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57" r:id="rId3"/>
    <p:sldId id="264" r:id="rId4"/>
    <p:sldId id="259" r:id="rId5"/>
    <p:sldId id="265" r:id="rId6"/>
    <p:sldId id="263" r:id="rId7"/>
    <p:sldId id="266" r:id="rId8"/>
    <p:sldId id="258" r:id="rId9"/>
    <p:sldId id="260" r:id="rId10"/>
    <p:sldId id="261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950C0-AB37-407E-A55C-4B8C743B17C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77953-2E1E-4BE1-953A-6615B0DD0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60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77953-2E1E-4BE1-953A-6615B0DD0D8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541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77953-2E1E-4BE1-953A-6615B0DD0D8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281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7BAF-2F86-4794-BAE8-9DEC1D3C8D5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179A-2360-4062-896F-B467E1F5579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35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7BAF-2F86-4794-BAE8-9DEC1D3C8D5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179A-2360-4062-896F-B467E1F55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76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7BAF-2F86-4794-BAE8-9DEC1D3C8D5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179A-2360-4062-896F-B467E1F55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74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7BAF-2F86-4794-BAE8-9DEC1D3C8D5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179A-2360-4062-896F-B467E1F55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61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7BAF-2F86-4794-BAE8-9DEC1D3C8D5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179A-2360-4062-896F-B467E1F5579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86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7BAF-2F86-4794-BAE8-9DEC1D3C8D5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179A-2360-4062-896F-B467E1F55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99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7BAF-2F86-4794-BAE8-9DEC1D3C8D5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179A-2360-4062-896F-B467E1F55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76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7BAF-2F86-4794-BAE8-9DEC1D3C8D5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179A-2360-4062-896F-B467E1F55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76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7BAF-2F86-4794-BAE8-9DEC1D3C8D5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179A-2360-4062-896F-B467E1F55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56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5257BAF-2F86-4794-BAE8-9DEC1D3C8D5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B9179A-2360-4062-896F-B467E1F55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75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7BAF-2F86-4794-BAE8-9DEC1D3C8D5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179A-2360-4062-896F-B467E1F55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6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257BAF-2F86-4794-BAE8-9DEC1D3C8D5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B9179A-2360-4062-896F-B467E1F5579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46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82E6488-1A4B-49EF-921B-B6E173BB35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非同质数字资产</a:t>
            </a:r>
          </a:p>
        </p:txBody>
      </p:sp>
    </p:spTree>
    <p:extLst>
      <p:ext uri="{BB962C8B-B14F-4D97-AF65-F5344CB8AC3E}">
        <p14:creationId xmlns:p14="http://schemas.microsoft.com/office/powerpoint/2010/main" val="3114342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70B563B-C4D9-44E8-ADCC-029E5089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非同质资产交易类型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675EF1D-BB08-46E4-8D70-E4B9C7BE1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/>
              <a:t> </a:t>
            </a:r>
            <a:r>
              <a:rPr lang="zh-CN" altLang="en-US"/>
              <a:t>发行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 转账</a:t>
            </a:r>
            <a:r>
              <a:rPr lang="en-US" altLang="zh-CN"/>
              <a:t>(</a:t>
            </a:r>
            <a:r>
              <a:rPr lang="zh-CN" altLang="en-US"/>
              <a:t>变更</a:t>
            </a:r>
            <a:r>
              <a:rPr lang="en-US" altLang="zh-CN"/>
              <a:t>owner)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 销毁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/>
              <a:t> </a:t>
            </a:r>
            <a:r>
              <a:rPr lang="zh-CN" altLang="en-US"/>
              <a:t>属性升级</a:t>
            </a:r>
            <a:r>
              <a:rPr lang="en-US" altLang="zh-CN"/>
              <a:t>/</a:t>
            </a:r>
            <a:r>
              <a:rPr lang="zh-CN" altLang="en-US"/>
              <a:t>降级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/>
              <a:t> </a:t>
            </a:r>
            <a:r>
              <a:rPr lang="zh-CN" altLang="en-US"/>
              <a:t>过期时间设置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/>
              <a:t> </a:t>
            </a:r>
            <a:r>
              <a:rPr lang="zh-CN" altLang="en-US"/>
              <a:t>使用权限设置</a:t>
            </a:r>
            <a:endParaRPr lang="en-US" altLang="zh-CN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xmlns="" id="{78B34345-5647-4B2B-9561-5C8E9D6ECB5B}"/>
              </a:ext>
            </a:extLst>
          </p:cNvPr>
          <p:cNvCxnSpPr/>
          <p:nvPr/>
        </p:nvCxnSpPr>
        <p:spPr>
          <a:xfrm>
            <a:off x="1097280" y="4882718"/>
            <a:ext cx="995541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99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9FD9321-FF3D-4442-BF01-3233408D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非同质资产数据结构定义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FA8FA13-1B1A-4206-802F-5B09E0CB5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uint256 ID		// </a:t>
            </a:r>
            <a:r>
              <a:rPr lang="zh-CN" altLang="en-US"/>
              <a:t>资产</a:t>
            </a:r>
            <a:r>
              <a:rPr lang="en-US" altLang="zh-CN"/>
              <a:t>ID</a:t>
            </a:r>
          </a:p>
          <a:p>
            <a:pPr marL="0" indent="0">
              <a:buNone/>
            </a:pPr>
            <a:r>
              <a:rPr lang="en-US" altLang="zh-CN"/>
              <a:t>string owner		// </a:t>
            </a:r>
            <a:r>
              <a:rPr lang="zh-CN" altLang="en-US"/>
              <a:t>资产拥有者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string creator		// </a:t>
            </a:r>
            <a:r>
              <a:rPr lang="zh-CN" altLang="en-US"/>
              <a:t>资产创建者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string createTime		// </a:t>
            </a:r>
            <a:r>
              <a:rPr lang="zh-CN" altLang="en-US"/>
              <a:t>资产创建时间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string name		//</a:t>
            </a:r>
            <a:r>
              <a:rPr lang="zh-CN" altLang="en-US"/>
              <a:t> 资产名称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string description		//</a:t>
            </a:r>
            <a:r>
              <a:rPr lang="zh-CN" altLang="en-US"/>
              <a:t> 资产描述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map[string][string] attribute	 // </a:t>
            </a:r>
            <a:r>
              <a:rPr lang="zh-CN" altLang="en-US"/>
              <a:t>属性</a:t>
            </a:r>
            <a:r>
              <a:rPr lang="en-US" altLang="zh-CN"/>
              <a:t>(</a:t>
            </a:r>
            <a:r>
              <a:rPr lang="zh-CN" altLang="en-US"/>
              <a:t>可修改、可添加、可删除</a:t>
            </a:r>
            <a:r>
              <a:rPr lang="en-US" altLang="zh-CN"/>
              <a:t>)</a:t>
            </a:r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4629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3670A73-2D04-4A6E-98DC-A79C0521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EFDCB5D-91FD-4F04-8715-D2A33101C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如何让游戏中装备属性和链上装备属性一致？</a:t>
            </a:r>
            <a:endParaRPr lang="en-US" altLang="zh-CN"/>
          </a:p>
          <a:p>
            <a:r>
              <a:rPr lang="zh-CN" altLang="en-US"/>
              <a:t>谁有权限来升级装备属性？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71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FE8BFA5-04B7-4501-96CF-08A215D9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什么是非同质资产？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220AAF4-5AC5-4717-8F25-32CDAE7E7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/>
              <a:t>   非同质数字资产是相较于传统货币类同质数字资产的一种分类，也是一种资产类型。</a:t>
            </a:r>
            <a:endParaRPr lang="en-US" altLang="zh-CN" b="1"/>
          </a:p>
          <a:p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  </a:t>
            </a:r>
            <a:r>
              <a:rPr lang="zh-CN" altLang="en-US" b="1"/>
              <a:t>同质资产的特征</a:t>
            </a:r>
            <a:endParaRPr lang="en-US" altLang="zh-CN" b="1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/>
              <a:t>  </a:t>
            </a:r>
            <a:r>
              <a:rPr lang="zh-CN" altLang="en-US"/>
              <a:t>可拆分与合并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/>
              <a:t>  无差别且可以相互替换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b="1"/>
              <a:t>  </a:t>
            </a:r>
            <a:r>
              <a:rPr lang="zh-CN" altLang="en-US" b="1"/>
              <a:t>非同质资产的特征</a:t>
            </a:r>
            <a:endParaRPr lang="en-US" altLang="zh-CN" b="1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/>
              <a:t>  </a:t>
            </a:r>
            <a:r>
              <a:rPr lang="zh-CN" altLang="en-US"/>
              <a:t>具备唯一性</a:t>
            </a:r>
            <a:endParaRPr lang="en-US" altLang="zh-CN" b="1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/>
              <a:t>  同一类型的非同质资产实例无法直接合并并且不可拆分。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/>
              <a:t>  </a:t>
            </a:r>
            <a:r>
              <a:rPr lang="zh-CN" altLang="en-US"/>
              <a:t>每一类非同质资产在创建之初具备特定的属性。</a:t>
            </a:r>
            <a:endParaRPr lang="en-US" altLang="zh-CN"/>
          </a:p>
          <a:p>
            <a:pPr marL="201168" lvl="1" indent="0">
              <a:buNone/>
            </a:pPr>
            <a:endParaRPr lang="en-US" altLang="zh-CN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/>
          </a:p>
          <a:p>
            <a:pPr lvl="1"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7" name="卷形: 水平 6">
            <a:extLst>
              <a:ext uri="{FF2B5EF4-FFF2-40B4-BE49-F238E27FC236}">
                <a16:creationId xmlns:a16="http://schemas.microsoft.com/office/drawing/2014/main" xmlns="" id="{A73DCF85-7CC4-44B6-B462-441B40F937EB}"/>
              </a:ext>
            </a:extLst>
          </p:cNvPr>
          <p:cNvSpPr/>
          <p:nvPr/>
        </p:nvSpPr>
        <p:spPr>
          <a:xfrm>
            <a:off x="7318158" y="2460741"/>
            <a:ext cx="4873841" cy="1124504"/>
          </a:xfrm>
          <a:prstGeom prst="horizont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>
                <a:solidFill>
                  <a:schemeClr val="tx1"/>
                </a:solidFill>
              </a:rPr>
              <a:t>如：</a:t>
            </a:r>
            <a:r>
              <a:rPr lang="en-US" altLang="zh-CN" sz="1200">
                <a:solidFill>
                  <a:schemeClr val="tx1"/>
                </a:solidFill>
              </a:rPr>
              <a:t>FT</a:t>
            </a:r>
            <a:r>
              <a:rPr lang="zh-CN" altLang="en-US" sz="1200">
                <a:solidFill>
                  <a:schemeClr val="tx1"/>
                </a:solidFill>
              </a:rPr>
              <a:t>就是典型的同质资产，某一个账户转走一个</a:t>
            </a:r>
            <a:r>
              <a:rPr lang="en-US" altLang="zh-CN" sz="1200">
                <a:solidFill>
                  <a:schemeClr val="tx1"/>
                </a:solidFill>
              </a:rPr>
              <a:t>FT</a:t>
            </a:r>
            <a:r>
              <a:rPr lang="zh-CN" altLang="en-US" sz="1200">
                <a:solidFill>
                  <a:schemeClr val="tx1"/>
                </a:solidFill>
              </a:rPr>
              <a:t>的同时接收到一个，账户余额就不会改变，也不会引起任何价值变化。</a:t>
            </a:r>
          </a:p>
        </p:txBody>
      </p:sp>
      <p:sp>
        <p:nvSpPr>
          <p:cNvPr id="8" name="卷形: 水平 7">
            <a:extLst>
              <a:ext uri="{FF2B5EF4-FFF2-40B4-BE49-F238E27FC236}">
                <a16:creationId xmlns:a16="http://schemas.microsoft.com/office/drawing/2014/main" xmlns="" id="{6D5E1D40-5CA4-479D-BD52-A793B29935E9}"/>
              </a:ext>
            </a:extLst>
          </p:cNvPr>
          <p:cNvSpPr/>
          <p:nvPr/>
        </p:nvSpPr>
        <p:spPr>
          <a:xfrm>
            <a:off x="7318159" y="4505504"/>
            <a:ext cx="4873841" cy="1124504"/>
          </a:xfrm>
          <a:prstGeom prst="horizont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>
                <a:solidFill>
                  <a:schemeClr val="tx1"/>
                </a:solidFill>
              </a:rPr>
              <a:t>如：</a:t>
            </a:r>
            <a:r>
              <a:rPr lang="en-US" altLang="zh-CN" sz="1200">
                <a:solidFill>
                  <a:schemeClr val="tx1"/>
                </a:solidFill>
              </a:rPr>
              <a:t>《</a:t>
            </a:r>
            <a:r>
              <a:rPr lang="zh-CN" altLang="en-US" sz="1200">
                <a:solidFill>
                  <a:schemeClr val="tx1"/>
                </a:solidFill>
              </a:rPr>
              <a:t>魔兽世界</a:t>
            </a:r>
            <a:r>
              <a:rPr lang="en-US" altLang="zh-CN" sz="1200">
                <a:solidFill>
                  <a:schemeClr val="tx1"/>
                </a:solidFill>
              </a:rPr>
              <a:t>》</a:t>
            </a:r>
            <a:r>
              <a:rPr lang="zh-CN" altLang="en-US" sz="1200">
                <a:solidFill>
                  <a:schemeClr val="tx1"/>
                </a:solidFill>
              </a:rPr>
              <a:t>游戏中的道具“逐风者的祝福之剑”，即便玩家获得了两把这样的武器</a:t>
            </a:r>
            <a:r>
              <a:rPr lang="en-US" altLang="zh-CN" sz="1200">
                <a:solidFill>
                  <a:schemeClr val="tx1"/>
                </a:solidFill>
              </a:rPr>
              <a:t>(</a:t>
            </a:r>
            <a:r>
              <a:rPr lang="zh-CN" altLang="en-US" sz="1200">
                <a:solidFill>
                  <a:schemeClr val="tx1"/>
                </a:solidFill>
              </a:rPr>
              <a:t>即属性和技能甚至描述都一样</a:t>
            </a:r>
            <a:r>
              <a:rPr lang="en-US" altLang="zh-CN" sz="1200">
                <a:solidFill>
                  <a:schemeClr val="tx1"/>
                </a:solidFill>
              </a:rPr>
              <a:t>)</a:t>
            </a:r>
            <a:r>
              <a:rPr lang="zh-CN" altLang="en-US" sz="1200">
                <a:solidFill>
                  <a:schemeClr val="tx1"/>
                </a:solidFill>
              </a:rPr>
              <a:t>，这两把武器也不会合并，而是分别以独立的资产数据存在。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23B9164D-47B2-4263-AB38-44E9157A5F8F}"/>
              </a:ext>
            </a:extLst>
          </p:cNvPr>
          <p:cNvSpPr txBox="1"/>
          <p:nvPr/>
        </p:nvSpPr>
        <p:spPr>
          <a:xfrm>
            <a:off x="949910" y="5959891"/>
            <a:ext cx="841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highlight>
                  <a:srgbClr val="FFFF00"/>
                </a:highlight>
              </a:rPr>
              <a:t>非同质资产是一种适用于游戏道具、真实物品等唯一性事物的数字化描述形式。</a:t>
            </a:r>
          </a:p>
        </p:txBody>
      </p:sp>
    </p:spTree>
    <p:extLst>
      <p:ext uri="{BB962C8B-B14F-4D97-AF65-F5344CB8AC3E}">
        <p14:creationId xmlns:p14="http://schemas.microsoft.com/office/powerpoint/2010/main" val="271479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7E1331-34D4-4F0B-A3FA-B7654D00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ERC-20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BF318EF-B79B-4726-AB2C-D6BDD1BBD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  </a:t>
            </a:r>
            <a:r>
              <a:rPr lang="zh-CN" altLang="en-US" b="1"/>
              <a:t>描述</a:t>
            </a:r>
            <a:endParaRPr lang="en-US" altLang="zh-CN" b="1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/>
              <a:t>  ERC-20</a:t>
            </a:r>
            <a:r>
              <a:rPr lang="zh-CN" altLang="en-US"/>
              <a:t>是同质化代币</a:t>
            </a:r>
            <a:r>
              <a:rPr lang="en-US" altLang="zh-CN"/>
              <a:t>(Fungible token</a:t>
            </a:r>
            <a:r>
              <a:rPr lang="zh-CN" altLang="en-US"/>
              <a:t>，缩写为</a:t>
            </a:r>
            <a:r>
              <a:rPr lang="en-US" altLang="zh-CN"/>
              <a:t>FT)</a:t>
            </a:r>
            <a:r>
              <a:rPr lang="zh-CN" altLang="en-US"/>
              <a:t>，所有的代币单位价值都是一样的且可以分割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/>
              <a:t>  直观结构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/>
              <a:t>  mapping(addr, banlance)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  </a:t>
            </a:r>
            <a:r>
              <a:rPr lang="zh-CN" altLang="en-US" b="1"/>
              <a:t>代表应用</a:t>
            </a:r>
            <a:endParaRPr lang="en-US" altLang="zh-CN" b="1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/>
              <a:t>  以太坊上各种</a:t>
            </a:r>
            <a:r>
              <a:rPr lang="en-US" altLang="zh-CN"/>
              <a:t>ICO</a:t>
            </a:r>
            <a:r>
              <a:rPr lang="zh-CN" altLang="en-US"/>
              <a:t>币</a:t>
            </a:r>
          </a:p>
        </p:txBody>
      </p:sp>
    </p:spTree>
    <p:extLst>
      <p:ext uri="{BB962C8B-B14F-4D97-AF65-F5344CB8AC3E}">
        <p14:creationId xmlns:p14="http://schemas.microsoft.com/office/powerpoint/2010/main" val="205322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2882E62-3F2C-4EC6-BAB0-F6AAC4E7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ERC-721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3A45923-86DE-454B-9B78-8BB468383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 </a:t>
            </a:r>
            <a:r>
              <a:rPr lang="zh-CN" altLang="en-US" b="1"/>
              <a:t>描述</a:t>
            </a:r>
            <a:endParaRPr lang="en-US" altLang="zh-CN" b="1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/>
              <a:t>  ERC-721</a:t>
            </a:r>
            <a:r>
              <a:rPr lang="zh-CN" altLang="en-US"/>
              <a:t>是非同质化代币，也就意味着每个</a:t>
            </a:r>
            <a:r>
              <a:rPr lang="en-US" altLang="zh-CN"/>
              <a:t>Token</a:t>
            </a:r>
            <a:r>
              <a:rPr lang="zh-CN" altLang="en-US"/>
              <a:t>都是不一样的，都有自己的唯一性和独特价值，当然这也就意味着它们是不可分割的，也同时具有了可追踪性。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/>
              <a:t>  ERC-721</a:t>
            </a:r>
            <a:r>
              <a:rPr lang="zh-CN" altLang="en-US"/>
              <a:t>代表了对资产的所有权，为物品或记录的代币化提供了可能，比如现实世界的房屋和独一无二的艺术品。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/>
              <a:t>  直观结构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/>
              <a:t>  mapping(token_id , owner_addr)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  </a:t>
            </a:r>
            <a:r>
              <a:rPr lang="zh-CN" altLang="en-US" b="1"/>
              <a:t>代表应用</a:t>
            </a:r>
            <a:endParaRPr lang="en-US" altLang="zh-CN" b="1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/>
              <a:t>  加密猫、加密名人等</a:t>
            </a:r>
          </a:p>
        </p:txBody>
      </p:sp>
    </p:spTree>
    <p:extLst>
      <p:ext uri="{BB962C8B-B14F-4D97-AF65-F5344CB8AC3E}">
        <p14:creationId xmlns:p14="http://schemas.microsoft.com/office/powerpoint/2010/main" val="3588367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8BB8915-E39E-4E20-9BE0-CE59AE09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ERC-1155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DF58CCA-52B5-4DAF-AFAE-550D29094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 </a:t>
            </a:r>
            <a:r>
              <a:rPr lang="zh-CN" altLang="en-US" b="1"/>
              <a:t>描述</a:t>
            </a:r>
            <a:endParaRPr lang="en-US" altLang="zh-CN" b="1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/>
              <a:t>  ERC-1155</a:t>
            </a:r>
            <a:r>
              <a:rPr lang="zh-CN" altLang="en-US"/>
              <a:t>用了一种新的方式来定义代币，物品将被储存的一个中央智能合约，并占用极少的空间仅用来互相区分。任何物品</a:t>
            </a:r>
            <a:r>
              <a:rPr lang="en-US" altLang="zh-CN"/>
              <a:t>Token</a:t>
            </a:r>
            <a:r>
              <a:rPr lang="zh-CN" altLang="en-US"/>
              <a:t>都可以被合并打包成  一个</a:t>
            </a:r>
            <a:r>
              <a:rPr lang="en-US" altLang="zh-CN"/>
              <a:t>"Token</a:t>
            </a:r>
            <a:r>
              <a:rPr lang="zh-CN" altLang="en-US"/>
              <a:t>包</a:t>
            </a:r>
            <a:r>
              <a:rPr lang="en-US" altLang="zh-CN"/>
              <a:t>"</a:t>
            </a:r>
            <a:r>
              <a:rPr lang="zh-CN" altLang="en-US"/>
              <a:t>，</a:t>
            </a:r>
            <a:r>
              <a:rPr lang="en-US" altLang="zh-CN"/>
              <a:t>Token</a:t>
            </a:r>
            <a:r>
              <a:rPr lang="zh-CN" altLang="en-US"/>
              <a:t>包也有自己独立的</a:t>
            </a:r>
            <a:r>
              <a:rPr lang="en-US" altLang="zh-CN"/>
              <a:t>id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/>
              <a:t>  直观结构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/>
              <a:t>   // id =&gt; (owner =&gt; balance)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/>
              <a:t>   mapping (uint256 =&gt; mapping(address =&gt; uint256)) internal balances;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/>
              <a:t>   // owner =&gt; (operator =&gt; approved)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/>
              <a:t>   mapping (address =&gt; mapping(address =&gt; bool)) internal operatorApproval;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/>
              <a:t>  多个</a:t>
            </a:r>
            <a:r>
              <a:rPr lang="en-US" altLang="zh-CN"/>
              <a:t>token</a:t>
            </a:r>
            <a:r>
              <a:rPr lang="zh-CN" altLang="en-US"/>
              <a:t>被打包交易：</a:t>
            </a:r>
          </a:p>
          <a:p>
            <a:pPr marL="201168" lvl="1" indent="0">
              <a:buNone/>
            </a:pPr>
            <a:r>
              <a:rPr lang="en-US" altLang="zh-CN"/>
              <a:t>       safeBatchTransferFrom(address _from, address _to, uint256[] calldata _ids, uint256[] calldata _values, bytes calldata _data) </a:t>
            </a:r>
          </a:p>
          <a:p>
            <a:pPr marL="201168" lvl="1" indent="0">
              <a:buNone/>
            </a:pPr>
            <a:r>
              <a:rPr lang="en-US" altLang="zh-CN"/>
              <a:t>       </a:t>
            </a:r>
            <a:r>
              <a:rPr lang="zh-CN" altLang="en-US"/>
              <a:t>如果是一个个交易需要进行</a:t>
            </a:r>
            <a:r>
              <a:rPr lang="en-US" altLang="zh-CN"/>
              <a:t>20</a:t>
            </a:r>
            <a:r>
              <a:rPr lang="zh-CN" altLang="en-US"/>
              <a:t>次交易，如果可以将</a:t>
            </a:r>
            <a:r>
              <a:rPr lang="en-US" altLang="zh-CN"/>
              <a:t>20</a:t>
            </a:r>
            <a:r>
              <a:rPr lang="zh-CN" altLang="en-US"/>
              <a:t>个物品</a:t>
            </a:r>
            <a:r>
              <a:rPr lang="en-US" altLang="zh-CN"/>
              <a:t>token</a:t>
            </a:r>
            <a:r>
              <a:rPr lang="zh-CN" altLang="en-US"/>
              <a:t>打包，只需进行一笔交易后在解包，效率和体验就提升了很多。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  </a:t>
            </a:r>
            <a:r>
              <a:rPr lang="zh-CN" altLang="en-US" b="1"/>
              <a:t>代表应用</a:t>
            </a:r>
            <a:endParaRPr lang="en-US" altLang="zh-CN" b="1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/>
              <a:t>  </a:t>
            </a:r>
            <a:r>
              <a:rPr lang="en-US" altLang="zh-CN"/>
              <a:t>War of Crypto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73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F9E8C5E-79BB-44EF-BD26-00AC8449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ERC-998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761F79C-0632-4E0E-8118-AC7CE67BC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/>
              <a:t>  描述</a:t>
            </a:r>
            <a:endParaRPr lang="en-US" altLang="zh-CN" b="1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/>
              <a:t>  可组合非同质化代币（</a:t>
            </a:r>
            <a:r>
              <a:rPr lang="en-US" altLang="zh-CN"/>
              <a:t>Composable NFTs,</a:t>
            </a:r>
            <a:r>
              <a:rPr lang="zh-CN" altLang="en-US"/>
              <a:t>缩写为</a:t>
            </a:r>
            <a:r>
              <a:rPr lang="en-US" altLang="zh-CN"/>
              <a:t>CNFT</a:t>
            </a:r>
            <a:r>
              <a:rPr lang="zh-CN" altLang="en-US"/>
              <a:t>）。它的结构设计是一个标准化延伸可以让任何一个</a:t>
            </a:r>
            <a:r>
              <a:rPr lang="en-US" altLang="zh-CN"/>
              <a:t>NFT</a:t>
            </a:r>
            <a:r>
              <a:rPr lang="zh-CN" altLang="en-US"/>
              <a:t>可以拥有其他</a:t>
            </a:r>
            <a:r>
              <a:rPr lang="en-US" altLang="zh-CN"/>
              <a:t>NFT</a:t>
            </a:r>
            <a:r>
              <a:rPr lang="zh-CN" altLang="en-US"/>
              <a:t>或</a:t>
            </a:r>
            <a:r>
              <a:rPr lang="en-US" altLang="zh-CN"/>
              <a:t>FT</a:t>
            </a:r>
            <a:r>
              <a:rPr lang="zh-CN" altLang="en-US"/>
              <a:t>。转移</a:t>
            </a:r>
            <a:r>
              <a:rPr lang="en-US" altLang="zh-CN"/>
              <a:t>CNFT</a:t>
            </a:r>
            <a:r>
              <a:rPr lang="zh-CN" altLang="en-US"/>
              <a:t>时，就是转移</a:t>
            </a:r>
            <a:r>
              <a:rPr lang="en-US" altLang="zh-CN"/>
              <a:t>CNFT</a:t>
            </a:r>
            <a:r>
              <a:rPr lang="zh-CN" altLang="en-US"/>
              <a:t>所拥有的整个层级结构和所属关系。简单来说就是</a:t>
            </a:r>
            <a:r>
              <a:rPr lang="en-US" altLang="zh-CN"/>
              <a:t>ERC-998</a:t>
            </a:r>
            <a:r>
              <a:rPr lang="zh-CN" altLang="en-US"/>
              <a:t>可以包含多个</a:t>
            </a:r>
            <a:r>
              <a:rPr lang="en-US" altLang="zh-CN"/>
              <a:t>ERC-721</a:t>
            </a:r>
            <a:r>
              <a:rPr lang="zh-CN" altLang="en-US"/>
              <a:t>和</a:t>
            </a:r>
            <a:r>
              <a:rPr lang="en-US" altLang="zh-CN"/>
              <a:t>ERC-20</a:t>
            </a:r>
            <a:r>
              <a:rPr lang="zh-CN" altLang="en-US"/>
              <a:t>形式的代币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/>
              <a:t>ERC-998</a:t>
            </a:r>
            <a:r>
              <a:rPr lang="zh-CN" altLang="en-US"/>
              <a:t>的结构中包含两种映射关系，父</a:t>
            </a:r>
            <a:r>
              <a:rPr lang="en-US" altLang="zh-CN"/>
              <a:t>tokenID</a:t>
            </a:r>
            <a:r>
              <a:rPr lang="zh-CN" altLang="en-US"/>
              <a:t>映射到子</a:t>
            </a:r>
            <a:r>
              <a:rPr lang="en-US" altLang="zh-CN"/>
              <a:t>token</a:t>
            </a:r>
            <a:r>
              <a:rPr lang="zh-CN" altLang="en-US"/>
              <a:t>合约地址。当子</a:t>
            </a:r>
            <a:r>
              <a:rPr lang="en-US" altLang="zh-CN"/>
              <a:t>token</a:t>
            </a:r>
            <a:r>
              <a:rPr lang="zh-CN" altLang="en-US"/>
              <a:t>是</a:t>
            </a:r>
            <a:r>
              <a:rPr lang="en-US" altLang="zh-CN"/>
              <a:t>NFT/FT</a:t>
            </a:r>
            <a:r>
              <a:rPr lang="zh-CN" altLang="en-US"/>
              <a:t>时，子合约地址映射到对应的子</a:t>
            </a:r>
            <a:r>
              <a:rPr lang="en-US" altLang="zh-CN"/>
              <a:t>tokenID/</a:t>
            </a:r>
            <a:r>
              <a:rPr lang="zh-CN" altLang="en-US"/>
              <a:t>余额。</a:t>
            </a:r>
            <a:endParaRPr lang="en-US" altLang="zh-CN"/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/>
              <a:t>自上而下的可组合合同存储并跟踪其每个令牌的子令牌。</a:t>
            </a:r>
            <a:endParaRPr lang="en-US" altLang="zh-CN"/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/>
              <a:t>自下而上的可组合合同存储并跟踪其每个令牌的父令牌。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/>
              <a:t>  直观结构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/>
              <a:t>  struct TokenOwner {</a:t>
            </a:r>
          </a:p>
          <a:p>
            <a:pPr marL="201168" lvl="1" indent="0">
              <a:buNone/>
            </a:pPr>
            <a:r>
              <a:rPr lang="en-US" altLang="zh-CN"/>
              <a:t>             address tokenOwner;</a:t>
            </a:r>
          </a:p>
          <a:p>
            <a:pPr marL="201168" lvl="1" indent="0">
              <a:buNone/>
            </a:pPr>
            <a:r>
              <a:rPr lang="en-US" altLang="zh-CN"/>
              <a:t>             uint256 parentTokenId;</a:t>
            </a:r>
          </a:p>
          <a:p>
            <a:pPr marL="201168" lvl="1" indent="0">
              <a:buNone/>
            </a:pPr>
            <a:r>
              <a:rPr lang="en-US" altLang="zh-CN"/>
              <a:t>          }</a:t>
            </a:r>
          </a:p>
          <a:p>
            <a:pPr marL="201168" lvl="1" indent="0">
              <a:buNone/>
            </a:pPr>
            <a:r>
              <a:rPr lang="en-US" altLang="zh-CN"/>
              <a:t>        // tokenId =&gt; token owner</a:t>
            </a:r>
          </a:p>
          <a:p>
            <a:pPr marL="201168" lvl="1" indent="0">
              <a:buNone/>
            </a:pPr>
            <a:r>
              <a:rPr lang="en-US" altLang="zh-CN"/>
              <a:t>        mapping(uint256 =&gt; TokenOwner) internal tokenIdToTokenOwner;</a:t>
            </a:r>
          </a:p>
          <a:p>
            <a:pPr marL="201168" lvl="1" indent="0">
              <a:buNone/>
            </a:pPr>
            <a:r>
              <a:rPr lang="en-US" altLang="zh-CN"/>
              <a:t>        </a:t>
            </a:r>
            <a:r>
              <a:rPr lang="zh-CN" altLang="en-US"/>
              <a:t>增加</a:t>
            </a:r>
            <a:r>
              <a:rPr lang="en-US" altLang="zh-CN"/>
              <a:t>rootOwnerOf(uint256 _tokenId)</a:t>
            </a:r>
            <a:r>
              <a:rPr lang="zh-CN" altLang="en-US"/>
              <a:t>权限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3401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AAAC11A-CF4E-4854-94D3-F76FDD8D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1808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32DD0BA-679B-4A55-986B-B663EEE7E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/>
              <a:t>  描述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定义的非同质数字资产支持丰富的数据自定义、扩展方法，对各类游戏中的资产类型 有良好的兼容性，可作为各类游戏数据的泛用表达。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跨越多个使用场景而互不影响</a:t>
            </a:r>
            <a:r>
              <a:rPr lang="en-US" altLang="zh-CN" dirty="0"/>
              <a:t>(</a:t>
            </a:r>
            <a:r>
              <a:rPr lang="zh-CN" altLang="en-US" dirty="0"/>
              <a:t>世界墙</a:t>
            </a:r>
            <a:r>
              <a:rPr lang="en-US" altLang="zh-CN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允许在同一世界观下的数字资产在不同的业务场景中使用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兼容其他网络非同质数字资产标准的设计，包括 </a:t>
            </a:r>
            <a:r>
              <a:rPr lang="en-US" altLang="zh-CN" dirty="0"/>
              <a:t>ERC-721</a:t>
            </a:r>
            <a:r>
              <a:rPr lang="zh-CN" altLang="en-US" dirty="0"/>
              <a:t>、</a:t>
            </a:r>
            <a:r>
              <a:rPr lang="en-US" altLang="zh-CN" dirty="0"/>
              <a:t>ERC1155</a:t>
            </a:r>
            <a:r>
              <a:rPr lang="zh-CN" altLang="en-US" dirty="0"/>
              <a:t>、</a:t>
            </a:r>
            <a:r>
              <a:rPr lang="en-US" altLang="zh-CN" dirty="0"/>
              <a:t>ERC-998 </a:t>
            </a:r>
            <a:r>
              <a:rPr lang="zh-CN" altLang="en-US" dirty="0"/>
              <a:t>等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允许资产所有者放弃特定域数据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在链内将资产作为镶嵌品或模块组合使用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支持复杂的流通模型设计</a:t>
            </a:r>
            <a:r>
              <a:rPr lang="en-US" altLang="zh-CN" dirty="0"/>
              <a:t>(</a:t>
            </a:r>
            <a:r>
              <a:rPr lang="zh-CN" altLang="en-US" dirty="0"/>
              <a:t>权属分离：所有权、使用权</a:t>
            </a:r>
            <a:r>
              <a:rPr lang="en-US" altLang="zh-CN" dirty="0"/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/>
              <a:t> 直观结构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0E0F59C6-A4D4-4CF1-BF7A-65095E0E9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997" y="3998212"/>
            <a:ext cx="2585066" cy="209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03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6DAED47-D7A9-4038-B5FD-EED1263D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ERC-721</a:t>
            </a:r>
            <a:r>
              <a:rPr lang="zh-CN" altLang="en-US"/>
              <a:t>、</a:t>
            </a:r>
            <a:r>
              <a:rPr lang="en-US" altLang="zh-CN"/>
              <a:t>ERC-1155</a:t>
            </a:r>
            <a:r>
              <a:rPr lang="zh-CN" altLang="en-US"/>
              <a:t>、</a:t>
            </a:r>
            <a:r>
              <a:rPr lang="en-US" altLang="zh-CN"/>
              <a:t>ERC-998</a:t>
            </a:r>
            <a:r>
              <a:rPr lang="zh-CN" altLang="en-US"/>
              <a:t>、</a:t>
            </a:r>
            <a:r>
              <a:rPr lang="en-US" altLang="zh-CN"/>
              <a:t>1808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DD95FB42-6026-41BC-BB40-13AF599F6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00708"/>
            <a:ext cx="10058400" cy="372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5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A7EC76A-5E06-43C9-A6D1-39F10288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非同质资产合约模块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DA94093-C16A-4D65-A247-A78A10A69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  非同质资产以独立资产模块存在，不建议将该资产类型在绑定到账户下：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/>
              <a:t>  </a:t>
            </a:r>
            <a:r>
              <a:rPr lang="zh-CN" altLang="en-US" b="1"/>
              <a:t>优点</a:t>
            </a:r>
            <a:endParaRPr lang="en-US" altLang="zh-CN" b="1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/>
              <a:t>  非同质资产</a:t>
            </a:r>
            <a:r>
              <a:rPr lang="en-US" altLang="zh-CN"/>
              <a:t>ID</a:t>
            </a:r>
            <a:r>
              <a:rPr lang="zh-CN" altLang="en-US"/>
              <a:t>的唯一性，致使会出现很多</a:t>
            </a:r>
            <a:r>
              <a:rPr lang="en-US" altLang="zh-CN"/>
              <a:t>ID</a:t>
            </a:r>
            <a:r>
              <a:rPr lang="zh-CN" altLang="en-US"/>
              <a:t>，如果绑定到账户下，账户</a:t>
            </a:r>
            <a:r>
              <a:rPr lang="en-US" altLang="zh-CN"/>
              <a:t>ID</a:t>
            </a:r>
            <a:r>
              <a:rPr lang="zh-CN" altLang="en-US"/>
              <a:t>类型会很庞大的。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/>
              <a:t>  </a:t>
            </a:r>
            <a:r>
              <a:rPr lang="zh-CN" altLang="en-US" b="1"/>
              <a:t>缺点</a:t>
            </a:r>
            <a:r>
              <a:rPr lang="en-US" altLang="zh-CN"/>
              <a:t>	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 </a:t>
            </a:r>
            <a:r>
              <a:rPr lang="zh-CN" altLang="en-US"/>
              <a:t>不能在链上查询账户下具体的非同质资产，通过外部浏览器提供该账户下具体的非同质资产查询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92807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18037</TotalTime>
  <Words>960</Words>
  <Application>Microsoft Macintosh PowerPoint</Application>
  <PresentationFormat>宽屏</PresentationFormat>
  <Paragraphs>100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Calibri</vt:lpstr>
      <vt:lpstr>Calibri Light</vt:lpstr>
      <vt:lpstr>Wingdings</vt:lpstr>
      <vt:lpstr>等线</vt:lpstr>
      <vt:lpstr>宋体</vt:lpstr>
      <vt:lpstr>Arial</vt:lpstr>
      <vt:lpstr>回顾</vt:lpstr>
      <vt:lpstr>非同质数字资产</vt:lpstr>
      <vt:lpstr>什么是非同质资产？</vt:lpstr>
      <vt:lpstr>ERC-20</vt:lpstr>
      <vt:lpstr>ERC-721</vt:lpstr>
      <vt:lpstr>ERC-1155</vt:lpstr>
      <vt:lpstr>ERC-998</vt:lpstr>
      <vt:lpstr>1808</vt:lpstr>
      <vt:lpstr>ERC-721、ERC-1155、ERC-998、1808</vt:lpstr>
      <vt:lpstr>非同质资产合约模块</vt:lpstr>
      <vt:lpstr>非同质资产交易类型</vt:lpstr>
      <vt:lpstr>非同质资产数据结构定义</vt:lpstr>
      <vt:lpstr>问题？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非同质数字资产</dc:title>
  <dc:creator>Geek Cat99</dc:creator>
  <cp:lastModifiedBy>Microsoft Office 用户</cp:lastModifiedBy>
  <cp:revision>24</cp:revision>
  <dcterms:created xsi:type="dcterms:W3CDTF">2019-11-19T02:16:23Z</dcterms:created>
  <dcterms:modified xsi:type="dcterms:W3CDTF">2019-12-02T08:44:56Z</dcterms:modified>
</cp:coreProperties>
</file>