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D193F-FC87-4C2C-A02D-63EE87F0803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58906-FB6A-4FC8-A280-A81A8FA88B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D8C93B5-FA9C-4DAB-8242-75E7101C0F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BA6B679-F48F-4323-BC73-180B36530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104F9E8-BF36-4DE4-96A0-23A62C9F0B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BA824BB-C193-4842-9D5C-AA31698B7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3B22127-6B49-4C03-BBCC-B215BC9635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49DFC73-12FD-4AF3-8A21-D19E43607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120894C-642D-4F66-AA7E-D43C57CD4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EA2E4A6-8ECF-46A0-AFFE-AD0C78F23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00F013E-01DB-4094-9D24-D9F57AFEB3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FBBB4D7-A156-4505-910D-5F31466D46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8026609-3AB8-4948-BBA6-D5EA9C212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1FE16A5-4376-463A-83C8-56E56C1A9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839466" y="367709"/>
            <a:ext cx="6646165" cy="778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 b="1" i="0" u="none" strike="noStrike">
                <a:solidFill>
                  <a:srgbClr val="245675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RockNRome Style Guidelines</a:t>
            </a:r>
            <a:endParaRPr sz="4000" b="1" i="0" u="none" strike="noStrike">
              <a:solidFill>
                <a:srgbClr val="245675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930601" y="1750371"/>
            <a:ext cx="4776216" cy="607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b="0" i="0" u="none" strike="noStrike">
                <a:solidFill>
                  <a:srgbClr val="0278C2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RockNRome Style Guidelines</a:t>
            </a:r>
            <a:endParaRPr sz="3000" b="0" i="0" u="none" strike="noStrike">
              <a:solidFill>
                <a:srgbClr val="0278C2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930601" y="2961168"/>
            <a:ext cx="10463895" cy="646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These guidelines outline the style, colors, fonts and other visual elements for the RockNRome style used on a Rock N Rome website. </a:t>
            </a:r>
            <a:endParaRPr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940325" y="4211764"/>
            <a:ext cx="1863745" cy="1807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>
                <a:solidFill>
                  <a:srgbClr val="01426A"/>
                </a:solidFill>
                <a:latin typeface="Segoe UI" charset="0"/>
                <a:ea typeface="+mn-ea"/>
                <a:cs typeface="+mn-cs"/>
              </a:rPr>
              <a:t>Table of contents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egoe UI" charset="0"/>
                <a:ea typeface="+mn-ea"/>
                <a:cs typeface="+mn-cs"/>
              </a:rPr>
              <a:t>Logo and logo use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egoe UI" charset="0"/>
                <a:ea typeface="+mn-ea"/>
                <a:cs typeface="+mn-cs"/>
              </a:rPr>
              <a:t>Colors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egoe UI" charset="0"/>
                <a:ea typeface="+mn-ea"/>
                <a:cs typeface="+mn-cs"/>
              </a:rPr>
              <a:t>Typography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egoe UI" charset="0"/>
                <a:ea typeface="+mn-ea"/>
                <a:cs typeface="+mn-cs"/>
              </a:rPr>
              <a:t>Buttons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egoe UI" charset="0"/>
                <a:ea typeface="+mn-ea"/>
                <a:cs typeface="+mn-cs"/>
              </a:rPr>
              <a:t>Iconography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egoe UI" charset="0"/>
                <a:ea typeface="+mn-ea"/>
                <a:cs typeface="+mn-cs"/>
              </a:rPr>
              <a:t>Resources</a:t>
            </a:r>
            <a:endParaRPr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930601" y="314977"/>
            <a:ext cx="1031367" cy="607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b="0" i="0" u="none" strike="noStrike">
                <a:solidFill>
                  <a:srgbClr val="0278C2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Icons</a:t>
            </a:r>
            <a:endParaRPr sz="3000" b="0" i="0" u="none" strike="noStrike">
              <a:solidFill>
                <a:srgbClr val="0278C2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30601" y="1027619"/>
            <a:ext cx="10230032" cy="57450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930601" y="314977"/>
            <a:ext cx="1234059" cy="607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b="0" i="0" u="none" strike="noStrike">
                <a:solidFill>
                  <a:srgbClr val="0278C2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Footer</a:t>
            </a:r>
            <a:endParaRPr sz="3000" b="0" i="0" u="none" strike="noStrike">
              <a:solidFill>
                <a:srgbClr val="0278C2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930601" y="1198822"/>
            <a:ext cx="10463895" cy="21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footer of the website contains contact information such us: phone number, email address, year the website created with allowed note of a Copyright and social media links and is visually separated from the rest of the website.</a:t>
            </a:r>
          </a:p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color background for the footer is: #4CB5F7 with no buttons on it. The footer is full width of the website. The height of the footer should be visually harmonical with the rest of the site.</a:t>
            </a:r>
          </a:p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font used for the footer text is Paragraph with its color #245675. </a:t>
            </a:r>
          </a:p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An example of the footer design is shown below:</a:t>
            </a:r>
          </a:p>
        </p:txBody>
      </p:sp>
      <p:sp>
        <p:nvSpPr>
          <p:cNvPr id="15" name="Rectangle 12"/>
          <p:cNvSpPr/>
          <p:nvPr/>
        </p:nvSpPr>
        <p:spPr>
          <a:xfrm>
            <a:off x="930601" y="4266943"/>
            <a:ext cx="10463895" cy="853263"/>
          </a:xfrm>
          <a:prstGeom prst="rect">
            <a:avLst/>
          </a:prstGeom>
          <a:solidFill>
            <a:srgbClr val="4CB5F7"/>
          </a:solidFill>
          <a:ln>
            <a:solidFill>
              <a:srgbClr val="4CB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5"/>
          <p:cNvSpPr txBox="1"/>
          <p:nvPr/>
        </p:nvSpPr>
        <p:spPr>
          <a:xfrm>
            <a:off x="3236445" y="4327147"/>
            <a:ext cx="5852208" cy="36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Phone number: 843-338-5171, Email:RockNRome21@Gmail.com</a:t>
            </a:r>
          </a:p>
        </p:txBody>
      </p:sp>
      <p:sp>
        <p:nvSpPr>
          <p:cNvPr id="17" name="TextBox 5"/>
          <p:cNvSpPr txBox="1"/>
          <p:nvPr/>
        </p:nvSpPr>
        <p:spPr>
          <a:xfrm>
            <a:off x="4408147" y="4753777"/>
            <a:ext cx="3375708" cy="36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Created in 2023.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930601" y="314977"/>
            <a:ext cx="3526917" cy="607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b="0" i="0" u="none" strike="noStrike">
                <a:solidFill>
                  <a:srgbClr val="0278C2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Margins and Padding</a:t>
            </a:r>
            <a:endParaRPr sz="3000" b="0" i="0" u="none" strike="noStrike">
              <a:solidFill>
                <a:srgbClr val="0278C2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930601" y="1198822"/>
            <a:ext cx="10463895" cy="92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Below is an example of a settings for Margins, Borders and Padding used on the website. Both Margin and Border are set to 20px. The Padding may vary, depending on a design of a specific element and may vary, but to be no less than 20px as well</a:t>
            </a:r>
          </a:p>
        </p:txBody>
      </p:sp>
      <p:sp>
        <p:nvSpPr>
          <p:cNvPr id="15" name="Rectangle 12"/>
          <p:cNvSpPr/>
          <p:nvPr/>
        </p:nvSpPr>
        <p:spPr>
          <a:xfrm>
            <a:off x="1166813" y="3960813"/>
            <a:ext cx="10017125" cy="2024062"/>
          </a:xfrm>
          <a:prstGeom prst="rect">
            <a:avLst/>
          </a:prstGeom>
          <a:solidFill>
            <a:srgbClr val="4CB5F7"/>
          </a:solidFill>
          <a:ln>
            <a:solidFill>
              <a:srgbClr val="4CB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5"/>
          <p:cNvSpPr txBox="1"/>
          <p:nvPr/>
        </p:nvSpPr>
        <p:spPr>
          <a:xfrm>
            <a:off x="5585619" y="4636436"/>
            <a:ext cx="923021" cy="36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Content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66813" y="3960813"/>
            <a:ext cx="10017125" cy="2024062"/>
          </a:xfrm>
          <a:prstGeom prst="rect">
            <a:avLst/>
          </a:prstGeom>
          <a:noFill/>
          <a:ln>
            <a:solidFill>
              <a:srgbClr val="014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/>
          <p:cNvSpPr/>
          <p:nvPr/>
        </p:nvSpPr>
        <p:spPr>
          <a:xfrm>
            <a:off x="684213" y="3429000"/>
            <a:ext cx="11041063" cy="3087688"/>
          </a:xfrm>
          <a:prstGeom prst="rect">
            <a:avLst/>
          </a:prstGeom>
          <a:noFill/>
          <a:ln>
            <a:solidFill>
              <a:srgbClr val="014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7"/>
          <p:cNvSpPr/>
          <p:nvPr/>
        </p:nvSpPr>
        <p:spPr>
          <a:xfrm>
            <a:off x="3121025" y="4240213"/>
            <a:ext cx="5852208" cy="1158875"/>
          </a:xfrm>
          <a:prstGeom prst="rect">
            <a:avLst/>
          </a:prstGeom>
          <a:noFill/>
          <a:ln>
            <a:solidFill>
              <a:srgbClr val="014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5"/>
          <p:cNvSpPr txBox="1"/>
          <p:nvPr/>
        </p:nvSpPr>
        <p:spPr>
          <a:xfrm>
            <a:off x="6634956" y="3507071"/>
            <a:ext cx="1327833" cy="36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Border 20px</a:t>
            </a:r>
          </a:p>
        </p:txBody>
      </p:sp>
      <p:sp>
        <p:nvSpPr>
          <p:cNvPr id="22" name="TextBox 5"/>
          <p:cNvSpPr txBox="1"/>
          <p:nvPr/>
        </p:nvSpPr>
        <p:spPr>
          <a:xfrm>
            <a:off x="7962789" y="3873785"/>
            <a:ext cx="3248708" cy="36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Padding (varies, 20px minimum)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5281725" y="3062572"/>
            <a:ext cx="1226916" cy="36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Margin 20px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930601" y="314977"/>
            <a:ext cx="1202436" cy="607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b="0" i="0" u="none" strike="noStrike">
                <a:solidFill>
                  <a:srgbClr val="0278C2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Colors</a:t>
            </a:r>
            <a:endParaRPr sz="3000" b="0" i="0" u="none" strike="noStrike">
              <a:solidFill>
                <a:srgbClr val="0278C2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930601" y="1198822"/>
            <a:ext cx="10463895" cy="36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color scheme used for the website is Monochromatic scheme with the following colors in it:</a:t>
            </a:r>
            <a:endParaRPr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03178" y="1842053"/>
            <a:ext cx="9185644" cy="1257966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>
            <a:off x="930600" y="3376823"/>
            <a:ext cx="10463895" cy="36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Background color for the website is WHITE with the RGB code #FFFFFF.</a:t>
            </a:r>
            <a:endParaRPr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930601" y="137177"/>
            <a:ext cx="1446276" cy="607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b="0" i="0" u="none" strike="noStrike">
                <a:solidFill>
                  <a:srgbClr val="0278C2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Buttons</a:t>
            </a:r>
            <a:endParaRPr sz="3000" b="0" i="0" u="none" strike="noStrike">
              <a:solidFill>
                <a:srgbClr val="0278C2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930600" y="1021022"/>
            <a:ext cx="10463895" cy="36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color for buttons on the site is BUTTON BLUE RNR with the RGB code #4CB5F7 and the sample below:</a:t>
            </a:r>
            <a:endParaRPr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42" name="Rectangle 12"/>
          <p:cNvSpPr/>
          <p:nvPr/>
        </p:nvSpPr>
        <p:spPr>
          <a:xfrm>
            <a:off x="930601" y="1798380"/>
            <a:ext cx="1794245" cy="853263"/>
          </a:xfrm>
          <a:prstGeom prst="rect">
            <a:avLst/>
          </a:prstGeom>
          <a:solidFill>
            <a:srgbClr val="4CB5F7"/>
          </a:solidFill>
          <a:ln>
            <a:solidFill>
              <a:srgbClr val="4CB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5"/>
          <p:cNvSpPr txBox="1"/>
          <p:nvPr/>
        </p:nvSpPr>
        <p:spPr>
          <a:xfrm>
            <a:off x="864054" y="3062572"/>
            <a:ext cx="10463895" cy="133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shape of a button is rectangular with rounded corners. There is no restrictions on the width and height of a button design. It has to be properly aligned and visually in harmony with the rest of the website design.</a:t>
            </a:r>
          </a:p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color for the button interactive functions should be in accordance with the color scheme used for the rest of the website.</a:t>
            </a:r>
          </a:p>
        </p:txBody>
      </p:sp>
      <p:sp>
        <p:nvSpPr>
          <p:cNvPr id="44" name="TextBox 5"/>
          <p:cNvSpPr txBox="1"/>
          <p:nvPr/>
        </p:nvSpPr>
        <p:spPr>
          <a:xfrm>
            <a:off x="864054" y="4808178"/>
            <a:ext cx="10463895" cy="36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An example of a button is below: </a:t>
            </a:r>
            <a:endParaRPr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45" name="Round Corner Rectangle 44"/>
          <p:cNvSpPr/>
          <p:nvPr/>
        </p:nvSpPr>
        <p:spPr>
          <a:xfrm>
            <a:off x="930601" y="5585536"/>
            <a:ext cx="2049426" cy="607042"/>
          </a:xfrm>
          <a:prstGeom prst="roundRect">
            <a:avLst/>
          </a:prstGeom>
          <a:solidFill>
            <a:srgbClr val="4CB5F7"/>
          </a:solidFill>
          <a:ln>
            <a:solidFill>
              <a:srgbClr val="4CB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5"/>
          <p:cNvSpPr txBox="1"/>
          <p:nvPr/>
        </p:nvSpPr>
        <p:spPr>
          <a:xfrm>
            <a:off x="1493838" y="5705843"/>
            <a:ext cx="883039" cy="36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Button</a:t>
            </a:r>
            <a:endParaRPr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930601" y="137177"/>
            <a:ext cx="2095881" cy="607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b="0" i="0" u="none" strike="noStrike">
                <a:solidFill>
                  <a:srgbClr val="0278C2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Typography</a:t>
            </a:r>
            <a:endParaRPr sz="3000" b="0" i="0" u="none" strike="noStrike">
              <a:solidFill>
                <a:srgbClr val="0278C2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930600" y="1021022"/>
            <a:ext cx="10463895" cy="646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font family used for the website is Source Sans Pro with the weight of 400 and the following sizes in accordance with the font tags:</a:t>
            </a:r>
            <a:endParaRPr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30601" y="1945640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1426A"/>
                          </a:solidFill>
                          <a:latin typeface="Source Sans Pro" pitchFamily="34" charset="0"/>
                          <a:ea typeface="Source Sans Pro" pitchFamily="34" charset="0"/>
                          <a:cs typeface="Source Sans Pro" pitchFamily="34" charset="0"/>
                        </a:rPr>
                        <a:t>Tag</a:t>
                      </a:r>
                    </a:p>
                  </a:txBody>
                  <a:tcPr>
                    <a:solidFill>
                      <a:srgbClr val="4CB5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1426A"/>
                          </a:solidFill>
                          <a:latin typeface="Source Sans Pro" pitchFamily="34" charset="0"/>
                          <a:ea typeface="Source Sans Pro" pitchFamily="34" charset="0"/>
                          <a:cs typeface="Source Sans Pro" pitchFamily="34" charset="0"/>
                        </a:rPr>
                        <a:t>Type</a:t>
                      </a:r>
                    </a:p>
                  </a:txBody>
                  <a:tcPr>
                    <a:solidFill>
                      <a:srgbClr val="4CB5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1426A"/>
                          </a:solidFill>
                          <a:latin typeface="Source Sans Pro" pitchFamily="34" charset="0"/>
                          <a:ea typeface="Source Sans Pro" pitchFamily="34" charset="0"/>
                          <a:cs typeface="Source Sans Pro" pitchFamily="34" charset="0"/>
                        </a:rPr>
                        <a:t>Size</a:t>
                      </a:r>
                    </a:p>
                  </a:txBody>
                  <a:tcPr>
                    <a:solidFill>
                      <a:srgbClr val="4CB5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1426A"/>
                          </a:solidFill>
                          <a:latin typeface="Source Sans Pro" pitchFamily="34" charset="0"/>
                          <a:ea typeface="Source Sans Pro" pitchFamily="34" charset="0"/>
                          <a:cs typeface="Source Sans Pro" pitchFamily="34" charset="0"/>
                        </a:rPr>
                        <a:t>Color</a:t>
                      </a:r>
                    </a:p>
                  </a:txBody>
                  <a:tcPr>
                    <a:solidFill>
                      <a:srgbClr val="4CB5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header1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24567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header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278C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paragraph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1426A"/>
                    </a:solidFill>
                  </a:tcPr>
                </a:tc>
              </a:tr>
            </a:tbl>
          </a:graphicData>
        </a:graphic>
      </p:graphicFrame>
      <p:sp>
        <p:nvSpPr>
          <p:cNvPr id="29" name="TextBox 5"/>
          <p:cNvSpPr txBox="1"/>
          <p:nvPr/>
        </p:nvSpPr>
        <p:spPr>
          <a:xfrm>
            <a:off x="930601" y="4349034"/>
            <a:ext cx="6652770" cy="778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 b="1" i="0" u="none" strike="noStrike">
                <a:solidFill>
                  <a:srgbClr val="245675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Header 1 (Heading) font bold</a:t>
            </a:r>
            <a:endParaRPr sz="4000" b="1" i="0" u="none" strike="noStrike">
              <a:solidFill>
                <a:srgbClr val="245675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30" name="TextBox 5"/>
          <p:cNvSpPr txBox="1"/>
          <p:nvPr/>
        </p:nvSpPr>
        <p:spPr>
          <a:xfrm>
            <a:off x="930600" y="3705803"/>
            <a:ext cx="10463895" cy="36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Below are the samples of the font usage with their type, sizes and colors:</a:t>
            </a:r>
            <a:endParaRPr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34" name="TextBox 5"/>
          <p:cNvSpPr txBox="1"/>
          <p:nvPr/>
        </p:nvSpPr>
        <p:spPr>
          <a:xfrm>
            <a:off x="930601" y="5404746"/>
            <a:ext cx="5442966" cy="607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b="0" i="0" u="none" strike="noStrike">
                <a:solidFill>
                  <a:srgbClr val="0278C2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Header 2 (Subheading) font plain</a:t>
            </a:r>
            <a:endParaRPr sz="3000" b="0" i="0" u="none" strike="noStrike">
              <a:solidFill>
                <a:srgbClr val="0278C2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35" name="TextBox 5"/>
          <p:cNvSpPr txBox="1"/>
          <p:nvPr/>
        </p:nvSpPr>
        <p:spPr>
          <a:xfrm>
            <a:off x="930601" y="6288591"/>
            <a:ext cx="3031737" cy="36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Paragraph font plain</a:t>
            </a:r>
            <a:endParaRPr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930601" y="137177"/>
            <a:ext cx="2095881" cy="607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b="0" i="0" u="none" strike="noStrike">
                <a:solidFill>
                  <a:srgbClr val="0278C2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Typography</a:t>
            </a:r>
            <a:endParaRPr sz="3000" b="0" i="0" u="none" strike="noStrike">
              <a:solidFill>
                <a:srgbClr val="0278C2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930600" y="1021022"/>
            <a:ext cx="10463895" cy="281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following types and style of the font are the only ones allowed to use on the website.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Header 1 only used in Bold, for main heading, while Header 2 is used for Subheading in plain.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Paragraph is only used in plain style for paragraph text.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positioning of the Header 1 is in the Center.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positioning of the Subheading in in the top left.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paragraph is positioned to the left below the Subheading with the justification on the width.</a:t>
            </a:r>
          </a:p>
        </p:txBody>
      </p:sp>
      <p:sp>
        <p:nvSpPr>
          <p:cNvPr id="42" name="TextBox 5"/>
          <p:cNvSpPr txBox="1"/>
          <p:nvPr/>
        </p:nvSpPr>
        <p:spPr>
          <a:xfrm>
            <a:off x="930600" y="4108749"/>
            <a:ext cx="10463895" cy="1588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Note1 : there is no circumstances when UPPERCASE phrasing allowed to be used on the website.</a:t>
            </a:r>
          </a:p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Note 2: there is no circumstances when double spacing is allowed to be used on the website.</a:t>
            </a:r>
          </a:p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Note 3: the only structure fir the text that is allowed on the website is as follows:</a:t>
            </a:r>
          </a:p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Main Header, then Subheading, then Paragraph.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930601" y="137177"/>
            <a:ext cx="909828" cy="607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b="0" i="0" u="none" strike="noStrike">
                <a:solidFill>
                  <a:srgbClr val="0278C2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Lists</a:t>
            </a:r>
            <a:endParaRPr sz="3000" b="0" i="0" u="none" strike="noStrike">
              <a:solidFill>
                <a:srgbClr val="0278C2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930600" y="1021022"/>
            <a:ext cx="10463895" cy="646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lists on the site are using Subheading as a title and the Paragraph as the font for items on the list, as shown on the example below: </a:t>
            </a:r>
          </a:p>
        </p:txBody>
      </p:sp>
      <p:sp>
        <p:nvSpPr>
          <p:cNvPr id="42" name="TextBox 5"/>
          <p:cNvSpPr txBox="1"/>
          <p:nvPr/>
        </p:nvSpPr>
        <p:spPr>
          <a:xfrm>
            <a:off x="930601" y="2419627"/>
            <a:ext cx="2190750" cy="607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b="0" i="0" u="none" strike="noStrike">
                <a:solidFill>
                  <a:srgbClr val="0278C2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List example</a:t>
            </a:r>
            <a:endParaRPr sz="3000" b="0" i="0" u="none" strike="noStrike">
              <a:solidFill>
                <a:srgbClr val="0278C2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43" name="TextBox 5"/>
          <p:cNvSpPr txBox="1"/>
          <p:nvPr/>
        </p:nvSpPr>
        <p:spPr>
          <a:xfrm>
            <a:off x="930601" y="3257114"/>
            <a:ext cx="1373058" cy="118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Item 1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Item 2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Item 3</a:t>
            </a:r>
          </a:p>
        </p:txBody>
      </p:sp>
      <p:sp>
        <p:nvSpPr>
          <p:cNvPr id="44" name="TextBox 5"/>
          <p:cNvSpPr txBox="1"/>
          <p:nvPr/>
        </p:nvSpPr>
        <p:spPr>
          <a:xfrm>
            <a:off x="930601" y="5190135"/>
            <a:ext cx="10463895" cy="646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lists on the site are using Subheading as a title and the Paragraph as the font for items on the list, as shown on the example below: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930601" y="137177"/>
            <a:ext cx="1457706" cy="607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b="0" i="0" u="none" strike="noStrike">
                <a:solidFill>
                  <a:srgbClr val="0278C2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Spacing</a:t>
            </a:r>
            <a:endParaRPr sz="3000" b="0" i="0" u="none" strike="noStrike">
              <a:solidFill>
                <a:srgbClr val="0278C2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930600" y="1021022"/>
            <a:ext cx="10463895" cy="281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spacing between the paragraph lines set for the website is 1.15 pts.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spacing between the Subheading and the Paragraph is 2.3 pts.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spacing between the Main Header and Subheading is 2.3 pts.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spacing between Paragraphs is 2.3 pts.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930601" y="137177"/>
            <a:ext cx="1457706" cy="607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b="0" i="0" u="none" strike="noStrike">
                <a:solidFill>
                  <a:srgbClr val="0278C2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Spacing</a:t>
            </a:r>
            <a:endParaRPr sz="3000" b="0" i="0" u="none" strike="noStrike">
              <a:solidFill>
                <a:srgbClr val="0278C2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930600" y="1021022"/>
            <a:ext cx="10463895" cy="347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 b="1" i="0" u="none" strike="noStrike">
                <a:solidFill>
                  <a:srgbClr val="245675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Main Header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b="0" i="0" u="none" strike="noStrike">
                <a:solidFill>
                  <a:srgbClr val="0278C2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Subheading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Paragraph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Paragraph</a:t>
            </a:r>
          </a:p>
        </p:txBody>
      </p:sp>
      <p:sp>
        <p:nvSpPr>
          <p:cNvPr id="45" name="TextBox 5"/>
          <p:cNvSpPr txBox="1"/>
          <p:nvPr/>
        </p:nvSpPr>
        <p:spPr>
          <a:xfrm>
            <a:off x="4941734" y="3062572"/>
            <a:ext cx="1006234" cy="36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2.3 pts</a:t>
            </a:r>
            <a:endParaRPr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46" name="TextBox 5"/>
          <p:cNvSpPr txBox="1"/>
          <p:nvPr/>
        </p:nvSpPr>
        <p:spPr>
          <a:xfrm>
            <a:off x="4941734" y="3804744"/>
            <a:ext cx="1457706" cy="36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1.15 pts</a:t>
            </a:r>
            <a:endParaRPr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47" name="TextBox 5"/>
          <p:cNvSpPr txBox="1"/>
          <p:nvPr/>
        </p:nvSpPr>
        <p:spPr>
          <a:xfrm>
            <a:off x="4941734" y="1971062"/>
            <a:ext cx="1006234" cy="36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2.3 pts</a:t>
            </a:r>
            <a:endParaRPr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cxnSp>
        <p:nvCxnSpPr>
          <p:cNvPr id="48" name="Straight Connector 1 47"/>
          <p:cNvCxnSpPr/>
          <p:nvPr/>
        </p:nvCxnSpPr>
        <p:spPr>
          <a:xfrm flipH="1" flipV="1">
            <a:off x="2599661" y="2081323"/>
            <a:ext cx="2312581" cy="6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 47"/>
          <p:cNvCxnSpPr/>
          <p:nvPr/>
        </p:nvCxnSpPr>
        <p:spPr>
          <a:xfrm flipH="1" flipV="1">
            <a:off x="2599661" y="3213888"/>
            <a:ext cx="2312581" cy="6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 47"/>
          <p:cNvCxnSpPr/>
          <p:nvPr/>
        </p:nvCxnSpPr>
        <p:spPr>
          <a:xfrm flipH="1" flipV="1">
            <a:off x="2599661" y="3987958"/>
            <a:ext cx="2312581" cy="6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10800000">
            <a:off x="2153093" y="1754372"/>
            <a:ext cx="71770" cy="5831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0"/>
          <p:cNvSpPr/>
          <p:nvPr/>
        </p:nvSpPr>
        <p:spPr>
          <a:xfrm rot="10800000">
            <a:off x="2153093" y="2845882"/>
            <a:ext cx="71770" cy="5831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0"/>
          <p:cNvSpPr/>
          <p:nvPr/>
        </p:nvSpPr>
        <p:spPr>
          <a:xfrm rot="10800000">
            <a:off x="2153093" y="3696399"/>
            <a:ext cx="71770" cy="583118"/>
          </a:xfrm>
          <a:prstGeom prst="leftBrace">
            <a:avLst>
              <a:gd name="adj1" fmla="val 6388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930601" y="314977"/>
            <a:ext cx="1031367" cy="607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b="0" i="0" u="none" strike="noStrike">
                <a:solidFill>
                  <a:srgbClr val="0278C2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Icons</a:t>
            </a:r>
            <a:endParaRPr sz="3000" b="0" i="0" u="none" strike="noStrike">
              <a:solidFill>
                <a:srgbClr val="0278C2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930601" y="1198822"/>
            <a:ext cx="10463895" cy="227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icons used for the website are in Outlined style using the color scheme of the website and visually harmonical with the rest of the website design. </a:t>
            </a:r>
          </a:p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The sample of the icons is below.</a:t>
            </a:r>
          </a:p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i="0" u="none" strike="noStrike">
                <a:solidFill>
                  <a:srgbClr val="01426A"/>
                </a:solidFill>
                <a:latin typeface="Source Sans Pro" pitchFamily="34" charset="0"/>
                <a:ea typeface="Source Sans Pro" pitchFamily="34" charset="0"/>
                <a:cs typeface="Source Sans Pro" pitchFamily="34" charset="0"/>
              </a:rPr>
              <a:t>Note: the below icons are not in the website color, only for style reference.</a:t>
            </a:r>
            <a:endParaRPr sz="1600" b="0" i="0" u="none" strike="noStrike">
              <a:solidFill>
                <a:srgbClr val="01426A"/>
              </a:solidFill>
              <a:latin typeface="Source Sans Pro" pitchFamily="34" charset="0"/>
              <a:ea typeface="Source Sans Pro" pitchFamily="34" charset="0"/>
              <a:cs typeface="Source Sans Pro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Larionov</dc:creator>
  <cp:lastModifiedBy>Roman Larionov</cp:lastModifiedBy>
  <cp:revision>1</cp:revision>
  <dcterms:created xsi:type="dcterms:W3CDTF">2023-03-05T16:09:51Z</dcterms:created>
  <dcterms:modified xsi:type="dcterms:W3CDTF">2023-03-05T22:10:37Z</dcterms:modified>
</cp:coreProperties>
</file>