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314"/>
    <p:restoredTop sz="95179"/>
  </p:normalViewPr>
  <p:slideViewPr>
    <p:cSldViewPr snapToGrid="0" snapToObjects="1">
      <p:cViewPr varScale="1">
        <p:scale>
          <a:sx n="85" d="100"/>
          <a:sy n="85" d="100"/>
        </p:scale>
        <p:origin x="200" y="2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3/22/16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3/22/16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3/22/16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3/22/16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3/22/16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3/22/16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3/22/16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3/22/16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3/22/16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04289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a:t>
            </a:r>
            <a:endParaRPr lang="en-US" dirty="0"/>
          </a:p>
        </p:txBody>
      </p:sp>
      <p:sp>
        <p:nvSpPr>
          <p:cNvPr id="3" name="Content Placeholder 2"/>
          <p:cNvSpPr>
            <a:spLocks noGrp="1"/>
          </p:cNvSpPr>
          <p:nvPr>
            <p:ph idx="1"/>
          </p:nvPr>
        </p:nvSpPr>
        <p:spPr/>
        <p:txBody>
          <a:bodyPr/>
          <a:lstStyle/>
          <a:p>
            <a:r>
              <a:rPr lang="zh-CN" altLang="en-US" dirty="0" smtClean="0"/>
              <a:t>在网络隔离后强一致性保证需要放弃可用性</a:t>
            </a:r>
          </a:p>
          <a:p>
            <a:endParaRPr lang="zh-CN" altLang="en-US" dirty="0"/>
          </a:p>
          <a:p>
            <a:r>
              <a:rPr lang="zh-CN" altLang="en-US" dirty="0" smtClean="0"/>
              <a:t>在两份副本之间不能通信时，如果在两份副本中持续接收写，不能阻止在两份副本之间出现分化</a:t>
            </a:r>
            <a:endParaRPr lang="en-US" dirty="0"/>
          </a:p>
        </p:txBody>
      </p:sp>
    </p:spTree>
    <p:extLst>
      <p:ext uri="{BB962C8B-B14F-4D97-AF65-F5344CB8AC3E}">
        <p14:creationId xmlns:p14="http://schemas.microsoft.com/office/powerpoint/2010/main" val="102194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a:t>
            </a:r>
            <a:endParaRPr lang="en-US" dirty="0"/>
          </a:p>
        </p:txBody>
      </p:sp>
      <p:sp>
        <p:nvSpPr>
          <p:cNvPr id="3" name="Content Placeholder 2"/>
          <p:cNvSpPr>
            <a:spLocks noGrp="1"/>
          </p:cNvSpPr>
          <p:nvPr>
            <p:ph idx="1"/>
          </p:nvPr>
        </p:nvSpPr>
        <p:spPr/>
        <p:txBody>
          <a:bodyPr/>
          <a:lstStyle/>
          <a:p>
            <a:r>
              <a:rPr lang="zh-CN" altLang="en-US" dirty="0" smtClean="0"/>
              <a:t>强一致性</a:t>
            </a:r>
            <a:r>
              <a:rPr lang="en-US" altLang="zh-CN" dirty="0" smtClean="0"/>
              <a:t>/</a:t>
            </a:r>
            <a:r>
              <a:rPr lang="zh-CN" altLang="en-US" dirty="0" smtClean="0"/>
              <a:t>但副本一致性需要所有节点通信并同意每一个操作，这导致高延时</a:t>
            </a:r>
          </a:p>
          <a:p>
            <a:endParaRPr lang="zh-CN" altLang="en-US" dirty="0"/>
          </a:p>
          <a:p>
            <a:r>
              <a:rPr lang="zh-CN" altLang="en-US" dirty="0" smtClean="0"/>
              <a:t>降低延时</a:t>
            </a:r>
          </a:p>
          <a:p>
            <a:pPr marL="0" indent="0">
              <a:buNone/>
            </a:pPr>
            <a:r>
              <a:rPr lang="zh-CN" altLang="en-US" dirty="0" smtClean="0"/>
              <a:t>放松一点保证、让一些节点较低频次的联系，这些节点可以包含旧的数据</a:t>
            </a:r>
            <a:endParaRPr lang="en-US" dirty="0"/>
          </a:p>
        </p:txBody>
      </p:sp>
    </p:spTree>
    <p:extLst>
      <p:ext uri="{BB962C8B-B14F-4D97-AF65-F5344CB8AC3E}">
        <p14:creationId xmlns:p14="http://schemas.microsoft.com/office/powerpoint/2010/main" val="1032684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时间与顺序</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44683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在如下假设下怎么使</a:t>
            </a:r>
            <a:endParaRPr lang="en-US" dirty="0"/>
          </a:p>
        </p:txBody>
      </p:sp>
      <p:sp>
        <p:nvSpPr>
          <p:cNvPr id="3" name="Content Placeholder 2"/>
          <p:cNvSpPr>
            <a:spLocks noGrp="1"/>
          </p:cNvSpPr>
          <p:nvPr>
            <p:ph idx="1"/>
          </p:nvPr>
        </p:nvSpPr>
        <p:spPr/>
        <p:txBody>
          <a:bodyPr/>
          <a:lstStyle/>
          <a:p>
            <a:r>
              <a:rPr lang="zh-CN" altLang="en-US" dirty="0" smtClean="0"/>
              <a:t>不能获得精确到时钟同步</a:t>
            </a:r>
          </a:p>
          <a:p>
            <a:r>
              <a:rPr lang="zh-CN" altLang="en-US" dirty="0" smtClean="0"/>
              <a:t>不能对时钟同步问题不敏感</a:t>
            </a:r>
          </a:p>
        </p:txBody>
      </p:sp>
    </p:spTree>
    <p:extLst>
      <p:ext uri="{BB962C8B-B14F-4D97-AF65-F5344CB8AC3E}">
        <p14:creationId xmlns:p14="http://schemas.microsoft.com/office/powerpoint/2010/main" val="324591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物理时钟的替代品</a:t>
            </a:r>
            <a:endParaRPr lang="en-US" dirty="0"/>
          </a:p>
        </p:txBody>
      </p:sp>
      <p:sp>
        <p:nvSpPr>
          <p:cNvPr id="3" name="Content Placeholder 2"/>
          <p:cNvSpPr>
            <a:spLocks noGrp="1"/>
          </p:cNvSpPr>
          <p:nvPr>
            <p:ph idx="1"/>
          </p:nvPr>
        </p:nvSpPr>
        <p:spPr/>
        <p:txBody>
          <a:bodyPr/>
          <a:lstStyle/>
          <a:p>
            <a:pPr marL="0" indent="0">
              <a:buNone/>
            </a:pPr>
            <a:r>
              <a:rPr lang="en-US" altLang="zh-CN" dirty="0" err="1" smtClean="0"/>
              <a:t>Lamport</a:t>
            </a:r>
            <a:r>
              <a:rPr lang="zh-CN" altLang="en-US" dirty="0" smtClean="0"/>
              <a:t>时钟</a:t>
            </a:r>
          </a:p>
          <a:p>
            <a:pPr marL="0" indent="0">
              <a:buNone/>
            </a:pPr>
            <a:r>
              <a:rPr lang="en-US" altLang="zh-CN" dirty="0" smtClean="0"/>
              <a:t>vector</a:t>
            </a:r>
            <a:r>
              <a:rPr lang="zh-CN" altLang="en-US" dirty="0" smtClean="0"/>
              <a:t>时钟</a:t>
            </a:r>
          </a:p>
          <a:p>
            <a:pPr marL="0" indent="0">
              <a:buNone/>
            </a:pPr>
            <a:endParaRPr lang="zh-CN" altLang="en-US" dirty="0"/>
          </a:p>
          <a:p>
            <a:pPr marL="0" indent="0">
              <a:buNone/>
            </a:pPr>
            <a:r>
              <a:rPr lang="zh-CN" altLang="en-US" dirty="0" smtClean="0"/>
              <a:t>依赖计数器和通信决定分布式系统中的事件的顺序</a:t>
            </a:r>
          </a:p>
          <a:p>
            <a:pPr marL="0" indent="0">
              <a:buNone/>
            </a:pPr>
            <a:endParaRPr lang="zh-CN" altLang="en-US" dirty="0"/>
          </a:p>
          <a:p>
            <a:pPr marL="0" indent="0">
              <a:buNone/>
            </a:pPr>
            <a:r>
              <a:rPr lang="zh-CN" altLang="en-US" dirty="0" smtClean="0"/>
              <a:t>不同节点的计数器之间可以比较</a:t>
            </a:r>
            <a:endParaRPr lang="en-US" dirty="0"/>
          </a:p>
        </p:txBody>
      </p:sp>
    </p:spTree>
    <p:extLst>
      <p:ext uri="{BB962C8B-B14F-4D97-AF65-F5344CB8AC3E}">
        <p14:creationId xmlns:p14="http://schemas.microsoft.com/office/powerpoint/2010/main" val="1350024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Lamport</a:t>
            </a:r>
            <a:r>
              <a:rPr lang="zh-CN" altLang="en-US" dirty="0"/>
              <a:t>时钟</a:t>
            </a:r>
            <a:br>
              <a:rPr lang="zh-CN" altLang="en-US" dirty="0"/>
            </a:br>
            <a:endParaRPr lang="en-US" dirty="0"/>
          </a:p>
        </p:txBody>
      </p:sp>
      <p:sp>
        <p:nvSpPr>
          <p:cNvPr id="3" name="Content Placeholder 2"/>
          <p:cNvSpPr>
            <a:spLocks noGrp="1"/>
          </p:cNvSpPr>
          <p:nvPr>
            <p:ph idx="1"/>
          </p:nvPr>
        </p:nvSpPr>
        <p:spPr/>
        <p:txBody>
          <a:bodyPr/>
          <a:lstStyle/>
          <a:p>
            <a:r>
              <a:rPr lang="zh-CN" altLang="en-US" dirty="0" smtClean="0"/>
              <a:t>每一个进程维护一个计数器</a:t>
            </a:r>
          </a:p>
          <a:p>
            <a:endParaRPr lang="zh-CN" altLang="en-US" dirty="0" smtClean="0"/>
          </a:p>
          <a:p>
            <a:r>
              <a:rPr lang="zh-CN" altLang="en-US" dirty="0" smtClean="0"/>
              <a:t>当进程启动工作时，递增计数器</a:t>
            </a:r>
          </a:p>
          <a:p>
            <a:r>
              <a:rPr lang="zh-CN" altLang="en-US" dirty="0" smtClean="0"/>
              <a:t>当进程发送消息时，带上计数器</a:t>
            </a:r>
          </a:p>
          <a:p>
            <a:r>
              <a:rPr lang="zh-CN" altLang="en-US" dirty="0" smtClean="0"/>
              <a:t>当收到一条消息时，设置计数器为</a:t>
            </a:r>
            <a:r>
              <a:rPr lang="en-US" altLang="zh-CN" dirty="0" smtClean="0"/>
              <a:t>max(</a:t>
            </a:r>
            <a:r>
              <a:rPr lang="en-US" altLang="zh-CN" dirty="0" err="1" smtClean="0"/>
              <a:t>local_counter</a:t>
            </a:r>
            <a:r>
              <a:rPr lang="en-US" altLang="zh-CN" dirty="0" smtClean="0"/>
              <a:t>,</a:t>
            </a:r>
            <a:r>
              <a:rPr lang="zh-CN" altLang="en-US" dirty="0" smtClean="0"/>
              <a:t> </a:t>
            </a:r>
            <a:r>
              <a:rPr lang="en-US" altLang="zh-CN" dirty="0" err="1" smtClean="0"/>
              <a:t>received_counter</a:t>
            </a:r>
            <a:r>
              <a:rPr lang="en-US" altLang="zh-CN" dirty="0" smtClean="0"/>
              <a:t>)</a:t>
            </a:r>
            <a:r>
              <a:rPr lang="zh-CN" altLang="en-US" dirty="0" smtClean="0"/>
              <a:t> </a:t>
            </a:r>
            <a:r>
              <a:rPr lang="en-US" altLang="zh-CN" dirty="0" smtClean="0"/>
              <a:t>+</a:t>
            </a:r>
            <a:r>
              <a:rPr lang="zh-CN" altLang="en-US" dirty="0" smtClean="0"/>
              <a:t> </a:t>
            </a:r>
            <a:r>
              <a:rPr lang="en-US" altLang="zh-CN" dirty="0" smtClean="0"/>
              <a:t>1</a:t>
            </a:r>
            <a:endParaRPr lang="en-US" dirty="0"/>
          </a:p>
        </p:txBody>
      </p:sp>
    </p:spTree>
    <p:extLst>
      <p:ext uri="{BB962C8B-B14F-4D97-AF65-F5344CB8AC3E}">
        <p14:creationId xmlns:p14="http://schemas.microsoft.com/office/powerpoint/2010/main" val="742499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vector</a:t>
            </a:r>
            <a:r>
              <a:rPr lang="zh-CN" altLang="en-US" dirty="0"/>
              <a:t>时钟</a:t>
            </a:r>
            <a:br>
              <a:rPr lang="zh-CN" altLang="en-US" dirty="0"/>
            </a:br>
            <a:endParaRPr lang="en-US" dirty="0"/>
          </a:p>
        </p:txBody>
      </p:sp>
      <p:sp>
        <p:nvSpPr>
          <p:cNvPr id="3" name="Content Placeholder 2"/>
          <p:cNvSpPr>
            <a:spLocks noGrp="1"/>
          </p:cNvSpPr>
          <p:nvPr>
            <p:ph idx="1"/>
          </p:nvPr>
        </p:nvSpPr>
        <p:spPr/>
        <p:txBody>
          <a:bodyPr>
            <a:normAutofit lnSpcReduction="10000"/>
          </a:bodyPr>
          <a:lstStyle/>
          <a:p>
            <a:r>
              <a:rPr lang="en-US" altLang="zh-CN" dirty="0" err="1"/>
              <a:t>Lamport</a:t>
            </a:r>
            <a:r>
              <a:rPr lang="zh-CN" altLang="en-US" dirty="0" smtClean="0"/>
              <a:t>时钟</a:t>
            </a:r>
            <a:r>
              <a:rPr lang="zh-CN" altLang="en-US" dirty="0" smtClean="0"/>
              <a:t>的扩展版</a:t>
            </a:r>
          </a:p>
          <a:p>
            <a:endParaRPr lang="zh-CN" altLang="en-US" dirty="0"/>
          </a:p>
          <a:p>
            <a:r>
              <a:rPr lang="zh-CN" altLang="en-US" dirty="0" smtClean="0"/>
              <a:t>维护一个逻辑时钟数组</a:t>
            </a:r>
            <a:r>
              <a:rPr lang="en-US" altLang="zh-CN" dirty="0" smtClean="0"/>
              <a:t>[t1,</a:t>
            </a:r>
            <a:r>
              <a:rPr lang="zh-CN" altLang="en-US" dirty="0" smtClean="0"/>
              <a:t> </a:t>
            </a:r>
            <a:r>
              <a:rPr lang="en-US" altLang="zh-CN" dirty="0" smtClean="0"/>
              <a:t>t2,</a:t>
            </a:r>
            <a:r>
              <a:rPr lang="zh-CN" altLang="en-US" dirty="0"/>
              <a:t> </a:t>
            </a:r>
            <a:r>
              <a:rPr lang="is-IS" altLang="zh-CN" dirty="0" smtClean="0"/>
              <a:t>…</a:t>
            </a:r>
            <a:r>
              <a:rPr lang="en-US" altLang="zh-CN" dirty="0" smtClean="0"/>
              <a:t>]</a:t>
            </a:r>
            <a:r>
              <a:rPr lang="zh-CN" altLang="en-US" dirty="0" smtClean="0"/>
              <a:t>，每个节点一个元素</a:t>
            </a:r>
            <a:endParaRPr lang="zh-CN" altLang="en-US" dirty="0"/>
          </a:p>
          <a:p>
            <a:r>
              <a:rPr lang="zh-CN" altLang="en-US" dirty="0" smtClean="0"/>
              <a:t>不递增公共计数器，每个节点递增数组中自己的逻辑时钟</a:t>
            </a:r>
          </a:p>
          <a:p>
            <a:endParaRPr lang="zh-CN" altLang="en-US" dirty="0"/>
          </a:p>
          <a:p>
            <a:r>
              <a:rPr lang="zh-CN" altLang="en-US" dirty="0" smtClean="0"/>
              <a:t>当一个进程开始工作时，递增向量中对应的逻辑时钟</a:t>
            </a:r>
          </a:p>
          <a:p>
            <a:r>
              <a:rPr lang="zh-CN" altLang="en-US" dirty="0" smtClean="0"/>
              <a:t>当一个进程发送消息时，带上逻辑时钟向量</a:t>
            </a:r>
          </a:p>
          <a:p>
            <a:r>
              <a:rPr lang="zh-CN" altLang="en-US" dirty="0" smtClean="0"/>
              <a:t>当收到一条消息时，更细向量中的每一个元素为</a:t>
            </a:r>
            <a:r>
              <a:rPr lang="en-US" altLang="zh-CN" dirty="0" smtClean="0"/>
              <a:t>max(local,</a:t>
            </a:r>
            <a:r>
              <a:rPr lang="zh-CN" altLang="en-US" dirty="0" smtClean="0"/>
              <a:t> </a:t>
            </a:r>
            <a:r>
              <a:rPr lang="en-US" altLang="zh-CN" dirty="0" smtClean="0"/>
              <a:t>received),</a:t>
            </a:r>
            <a:r>
              <a:rPr lang="zh-CN" altLang="en-US" dirty="0" smtClean="0"/>
              <a:t>递增当前节点的逻辑时钟值</a:t>
            </a:r>
          </a:p>
        </p:txBody>
      </p:sp>
    </p:spTree>
    <p:extLst>
      <p:ext uri="{BB962C8B-B14F-4D97-AF65-F5344CB8AC3E}">
        <p14:creationId xmlns:p14="http://schemas.microsoft.com/office/powerpoint/2010/main" val="439847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前面讨论了没有物理时钟怎么跟踪顺序和因果关系</a:t>
            </a:r>
            <a:endParaRPr lang="en-US" dirty="0"/>
          </a:p>
        </p:txBody>
      </p:sp>
      <p:sp>
        <p:nvSpPr>
          <p:cNvPr id="3" name="Content Placeholder 2"/>
          <p:cNvSpPr>
            <a:spLocks noGrp="1"/>
          </p:cNvSpPr>
          <p:nvPr>
            <p:ph idx="1"/>
          </p:nvPr>
        </p:nvSpPr>
        <p:spPr/>
        <p:txBody>
          <a:bodyPr/>
          <a:lstStyle/>
          <a:p>
            <a:pPr marL="0" indent="0">
              <a:buNone/>
            </a:pPr>
            <a:r>
              <a:rPr lang="zh-CN" altLang="en-US" dirty="0" smtClean="0"/>
              <a:t>时间持续怎么用于中止</a:t>
            </a:r>
            <a:endParaRPr lang="en-US" dirty="0"/>
          </a:p>
        </p:txBody>
      </p:sp>
    </p:spTree>
    <p:extLst>
      <p:ext uri="{BB962C8B-B14F-4D97-AF65-F5344CB8AC3E}">
        <p14:creationId xmlns:p14="http://schemas.microsoft.com/office/powerpoint/2010/main" val="613418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故障探测（用于中止的时间）</a:t>
            </a:r>
            <a:endParaRPr lang="en-US" dirty="0"/>
          </a:p>
        </p:txBody>
      </p:sp>
      <p:sp>
        <p:nvSpPr>
          <p:cNvPr id="3" name="Content Placeholder 2"/>
          <p:cNvSpPr>
            <a:spLocks noGrp="1"/>
          </p:cNvSpPr>
          <p:nvPr>
            <p:ph idx="1"/>
          </p:nvPr>
        </p:nvSpPr>
        <p:spPr/>
        <p:txBody>
          <a:bodyPr>
            <a:normAutofit/>
          </a:bodyPr>
          <a:lstStyle/>
          <a:p>
            <a:pPr fontAlgn="base"/>
            <a:r>
              <a:rPr lang="en-US" b="1" dirty="0"/>
              <a:t>Cassandra and its Accrual Failure Detector</a:t>
            </a:r>
          </a:p>
          <a:p>
            <a:pPr fontAlgn="base"/>
            <a:r>
              <a:rPr lang="en-US" dirty="0"/>
              <a:t>For Friday’s presentation of Cassandra – a distributed storage system – I needed to understand how the system is able to detect node failures. In distributed systems a so called failure detector is sometimes used to simplify an algorithm’s work. And, Cassandra uses a failure detector called the Accrual Failure Detector. Accrual for those of you who don’t know, means accumulation, or the act of accumulating over time.</a:t>
            </a:r>
          </a:p>
          <a:p>
            <a:pPr fontAlgn="base"/>
            <a:r>
              <a:rPr lang="en-US" dirty="0"/>
              <a:t>The basic idea is that a node’s state is not only up or down. It is not true or false. Rather, it is an educated guess which takes multiple factors into account. With approximation we can, for example, take slow messages into consideration and, thus, allow ourselves to be wrong. How weird</a:t>
            </a:r>
            <a:r>
              <a:rPr lang="en-US" dirty="0" smtClean="0"/>
              <a:t>?</a:t>
            </a:r>
            <a:endParaRPr lang="en-US" dirty="0"/>
          </a:p>
        </p:txBody>
      </p:sp>
    </p:spTree>
    <p:extLst>
      <p:ext uri="{BB962C8B-B14F-4D97-AF65-F5344CB8AC3E}">
        <p14:creationId xmlns:p14="http://schemas.microsoft.com/office/powerpoint/2010/main" val="545320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fontAlgn="base"/>
            <a:r>
              <a:rPr lang="en-US" dirty="0"/>
              <a:t>A server (node A) suspects that a node is down because it hasn’t received the two last heartbeats from node B. Node A assigns a Phi value of (let’s say) 1. Phi denominates </a:t>
            </a:r>
            <a:r>
              <a:rPr lang="en-US" dirty="0" err="1"/>
              <a:t>the</a:t>
            </a:r>
            <a:r>
              <a:rPr lang="en-US" i="1" dirty="0" err="1"/>
              <a:t>suspicion</a:t>
            </a:r>
            <a:r>
              <a:rPr lang="en-US" i="1" dirty="0"/>
              <a:t> level</a:t>
            </a:r>
            <a:r>
              <a:rPr lang="en-US" dirty="0"/>
              <a:t> that another server might be down. This value can be adjusted dynamically according to local conditions such as load.</a:t>
            </a:r>
          </a:p>
          <a:p>
            <a:pPr fontAlgn="base"/>
            <a:r>
              <a:rPr lang="en-US" dirty="0"/>
              <a:t>Phi represents the likelihood that Node A is wrong about Node B’s state. So, when a third heartbeat is considered lost Phi increases, and eventually a threshold is reached. When that happens the application will be notified about the failed node. The threshold is a configured value.</a:t>
            </a:r>
          </a:p>
          <a:p>
            <a:pPr fontAlgn="base"/>
            <a:r>
              <a:rPr lang="en-US" dirty="0"/>
              <a:t>Cassandra approximates Phi using exponential distribution. Thus, the higher the Phi, the bigger the confidence that Node B has failed. I still haven’t found any more detailed explanation than the following as to why exponential is used rather than Gaussian:</a:t>
            </a:r>
          </a:p>
          <a:p>
            <a:endParaRPr lang="en-US" dirty="0"/>
          </a:p>
        </p:txBody>
      </p:sp>
    </p:spTree>
    <p:extLst>
      <p:ext uri="{BB962C8B-B14F-4D97-AF65-F5344CB8AC3E}">
        <p14:creationId xmlns:p14="http://schemas.microsoft.com/office/powerpoint/2010/main" val="1927473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zh-CN" altLang="en-US" dirty="0" smtClean="0">
                <a:latin typeface="YaHei Consolas Hybrid YaHei Consolas Hybrid" charset="0"/>
                <a:ea typeface="YaHei Consolas Hybrid YaHei Consolas Hybrid" charset="0"/>
                <a:cs typeface="YaHei Consolas Hybrid YaHei Consolas Hybrid" charset="0"/>
              </a:rPr>
              <a:t>系统模型</a:t>
            </a:r>
          </a:p>
          <a:p>
            <a:pPr marL="0" indent="0">
              <a:buNone/>
            </a:pPr>
            <a:r>
              <a:rPr lang="zh-CN" altLang="en-US" dirty="0" smtClean="0">
                <a:latin typeface="YaHei Consolas Hybrid YaHei Consolas Hybrid" charset="0"/>
                <a:ea typeface="YaHei Consolas Hybrid YaHei Consolas Hybrid" charset="0"/>
                <a:cs typeface="YaHei Consolas Hybrid YaHei Consolas Hybrid" charset="0"/>
              </a:rPr>
              <a:t>同步、异步</a:t>
            </a:r>
          </a:p>
          <a:p>
            <a:r>
              <a:rPr lang="zh-CN" altLang="en-US" dirty="0" smtClean="0">
                <a:latin typeface="YaHei Consolas Hybrid YaHei Consolas Hybrid" charset="0"/>
                <a:ea typeface="YaHei Consolas Hybrid YaHei Consolas Hybrid" charset="0"/>
                <a:cs typeface="YaHei Consolas Hybrid YaHei Consolas Hybrid" charset="0"/>
              </a:rPr>
              <a:t>失败模型</a:t>
            </a:r>
          </a:p>
          <a:p>
            <a:pPr marL="0" indent="0">
              <a:buNone/>
            </a:pPr>
            <a:r>
              <a:rPr lang="zh-CN" altLang="en-US" dirty="0" smtClean="0">
                <a:latin typeface="YaHei Consolas Hybrid YaHei Consolas Hybrid" charset="0"/>
                <a:ea typeface="YaHei Consolas Hybrid YaHei Consolas Hybrid" charset="0"/>
                <a:cs typeface="YaHei Consolas Hybrid YaHei Consolas Hybrid" charset="0"/>
              </a:rPr>
              <a:t>崩溃失败、网络分裂、</a:t>
            </a:r>
            <a:r>
              <a:rPr lang="zh-CN" altLang="en-US" dirty="0">
                <a:latin typeface="YaHei Consolas Hybrid YaHei Consolas Hybrid" charset="0"/>
                <a:ea typeface="YaHei Consolas Hybrid YaHei Consolas Hybrid" charset="0"/>
                <a:cs typeface="YaHei Consolas Hybrid YaHei Consolas Hybrid" charset="0"/>
              </a:rPr>
              <a:t>拜占庭将军问题</a:t>
            </a:r>
            <a:endParaRPr lang="zh-CN" altLang="en-US" dirty="0" smtClean="0">
              <a:latin typeface="YaHei Consolas Hybrid YaHei Consolas Hybrid" charset="0"/>
              <a:ea typeface="YaHei Consolas Hybrid YaHei Consolas Hybrid" charset="0"/>
              <a:cs typeface="YaHei Consolas Hybrid YaHei Consolas Hybrid" charset="0"/>
            </a:endParaRPr>
          </a:p>
          <a:p>
            <a:r>
              <a:rPr lang="zh-CN" altLang="en-US" dirty="0" smtClean="0">
                <a:latin typeface="YaHei Consolas Hybrid YaHei Consolas Hybrid" charset="0"/>
                <a:ea typeface="YaHei Consolas Hybrid YaHei Consolas Hybrid" charset="0"/>
                <a:cs typeface="YaHei Consolas Hybrid YaHei Consolas Hybrid" charset="0"/>
              </a:rPr>
              <a:t>一致性模型</a:t>
            </a:r>
          </a:p>
          <a:p>
            <a:pPr marL="0" indent="0">
              <a:buNone/>
            </a:pPr>
            <a:r>
              <a:rPr lang="zh-CN" altLang="en-US" dirty="0" smtClean="0">
                <a:latin typeface="YaHei Consolas Hybrid YaHei Consolas Hybrid" charset="0"/>
                <a:ea typeface="YaHei Consolas Hybrid YaHei Consolas Hybrid" charset="0"/>
                <a:cs typeface="YaHei Consolas Hybrid YaHei Consolas Hybrid" charset="0"/>
              </a:rPr>
              <a:t>强一致、最终一致</a:t>
            </a:r>
            <a:endParaRPr lang="zh-CN" altLang="en-US" dirty="0">
              <a:latin typeface="YaHei Consolas Hybrid YaHei Consolas Hybrid" charset="0"/>
              <a:ea typeface="YaHei Consolas Hybrid YaHei Consolas Hybrid" charset="0"/>
              <a:cs typeface="YaHei Consolas Hybrid YaHei Consolas Hybrid" charset="0"/>
            </a:endParaRPr>
          </a:p>
        </p:txBody>
      </p:sp>
    </p:spTree>
    <p:extLst>
      <p:ext uri="{BB962C8B-B14F-4D97-AF65-F5344CB8AC3E}">
        <p14:creationId xmlns:p14="http://schemas.microsoft.com/office/powerpoint/2010/main" val="1681692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a:t>Exponential Distribution to be a better approximation, because of the nature of the gossip channel and its impact on latency.</a:t>
            </a:r>
          </a:p>
          <a:p>
            <a:pPr fontAlgn="base"/>
            <a:r>
              <a:rPr lang="en-US" dirty="0"/>
              <a:t>Don’t know if that made sense to anyone else, but I think I get it know.</a:t>
            </a:r>
          </a:p>
          <a:p>
            <a:endParaRPr lang="en-US" dirty="0"/>
          </a:p>
        </p:txBody>
      </p:sp>
    </p:spTree>
    <p:extLst>
      <p:ext uri="{BB962C8B-B14F-4D97-AF65-F5344CB8AC3E}">
        <p14:creationId xmlns:p14="http://schemas.microsoft.com/office/powerpoint/2010/main" val="773273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Accrual Failure Detector</a:t>
            </a:r>
            <a:br>
              <a:rPr lang="en-US" b="1" dirty="0"/>
            </a:br>
            <a:endParaRPr lang="en-US" dirty="0"/>
          </a:p>
        </p:txBody>
      </p:sp>
      <p:sp>
        <p:nvSpPr>
          <p:cNvPr id="3" name="Content Placeholder 2"/>
          <p:cNvSpPr>
            <a:spLocks noGrp="1"/>
          </p:cNvSpPr>
          <p:nvPr>
            <p:ph idx="1"/>
          </p:nvPr>
        </p:nvSpPr>
        <p:spPr/>
        <p:txBody>
          <a:bodyPr/>
          <a:lstStyle/>
          <a:p>
            <a:r>
              <a:rPr lang="en-US" dirty="0"/>
              <a:t>http://</a:t>
            </a:r>
            <a:r>
              <a:rPr lang="en-US" dirty="0" err="1"/>
              <a:t>www.jaist.ac.jp</a:t>
            </a:r>
            <a:r>
              <a:rPr lang="en-US" dirty="0"/>
              <a:t>/~</a:t>
            </a:r>
            <a:r>
              <a:rPr lang="en-US" dirty="0" err="1"/>
              <a:t>defago</a:t>
            </a:r>
            <a:r>
              <a:rPr lang="en-US" dirty="0"/>
              <a:t>/files/pdf/IS_RR_2004_010.pdf</a:t>
            </a:r>
          </a:p>
        </p:txBody>
      </p:sp>
    </p:spTree>
    <p:extLst>
      <p:ext uri="{BB962C8B-B14F-4D97-AF65-F5344CB8AC3E}">
        <p14:creationId xmlns:p14="http://schemas.microsoft.com/office/powerpoint/2010/main" val="2059509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4</a:t>
            </a:r>
            <a:r>
              <a:rPr lang="zh-CN" altLang="en-US" dirty="0" smtClean="0"/>
              <a:t> 复制</a:t>
            </a:r>
            <a:endParaRPr lang="en-US" dirty="0"/>
          </a:p>
        </p:txBody>
      </p:sp>
      <p:sp>
        <p:nvSpPr>
          <p:cNvPr id="3" name="Content Placeholder 2"/>
          <p:cNvSpPr>
            <a:spLocks noGrp="1"/>
          </p:cNvSpPr>
          <p:nvPr>
            <p:ph idx="1"/>
          </p:nvPr>
        </p:nvSpPr>
        <p:spPr/>
        <p:txBody>
          <a:bodyPr/>
          <a:lstStyle/>
          <a:p>
            <a:r>
              <a:rPr lang="zh-CN" altLang="en-US" dirty="0" smtClean="0"/>
              <a:t>分布式系统有很多问题</a:t>
            </a:r>
          </a:p>
          <a:p>
            <a:endParaRPr lang="zh-CN" altLang="en-US" dirty="0" smtClean="0"/>
          </a:p>
          <a:p>
            <a:r>
              <a:rPr lang="zh-CN" altLang="en-US" dirty="0" smtClean="0"/>
              <a:t>复制（这个问题人们最感兴趣）</a:t>
            </a:r>
            <a:endParaRPr lang="zh-CN" altLang="en-US" dirty="0"/>
          </a:p>
          <a:p>
            <a:r>
              <a:rPr lang="zh-CN" altLang="en-US" dirty="0" smtClean="0"/>
              <a:t>领导者选举</a:t>
            </a:r>
          </a:p>
          <a:p>
            <a:r>
              <a:rPr lang="zh-CN" altLang="en-US" dirty="0" smtClean="0"/>
              <a:t>故障探测</a:t>
            </a:r>
          </a:p>
          <a:p>
            <a:r>
              <a:rPr lang="zh-CN" altLang="en-US" dirty="0" smtClean="0"/>
              <a:t>互斥</a:t>
            </a:r>
          </a:p>
          <a:p>
            <a:r>
              <a:rPr lang="zh-CN" altLang="en-US" dirty="0" smtClean="0"/>
              <a:t>一致性</a:t>
            </a:r>
          </a:p>
          <a:p>
            <a:r>
              <a:rPr lang="zh-CN" altLang="en-US" dirty="0" smtClean="0"/>
              <a:t>全局快照</a:t>
            </a:r>
          </a:p>
        </p:txBody>
      </p:sp>
    </p:spTree>
    <p:extLst>
      <p:ext uri="{BB962C8B-B14F-4D97-AF65-F5344CB8AC3E}">
        <p14:creationId xmlns:p14="http://schemas.microsoft.com/office/powerpoint/2010/main" val="266510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为什么对复制感兴趣？</a:t>
            </a:r>
            <a:endParaRPr lang="en-US" dirty="0"/>
          </a:p>
        </p:txBody>
      </p:sp>
      <p:sp>
        <p:nvSpPr>
          <p:cNvPr id="3" name="Content Placeholder 2"/>
          <p:cNvSpPr>
            <a:spLocks noGrp="1"/>
          </p:cNvSpPr>
          <p:nvPr>
            <p:ph idx="1"/>
          </p:nvPr>
        </p:nvSpPr>
        <p:spPr/>
        <p:txBody>
          <a:bodyPr/>
          <a:lstStyle/>
          <a:p>
            <a:r>
              <a:rPr lang="zh-CN" altLang="en-US" dirty="0" smtClean="0"/>
              <a:t>各种并行数据库的区分点之一就是复制特性</a:t>
            </a:r>
          </a:p>
          <a:p>
            <a:r>
              <a:rPr lang="zh-CN" altLang="en-US" dirty="0" smtClean="0"/>
              <a:t>复制为其他问题如领导者选举、故障探测、一致性和原子广播提供了上下文</a:t>
            </a:r>
            <a:endParaRPr lang="en-US" dirty="0"/>
          </a:p>
        </p:txBody>
      </p:sp>
    </p:spTree>
    <p:extLst>
      <p:ext uri="{BB962C8B-B14F-4D97-AF65-F5344CB8AC3E}">
        <p14:creationId xmlns:p14="http://schemas.microsoft.com/office/powerpoint/2010/main" val="751078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复制是一个群组通信问题</a:t>
            </a:r>
            <a:endParaRPr lang="en-US" dirty="0"/>
          </a:p>
        </p:txBody>
      </p:sp>
      <p:sp>
        <p:nvSpPr>
          <p:cNvPr id="3" name="Content Placeholder 2"/>
          <p:cNvSpPr>
            <a:spLocks noGrp="1"/>
          </p:cNvSpPr>
          <p:nvPr>
            <p:ph idx="1"/>
          </p:nvPr>
        </p:nvSpPr>
        <p:spPr/>
        <p:txBody>
          <a:bodyPr/>
          <a:lstStyle/>
          <a:p>
            <a:r>
              <a:rPr lang="zh-CN" altLang="en-US" dirty="0" smtClean="0"/>
              <a:t>什么排列和通信模式给我们期望的性能和可用性？</a:t>
            </a:r>
          </a:p>
          <a:p>
            <a:endParaRPr lang="zh-CN" altLang="en-US" dirty="0"/>
          </a:p>
          <a:p>
            <a:r>
              <a:rPr lang="zh-CN" altLang="en-US" dirty="0" smtClean="0"/>
              <a:t>在网络隔离和瞬时节点故障时怎么确保容错性、数据持久性、集群非分裂性？</a:t>
            </a:r>
            <a:endParaRPr lang="en-US" dirty="0"/>
          </a:p>
        </p:txBody>
      </p:sp>
    </p:spTree>
    <p:extLst>
      <p:ext uri="{BB962C8B-B14F-4D97-AF65-F5344CB8AC3E}">
        <p14:creationId xmlns:p14="http://schemas.microsoft.com/office/powerpoint/2010/main" val="847917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排列和通信模式的几个阶段</a:t>
            </a:r>
            <a:endParaRPr lang="en-US" dirty="0"/>
          </a:p>
        </p:txBody>
      </p:sp>
      <p:sp>
        <p:nvSpPr>
          <p:cNvPr id="3" name="Content Placeholder 2"/>
          <p:cNvSpPr>
            <a:spLocks noGrp="1"/>
          </p:cNvSpPr>
          <p:nvPr>
            <p:ph idx="1"/>
          </p:nvPr>
        </p:nvSpPr>
        <p:spPr/>
        <p:txBody>
          <a:bodyPr/>
          <a:lstStyle/>
          <a:p>
            <a:r>
              <a:rPr lang="zh-CN" altLang="en-US" dirty="0" smtClean="0"/>
              <a:t>请求（客户端发送请求到服务端）</a:t>
            </a:r>
          </a:p>
          <a:p>
            <a:r>
              <a:rPr lang="zh-CN" altLang="en-US" dirty="0" smtClean="0"/>
              <a:t>同步（复制的同步部分发生）</a:t>
            </a:r>
          </a:p>
          <a:p>
            <a:r>
              <a:rPr lang="zh-CN" altLang="en-US" dirty="0" smtClean="0"/>
              <a:t>响应（一个响应返回到客户端）</a:t>
            </a:r>
          </a:p>
          <a:p>
            <a:r>
              <a:rPr lang="zh-CN" altLang="en-US" dirty="0" smtClean="0"/>
              <a:t>异步（复制的异步部分发生）</a:t>
            </a:r>
            <a:endParaRPr lang="en-US" dirty="0"/>
          </a:p>
        </p:txBody>
      </p:sp>
    </p:spTree>
    <p:extLst>
      <p:ext uri="{BB962C8B-B14F-4D97-AF65-F5344CB8AC3E}">
        <p14:creationId xmlns:p14="http://schemas.microsoft.com/office/powerpoint/2010/main" val="614371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我们可以创建哪种通信模式？</a:t>
            </a:r>
            <a:br>
              <a:rPr lang="zh-CN" altLang="en-US" dirty="0" smtClean="0"/>
            </a:br>
            <a:r>
              <a:rPr lang="zh-CN" altLang="en-US" dirty="0" smtClean="0"/>
              <a:t/>
            </a:r>
            <a:br>
              <a:rPr lang="zh-CN" altLang="en-US" dirty="0" smtClean="0"/>
            </a:br>
            <a:r>
              <a:rPr lang="zh-CN" altLang="en-US" dirty="0" smtClean="0"/>
              <a:t>我们选择的通信意味着什么样的性能和可可用性？</a:t>
            </a:r>
            <a:endParaRPr lang="en-US" dirty="0"/>
          </a:p>
        </p:txBody>
      </p:sp>
    </p:spTree>
    <p:extLst>
      <p:ext uri="{BB962C8B-B14F-4D97-AF65-F5344CB8AC3E}">
        <p14:creationId xmlns:p14="http://schemas.microsoft.com/office/powerpoint/2010/main" val="1627617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同步复制（</a:t>
            </a:r>
            <a:r>
              <a:rPr lang="zh-CN" altLang="en-US" dirty="0"/>
              <a:t>活跃、渴望、推送、悲观</a:t>
            </a:r>
            <a:r>
              <a:rPr lang="en-US" dirty="0"/>
              <a:t/>
            </a:r>
            <a:br>
              <a:rPr lang="en-US" dirty="0"/>
            </a:br>
            <a:r>
              <a:rPr lang="zh-CN" altLang="en-US" dirty="0" smtClean="0"/>
              <a:t>）</a:t>
            </a:r>
            <a:endParaRPr lang="en-US" dirty="0"/>
          </a:p>
        </p:txBody>
      </p:sp>
      <p:sp>
        <p:nvSpPr>
          <p:cNvPr id="3" name="Content Placeholder 2"/>
          <p:cNvSpPr>
            <a:spLocks noGrp="1"/>
          </p:cNvSpPr>
          <p:nvPr>
            <p:ph idx="1"/>
          </p:nvPr>
        </p:nvSpPr>
        <p:spPr/>
        <p:txBody>
          <a:bodyPr/>
          <a:lstStyle/>
          <a:p>
            <a:r>
              <a:rPr lang="zh-CN" altLang="en-US" dirty="0" smtClean="0"/>
              <a:t>三个阶段</a:t>
            </a:r>
          </a:p>
          <a:p>
            <a:endParaRPr lang="zh-CN" altLang="en-US" dirty="0"/>
          </a:p>
          <a:p>
            <a:r>
              <a:rPr lang="zh-CN" altLang="en-US" dirty="0" smtClean="0"/>
              <a:t>假设服务端有三台服务器</a:t>
            </a:r>
          </a:p>
          <a:p>
            <a:endParaRPr lang="zh-CN" altLang="en-US" dirty="0"/>
          </a:p>
          <a:p>
            <a:r>
              <a:rPr lang="zh-CN" altLang="en-US" dirty="0" smtClean="0"/>
              <a:t>客户端发送请求到服务端</a:t>
            </a:r>
          </a:p>
          <a:p>
            <a:r>
              <a:rPr lang="zh-CN" altLang="en-US" dirty="0" smtClean="0"/>
              <a:t>同步复制部分发生（客户端的本次请求被阻塞）</a:t>
            </a:r>
          </a:p>
          <a:p>
            <a:r>
              <a:rPr lang="zh-CN" altLang="en-US" dirty="0" smtClean="0"/>
              <a:t>接收请求的第一个台服务器联系其他两台服务器并等待他们的响应，最后发送结果（成功或失败）到客户端</a:t>
            </a:r>
          </a:p>
          <a:p>
            <a:endParaRPr lang="zh-CN" altLang="en-US" dirty="0" smtClean="0"/>
          </a:p>
        </p:txBody>
      </p:sp>
    </p:spTree>
    <p:extLst>
      <p:ext uri="{BB962C8B-B14F-4D97-AF65-F5344CB8AC3E}">
        <p14:creationId xmlns:p14="http://schemas.microsoft.com/office/powerpoint/2010/main" val="555099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异步复制（被动复制，拉取复制，懒复制）</a:t>
            </a:r>
            <a:endParaRPr lang="en-US" dirty="0"/>
          </a:p>
        </p:txBody>
      </p:sp>
      <p:sp>
        <p:nvSpPr>
          <p:cNvPr id="3" name="Content Placeholder 2"/>
          <p:cNvSpPr>
            <a:spLocks noGrp="1"/>
          </p:cNvSpPr>
          <p:nvPr>
            <p:ph idx="1"/>
          </p:nvPr>
        </p:nvSpPr>
        <p:spPr/>
        <p:txBody>
          <a:bodyPr/>
          <a:lstStyle/>
          <a:p>
            <a:r>
              <a:rPr lang="zh-CN" altLang="en-US" dirty="0" smtClean="0"/>
              <a:t>主服务器（领导者、协调者）立即发送响应到客户端</a:t>
            </a:r>
          </a:p>
          <a:p>
            <a:endParaRPr lang="zh-CN" altLang="en-US" dirty="0"/>
          </a:p>
          <a:p>
            <a:r>
              <a:rPr lang="zh-CN" altLang="en-US" dirty="0" smtClean="0"/>
              <a:t>本地更新</a:t>
            </a:r>
          </a:p>
          <a:p>
            <a:r>
              <a:rPr lang="zh-CN" altLang="en-US" dirty="0" smtClean="0"/>
              <a:t>不同步做任何明显的事</a:t>
            </a:r>
          </a:p>
          <a:p>
            <a:r>
              <a:rPr lang="zh-CN" altLang="en-US" dirty="0" smtClean="0"/>
              <a:t>客户端不需要强制等待集群内服务器的通信</a:t>
            </a:r>
            <a:endParaRPr lang="en-US" dirty="0"/>
          </a:p>
        </p:txBody>
      </p:sp>
    </p:spTree>
    <p:extLst>
      <p:ext uri="{BB962C8B-B14F-4D97-AF65-F5344CB8AC3E}">
        <p14:creationId xmlns:p14="http://schemas.microsoft.com/office/powerpoint/2010/main" val="65549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针对这种排列，不说细节，我们能说什么？</a:t>
            </a:r>
            <a:endParaRPr lang="en-US" dirty="0"/>
          </a:p>
        </p:txBody>
      </p:sp>
      <p:sp>
        <p:nvSpPr>
          <p:cNvPr id="3" name="Content Placeholder 2"/>
          <p:cNvSpPr>
            <a:spLocks noGrp="1"/>
          </p:cNvSpPr>
          <p:nvPr>
            <p:ph idx="1"/>
          </p:nvPr>
        </p:nvSpPr>
        <p:spPr/>
        <p:txBody>
          <a:bodyPr/>
          <a:lstStyle/>
          <a:p>
            <a:r>
              <a:rPr lang="zh-CN" altLang="en-US" dirty="0" smtClean="0"/>
              <a:t>这是写</a:t>
            </a:r>
            <a:r>
              <a:rPr lang="en-US" altLang="zh-CN" dirty="0" smtClean="0"/>
              <a:t>N</a:t>
            </a:r>
            <a:r>
              <a:rPr lang="zh-CN" altLang="en-US" dirty="0" smtClean="0"/>
              <a:t>中的</a:t>
            </a:r>
            <a:r>
              <a:rPr lang="en-US" altLang="zh-CN" dirty="0" smtClean="0"/>
              <a:t>1</a:t>
            </a:r>
            <a:r>
              <a:rPr lang="zh-CN" altLang="en-US" dirty="0" smtClean="0"/>
              <a:t>方法，响应立即被返回、更新在一段时间后传播</a:t>
            </a:r>
          </a:p>
          <a:p>
            <a:r>
              <a:rPr lang="zh-CN" altLang="en-US" dirty="0" smtClean="0"/>
              <a:t>从性能角度看，意味着系统非常快</a:t>
            </a:r>
          </a:p>
          <a:p>
            <a:r>
              <a:rPr lang="zh-CN" altLang="en-US" dirty="0" smtClean="0"/>
              <a:t>对网络延迟有更多的容忍度</a:t>
            </a:r>
          </a:p>
          <a:p>
            <a:endParaRPr lang="zh-CN" altLang="en-US" dirty="0"/>
          </a:p>
          <a:p>
            <a:r>
              <a:rPr lang="zh-CN" altLang="en-US" dirty="0" smtClean="0"/>
              <a:t>这种排列仅仅提供弱的、概率性的持久性保证</a:t>
            </a:r>
          </a:p>
          <a:p>
            <a:r>
              <a:rPr lang="zh-CN" altLang="en-US" dirty="0" smtClean="0"/>
              <a:t>只要一台服务器在运行，系统就可用</a:t>
            </a:r>
            <a:endParaRPr lang="en-US" dirty="0"/>
          </a:p>
        </p:txBody>
      </p:sp>
    </p:spTree>
    <p:extLst>
      <p:ext uri="{BB962C8B-B14F-4D97-AF65-F5344CB8AC3E}">
        <p14:creationId xmlns:p14="http://schemas.microsoft.com/office/powerpoint/2010/main" val="682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上升或下降抽象的层次</a:t>
            </a:r>
            <a:endParaRPr lang="en-US" dirty="0"/>
          </a:p>
        </p:txBody>
      </p:sp>
      <p:sp>
        <p:nvSpPr>
          <p:cNvPr id="3" name="Content Placeholder 2"/>
          <p:cNvSpPr>
            <a:spLocks noGrp="1"/>
          </p:cNvSpPr>
          <p:nvPr>
            <p:ph idx="1"/>
          </p:nvPr>
        </p:nvSpPr>
        <p:spPr/>
        <p:txBody>
          <a:bodyPr/>
          <a:lstStyle/>
          <a:p>
            <a:r>
              <a:rPr lang="zh-CN" altLang="en-US" dirty="0" smtClean="0"/>
              <a:t>有很多节点的事实与我们期望像单一系统一样工作之间的张力</a:t>
            </a:r>
          </a:p>
          <a:p>
            <a:endParaRPr lang="zh-CN" altLang="en-US" dirty="0" smtClean="0"/>
          </a:p>
          <a:p>
            <a:r>
              <a:rPr lang="zh-CN" altLang="en-US" dirty="0" smtClean="0"/>
              <a:t>找到一个好的抽象平衡什么是可能的与什么是可理解的、高性能的</a:t>
            </a:r>
            <a:endParaRPr lang="zh-CN" altLang="en-US" dirty="0"/>
          </a:p>
        </p:txBody>
      </p:sp>
    </p:spTree>
    <p:extLst>
      <p:ext uri="{BB962C8B-B14F-4D97-AF65-F5344CB8AC3E}">
        <p14:creationId xmlns:p14="http://schemas.microsoft.com/office/powerpoint/2010/main" val="971899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另一种分类复制技术的方式</a:t>
            </a:r>
            <a:endParaRPr lang="en-US" dirty="0"/>
          </a:p>
        </p:txBody>
      </p:sp>
      <p:sp>
        <p:nvSpPr>
          <p:cNvPr id="3" name="Content Placeholder 2"/>
          <p:cNvSpPr>
            <a:spLocks noGrp="1"/>
          </p:cNvSpPr>
          <p:nvPr>
            <p:ph idx="1"/>
          </p:nvPr>
        </p:nvSpPr>
        <p:spPr/>
        <p:txBody>
          <a:bodyPr/>
          <a:lstStyle/>
          <a:p>
            <a:r>
              <a:rPr lang="zh-CN" altLang="en-US" dirty="0" smtClean="0"/>
              <a:t>阻止分裂的方法（单一复制系统）</a:t>
            </a:r>
          </a:p>
          <a:p>
            <a:r>
              <a:rPr lang="zh-CN" altLang="en-US" dirty="0" smtClean="0"/>
              <a:t>有分裂风险的复制方法（多主系统）</a:t>
            </a:r>
            <a:endParaRPr lang="en-US" dirty="0"/>
          </a:p>
        </p:txBody>
      </p:sp>
    </p:spTree>
    <p:extLst>
      <p:ext uri="{BB962C8B-B14F-4D97-AF65-F5344CB8AC3E}">
        <p14:creationId xmlns:p14="http://schemas.microsoft.com/office/powerpoint/2010/main" val="28275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阻止分裂的方法（单一复制系统）</a:t>
            </a:r>
            <a:br>
              <a:rPr lang="zh-CN" altLang="en-US" dirty="0"/>
            </a:br>
            <a:endParaRPr lang="en-US" dirty="0"/>
          </a:p>
        </p:txBody>
      </p:sp>
      <p:sp>
        <p:nvSpPr>
          <p:cNvPr id="3" name="Content Placeholder 2"/>
          <p:cNvSpPr>
            <a:spLocks noGrp="1"/>
          </p:cNvSpPr>
          <p:nvPr>
            <p:ph idx="1"/>
          </p:nvPr>
        </p:nvSpPr>
        <p:spPr/>
        <p:txBody>
          <a:bodyPr/>
          <a:lstStyle/>
          <a:p>
            <a:r>
              <a:rPr lang="zh-CN" altLang="en-US" dirty="0" smtClean="0"/>
              <a:t>表现得像单一系统一样</a:t>
            </a:r>
          </a:p>
          <a:p>
            <a:r>
              <a:rPr lang="zh-CN" altLang="en-US" dirty="0" smtClean="0"/>
              <a:t>系统永远确保副本是一致的</a:t>
            </a:r>
            <a:endParaRPr lang="en-US" dirty="0"/>
          </a:p>
        </p:txBody>
      </p:sp>
    </p:spTree>
    <p:extLst>
      <p:ext uri="{BB962C8B-B14F-4D97-AF65-F5344CB8AC3E}">
        <p14:creationId xmlns:p14="http://schemas.microsoft.com/office/powerpoint/2010/main" val="1285332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多个进程获得一致性</a:t>
            </a:r>
            <a:endParaRPr lang="en-US" dirty="0"/>
          </a:p>
        </p:txBody>
      </p:sp>
      <p:sp>
        <p:nvSpPr>
          <p:cNvPr id="3" name="Content Placeholder 2"/>
          <p:cNvSpPr>
            <a:spLocks noGrp="1"/>
          </p:cNvSpPr>
          <p:nvPr>
            <p:ph idx="1"/>
          </p:nvPr>
        </p:nvSpPr>
        <p:spPr/>
        <p:txBody>
          <a:bodyPr/>
          <a:lstStyle/>
          <a:p>
            <a:r>
              <a:rPr lang="zh-CN" altLang="en-US" dirty="0" smtClean="0"/>
              <a:t>同意：每个正确的进程必须同意同样的值</a:t>
            </a:r>
          </a:p>
          <a:p>
            <a:r>
              <a:rPr lang="zh-CN" altLang="en-US" dirty="0" smtClean="0"/>
              <a:t>完整：每个正确的进程最多决定一个值。如果决定某个值，必须由某个进程提议</a:t>
            </a:r>
          </a:p>
          <a:p>
            <a:r>
              <a:rPr lang="zh-CN" altLang="en-US" dirty="0" smtClean="0"/>
              <a:t>终止：所有进程最终达到一个决定</a:t>
            </a:r>
          </a:p>
          <a:p>
            <a:r>
              <a:rPr lang="zh-CN" altLang="en-US" dirty="0" smtClean="0"/>
              <a:t>有效：如果所有正确的进程提议同样的值</a:t>
            </a:r>
            <a:r>
              <a:rPr lang="en-US" altLang="zh-CN" dirty="0" smtClean="0"/>
              <a:t>V</a:t>
            </a:r>
            <a:r>
              <a:rPr lang="zh-CN" altLang="en-US" dirty="0" smtClean="0"/>
              <a:t>，所有正确的进程决定值</a:t>
            </a:r>
            <a:r>
              <a:rPr lang="en-US" altLang="zh-CN" dirty="0" smtClean="0"/>
              <a:t>V</a:t>
            </a:r>
            <a:endParaRPr lang="en-US" dirty="0"/>
          </a:p>
        </p:txBody>
      </p:sp>
    </p:spTree>
    <p:extLst>
      <p:ext uri="{BB962C8B-B14F-4D97-AF65-F5344CB8AC3E}">
        <p14:creationId xmlns:p14="http://schemas.microsoft.com/office/powerpoint/2010/main" val="540696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更通用的一致性问题实例</a:t>
            </a:r>
            <a:endParaRPr lang="en-US" dirty="0"/>
          </a:p>
        </p:txBody>
      </p:sp>
      <p:sp>
        <p:nvSpPr>
          <p:cNvPr id="3" name="Content Placeholder 2"/>
          <p:cNvSpPr>
            <a:spLocks noGrp="1"/>
          </p:cNvSpPr>
          <p:nvPr>
            <p:ph idx="1"/>
          </p:nvPr>
        </p:nvSpPr>
        <p:spPr/>
        <p:txBody>
          <a:bodyPr/>
          <a:lstStyle/>
          <a:p>
            <a:r>
              <a:rPr lang="zh-CN" altLang="en-US" dirty="0" smtClean="0"/>
              <a:t>互斥</a:t>
            </a:r>
          </a:p>
          <a:p>
            <a:r>
              <a:rPr lang="zh-CN" altLang="en-US" dirty="0" smtClean="0"/>
              <a:t>领导者选举</a:t>
            </a:r>
          </a:p>
          <a:p>
            <a:r>
              <a:rPr lang="zh-CN" altLang="en-US" dirty="0" smtClean="0"/>
              <a:t>多播</a:t>
            </a:r>
          </a:p>
          <a:p>
            <a:r>
              <a:rPr lang="zh-CN" altLang="en-US" dirty="0" smtClean="0"/>
              <a:t>原子广播</a:t>
            </a:r>
            <a:endParaRPr lang="en-US" dirty="0"/>
          </a:p>
        </p:txBody>
      </p:sp>
    </p:spTree>
    <p:extLst>
      <p:ext uri="{BB962C8B-B14F-4D97-AF65-F5344CB8AC3E}">
        <p14:creationId xmlns:p14="http://schemas.microsoft.com/office/powerpoint/2010/main" val="944376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维护单一复制一致性的复制算法</a:t>
            </a:r>
            <a:endParaRPr lang="en-US" dirty="0"/>
          </a:p>
        </p:txBody>
      </p:sp>
      <p:sp>
        <p:nvSpPr>
          <p:cNvPr id="3" name="Content Placeholder 2"/>
          <p:cNvSpPr>
            <a:spLocks noGrp="1"/>
          </p:cNvSpPr>
          <p:nvPr>
            <p:ph idx="1"/>
          </p:nvPr>
        </p:nvSpPr>
        <p:spPr/>
        <p:txBody>
          <a:bodyPr/>
          <a:lstStyle/>
          <a:p>
            <a:r>
              <a:rPr lang="en-US" altLang="zh-CN" dirty="0" smtClean="0"/>
              <a:t>1</a:t>
            </a:r>
            <a:r>
              <a:rPr lang="en-US" altLang="zh-CN" dirty="0" smtClean="0"/>
              <a:t>n</a:t>
            </a:r>
            <a:r>
              <a:rPr lang="zh-CN" altLang="en-US" dirty="0" smtClean="0"/>
              <a:t>消息（异步主</a:t>
            </a:r>
            <a:r>
              <a:rPr lang="en-US" altLang="zh-CN" dirty="0" smtClean="0"/>
              <a:t>/</a:t>
            </a:r>
            <a:r>
              <a:rPr lang="zh-CN" altLang="en-US" dirty="0" smtClean="0"/>
              <a:t>备）</a:t>
            </a:r>
          </a:p>
          <a:p>
            <a:r>
              <a:rPr lang="en-US" altLang="zh-CN" dirty="0" smtClean="0"/>
              <a:t>2n</a:t>
            </a:r>
            <a:r>
              <a:rPr lang="zh-CN" altLang="en-US" dirty="0" smtClean="0"/>
              <a:t>消息（同步主</a:t>
            </a:r>
            <a:r>
              <a:rPr lang="en-US" altLang="zh-CN" dirty="0" smtClean="0"/>
              <a:t>/</a:t>
            </a:r>
            <a:r>
              <a:rPr lang="zh-CN" altLang="en-US" dirty="0" smtClean="0"/>
              <a:t>备）</a:t>
            </a:r>
          </a:p>
          <a:p>
            <a:r>
              <a:rPr lang="en-US" altLang="zh-CN" dirty="0" smtClean="0"/>
              <a:t>4n</a:t>
            </a:r>
            <a:r>
              <a:rPr lang="zh-CN" altLang="en-US" dirty="0" smtClean="0"/>
              <a:t>消息（</a:t>
            </a:r>
            <a:r>
              <a:rPr lang="en-US" altLang="zh-CN" dirty="0" smtClean="0"/>
              <a:t>2</a:t>
            </a:r>
            <a:r>
              <a:rPr lang="zh-CN" altLang="en-US" dirty="0" smtClean="0"/>
              <a:t>阶段提交，多</a:t>
            </a:r>
            <a:r>
              <a:rPr lang="en-US" altLang="zh-CN" dirty="0" smtClean="0"/>
              <a:t>-</a:t>
            </a:r>
            <a:r>
              <a:rPr lang="en-US" altLang="zh-CN" dirty="0" err="1" smtClean="0"/>
              <a:t>Paxos</a:t>
            </a:r>
            <a:r>
              <a:rPr lang="zh-CN" altLang="en-US" dirty="0" smtClean="0"/>
              <a:t>）</a:t>
            </a:r>
          </a:p>
          <a:p>
            <a:r>
              <a:rPr lang="en-US" altLang="zh-CN" dirty="0" smtClean="0"/>
              <a:t>6n</a:t>
            </a:r>
            <a:r>
              <a:rPr lang="zh-CN" altLang="en-US" dirty="0" smtClean="0"/>
              <a:t>消息（</a:t>
            </a:r>
            <a:r>
              <a:rPr lang="en-US" altLang="zh-CN" dirty="0" smtClean="0"/>
              <a:t>3</a:t>
            </a:r>
            <a:r>
              <a:rPr lang="zh-CN" altLang="en-US" dirty="0" smtClean="0"/>
              <a:t>阶段提交，有重复领导者选举的</a:t>
            </a:r>
            <a:r>
              <a:rPr lang="en-US" altLang="zh-CN" dirty="0" err="1" smtClean="0"/>
              <a:t>Paxos</a:t>
            </a:r>
            <a:r>
              <a:rPr lang="zh-CN" altLang="en-US" dirty="0" smtClean="0"/>
              <a:t>）</a:t>
            </a:r>
          </a:p>
          <a:p>
            <a:endParaRPr lang="zh-CN" altLang="en-US" dirty="0"/>
          </a:p>
          <a:p>
            <a:r>
              <a:rPr lang="zh-CN" altLang="en-US" dirty="0" smtClean="0"/>
              <a:t>这些算法的变化之</a:t>
            </a:r>
            <a:r>
              <a:rPr lang="zh-CN" altLang="en-US" smtClean="0"/>
              <a:t>处在容错性</a:t>
            </a:r>
            <a:endParaRPr lang="zh-CN" altLang="en-US" dirty="0" smtClean="0"/>
          </a:p>
        </p:txBody>
      </p:sp>
    </p:spTree>
    <p:extLst>
      <p:ext uri="{BB962C8B-B14F-4D97-AF65-F5344CB8AC3E}">
        <p14:creationId xmlns:p14="http://schemas.microsoft.com/office/powerpoint/2010/main" val="74294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X</a:t>
            </a:r>
            <a:r>
              <a:rPr lang="zh-CN" altLang="en-US" dirty="0" smtClean="0"/>
              <a:t>比</a:t>
            </a:r>
            <a:r>
              <a:rPr lang="en-US" altLang="zh-CN" dirty="0" smtClean="0"/>
              <a:t>Y</a:t>
            </a:r>
            <a:r>
              <a:rPr lang="zh-CN" altLang="en-US" dirty="0" smtClean="0"/>
              <a:t>更抽象意味着什么？</a:t>
            </a:r>
            <a:endParaRPr lang="en-US" dirty="0"/>
          </a:p>
        </p:txBody>
      </p:sp>
      <p:sp>
        <p:nvSpPr>
          <p:cNvPr id="3" name="Content Placeholder 2"/>
          <p:cNvSpPr>
            <a:spLocks noGrp="1"/>
          </p:cNvSpPr>
          <p:nvPr>
            <p:ph idx="1"/>
          </p:nvPr>
        </p:nvSpPr>
        <p:spPr/>
        <p:txBody>
          <a:bodyPr/>
          <a:lstStyle/>
          <a:p>
            <a:r>
              <a:rPr lang="en-US" altLang="zh-CN" dirty="0" smtClean="0"/>
              <a:t>X</a:t>
            </a:r>
            <a:r>
              <a:rPr lang="zh-CN" altLang="en-US" dirty="0" smtClean="0"/>
              <a:t>没有引入新的东西</a:t>
            </a:r>
          </a:p>
          <a:p>
            <a:r>
              <a:rPr lang="en-US" altLang="zh-CN" dirty="0" smtClean="0"/>
              <a:t>X</a:t>
            </a:r>
            <a:r>
              <a:rPr lang="zh-CN" altLang="en-US" dirty="0" smtClean="0"/>
              <a:t>与</a:t>
            </a:r>
            <a:r>
              <a:rPr lang="en-US" altLang="zh-CN" dirty="0" smtClean="0"/>
              <a:t>Y</a:t>
            </a:r>
            <a:r>
              <a:rPr lang="zh-CN" altLang="en-US" dirty="0" smtClean="0"/>
              <a:t>没有基本差别</a:t>
            </a:r>
          </a:p>
          <a:p>
            <a:r>
              <a:rPr lang="en-US" altLang="zh-CN" dirty="0" smtClean="0"/>
              <a:t>X</a:t>
            </a:r>
            <a:r>
              <a:rPr lang="zh-CN" altLang="en-US" dirty="0" smtClean="0"/>
              <a:t>移除了</a:t>
            </a:r>
            <a:r>
              <a:rPr lang="en-US" altLang="zh-CN" dirty="0" smtClean="0"/>
              <a:t>Y</a:t>
            </a:r>
            <a:r>
              <a:rPr lang="zh-CN" altLang="en-US" dirty="0" smtClean="0"/>
              <a:t>的一些切面</a:t>
            </a:r>
          </a:p>
          <a:p>
            <a:r>
              <a:rPr lang="en-US" altLang="zh-CN" dirty="0" smtClean="0"/>
              <a:t>X</a:t>
            </a:r>
            <a:r>
              <a:rPr lang="zh-CN" altLang="en-US" dirty="0" smtClean="0"/>
              <a:t>使用更可管理性的方式呈现</a:t>
            </a:r>
          </a:p>
          <a:p>
            <a:endParaRPr lang="zh-CN" altLang="en-US" dirty="0"/>
          </a:p>
          <a:p>
            <a:r>
              <a:rPr lang="en-US" altLang="zh-CN" dirty="0" smtClean="0"/>
              <a:t>X</a:t>
            </a:r>
            <a:r>
              <a:rPr lang="zh-CN" altLang="en-US" dirty="0" smtClean="0"/>
              <a:t>比</a:t>
            </a:r>
            <a:r>
              <a:rPr lang="en-US" altLang="zh-CN" dirty="0" smtClean="0"/>
              <a:t>Y</a:t>
            </a:r>
            <a:r>
              <a:rPr lang="zh-CN" altLang="en-US" dirty="0" smtClean="0"/>
              <a:t>更容易掌握</a:t>
            </a:r>
          </a:p>
          <a:p>
            <a:r>
              <a:rPr lang="en-US" altLang="zh-CN" dirty="0" smtClean="0"/>
              <a:t>X</a:t>
            </a:r>
            <a:r>
              <a:rPr lang="zh-CN" altLang="en-US" dirty="0" smtClean="0"/>
              <a:t>移除的东西是不重要的</a:t>
            </a:r>
            <a:endParaRPr lang="en-US" dirty="0"/>
          </a:p>
        </p:txBody>
      </p:sp>
    </p:spTree>
    <p:extLst>
      <p:ext uri="{BB962C8B-B14F-4D97-AF65-F5344CB8AC3E}">
        <p14:creationId xmlns:p14="http://schemas.microsoft.com/office/powerpoint/2010/main" val="1748349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ELP</a:t>
            </a:r>
            <a:r>
              <a:rPr lang="zh-CN" altLang="en-US" dirty="0" smtClean="0"/>
              <a:t>不可能结果</a:t>
            </a:r>
            <a:endParaRPr lang="en-US" dirty="0"/>
          </a:p>
        </p:txBody>
      </p:sp>
      <p:sp>
        <p:nvSpPr>
          <p:cNvPr id="3" name="Content Placeholder 2"/>
          <p:cNvSpPr>
            <a:spLocks noGrp="1"/>
          </p:cNvSpPr>
          <p:nvPr>
            <p:ph idx="1"/>
          </p:nvPr>
        </p:nvSpPr>
        <p:spPr/>
        <p:txBody>
          <a:bodyPr/>
          <a:lstStyle/>
          <a:p>
            <a:r>
              <a:rPr lang="zh-CN" altLang="en-US" dirty="0" smtClean="0"/>
              <a:t>在最小系统模型中不存在解决一致性问题的方式，使得系统永不延迟</a:t>
            </a:r>
          </a:p>
          <a:p>
            <a:endParaRPr lang="zh-CN" altLang="en-US" dirty="0"/>
          </a:p>
          <a:p>
            <a:r>
              <a:rPr lang="zh-CN" altLang="en-US" dirty="0" smtClean="0"/>
              <a:t>异步方式</a:t>
            </a:r>
            <a:endParaRPr lang="en-US" dirty="0"/>
          </a:p>
        </p:txBody>
      </p:sp>
    </p:spTree>
    <p:extLst>
      <p:ext uri="{BB962C8B-B14F-4D97-AF65-F5344CB8AC3E}">
        <p14:creationId xmlns:p14="http://schemas.microsoft.com/office/powerpoint/2010/main" val="513937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CA</a:t>
            </a:r>
            <a:r>
              <a:rPr lang="zh-CN" altLang="en-US" dirty="0" smtClean="0"/>
              <a:t>系统</a:t>
            </a:r>
            <a:endParaRPr lang="en-US" dirty="0"/>
          </a:p>
        </p:txBody>
      </p:sp>
      <p:sp>
        <p:nvSpPr>
          <p:cNvPr id="3" name="Content Placeholder 2"/>
          <p:cNvSpPr>
            <a:spLocks noGrp="1"/>
          </p:cNvSpPr>
          <p:nvPr>
            <p:ph idx="1"/>
          </p:nvPr>
        </p:nvSpPr>
        <p:spPr/>
        <p:txBody>
          <a:bodyPr>
            <a:normAutofit fontScale="70000" lnSpcReduction="20000"/>
          </a:bodyPr>
          <a:lstStyle/>
          <a:p>
            <a:r>
              <a:rPr lang="zh-CN" altLang="en-US" dirty="0" smtClean="0"/>
              <a:t>不能容忍节点失败</a:t>
            </a:r>
          </a:p>
          <a:p>
            <a:endParaRPr lang="zh-CN" altLang="en-US" dirty="0"/>
          </a:p>
          <a:p>
            <a:r>
              <a:rPr lang="zh-CN" altLang="en-US" dirty="0" smtClean="0"/>
              <a:t>不区分节点故障和网络故障</a:t>
            </a:r>
          </a:p>
          <a:p>
            <a:endParaRPr lang="zh-CN" altLang="en-US" dirty="0"/>
          </a:p>
          <a:p>
            <a:r>
              <a:rPr lang="zh-CN" altLang="en-US" dirty="0" smtClean="0"/>
              <a:t>一旦有故障不接受写</a:t>
            </a:r>
          </a:p>
          <a:p>
            <a:endParaRPr lang="zh-CN" altLang="en-US" dirty="0"/>
          </a:p>
          <a:p>
            <a:r>
              <a:rPr lang="zh-CN" altLang="en-US" dirty="0" smtClean="0"/>
              <a:t>不能意识到网络分区</a:t>
            </a:r>
          </a:p>
          <a:p>
            <a:endParaRPr lang="zh-CN" altLang="en-US" dirty="0"/>
          </a:p>
          <a:p>
            <a:r>
              <a:rPr lang="zh-CN" altLang="en-US" dirty="0" smtClean="0"/>
              <a:t>两阶段提交算法</a:t>
            </a:r>
          </a:p>
          <a:p>
            <a:endParaRPr lang="zh-CN" altLang="en-US" dirty="0"/>
          </a:p>
          <a:p>
            <a:r>
              <a:rPr lang="zh-CN" altLang="en-US" dirty="0" smtClean="0"/>
              <a:t>传统分布式数据库中常见</a:t>
            </a:r>
            <a:endParaRPr lang="en-US" dirty="0"/>
          </a:p>
        </p:txBody>
      </p:sp>
    </p:spTree>
    <p:extLst>
      <p:ext uri="{BB962C8B-B14F-4D97-AF65-F5344CB8AC3E}">
        <p14:creationId xmlns:p14="http://schemas.microsoft.com/office/powerpoint/2010/main" val="1849552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CP</a:t>
            </a:r>
            <a:r>
              <a:rPr lang="zh-CN" altLang="en-US" dirty="0" smtClean="0"/>
              <a:t>系统</a:t>
            </a:r>
            <a:endParaRPr lang="en-US" dirty="0"/>
          </a:p>
        </p:txBody>
      </p:sp>
      <p:sp>
        <p:nvSpPr>
          <p:cNvPr id="3" name="Content Placeholder 2"/>
          <p:cNvSpPr>
            <a:spLocks noGrp="1"/>
          </p:cNvSpPr>
          <p:nvPr>
            <p:ph idx="1"/>
          </p:nvPr>
        </p:nvSpPr>
        <p:spPr/>
        <p:txBody>
          <a:bodyPr/>
          <a:lstStyle/>
          <a:p>
            <a:r>
              <a:rPr lang="zh-CN" altLang="en-US" dirty="0" smtClean="0"/>
              <a:t>通过强制网络分裂后的两边的非对称行为阻止分化</a:t>
            </a:r>
          </a:p>
          <a:p>
            <a:endParaRPr lang="zh-CN" altLang="en-US" dirty="0"/>
          </a:p>
          <a:p>
            <a:r>
              <a:rPr lang="zh-CN" altLang="en-US" dirty="0" smtClean="0"/>
              <a:t>允许网络故障</a:t>
            </a:r>
          </a:p>
          <a:p>
            <a:endParaRPr lang="zh-CN" altLang="en-US" dirty="0"/>
          </a:p>
          <a:p>
            <a:r>
              <a:rPr lang="zh-CN" altLang="en-US" dirty="0" smtClean="0"/>
              <a:t>多数分区可写，少数分区不可写</a:t>
            </a:r>
          </a:p>
          <a:p>
            <a:endParaRPr lang="zh-CN" altLang="en-US" dirty="0"/>
          </a:p>
          <a:p>
            <a:r>
              <a:rPr lang="zh-CN" altLang="en-US" dirty="0" smtClean="0"/>
              <a:t>使用如下算法区分多数分区和少数分区</a:t>
            </a:r>
          </a:p>
          <a:p>
            <a:pPr marL="0" indent="0">
              <a:buNone/>
            </a:pPr>
            <a:r>
              <a:rPr lang="en-US" altLang="zh-CN" dirty="0" err="1" smtClean="0"/>
              <a:t>Paxos</a:t>
            </a:r>
            <a:r>
              <a:rPr lang="zh-CN" altLang="en-US" dirty="0" smtClean="0"/>
              <a:t>、</a:t>
            </a:r>
            <a:r>
              <a:rPr lang="en-US" altLang="zh-CN" dirty="0" smtClean="0"/>
              <a:t>Raft</a:t>
            </a:r>
            <a:r>
              <a:rPr lang="zh-CN" altLang="en-US" dirty="0" smtClean="0"/>
              <a:t>、</a:t>
            </a:r>
            <a:r>
              <a:rPr lang="en-US" altLang="zh-CN" dirty="0" err="1" smtClean="0"/>
              <a:t>viewstamped</a:t>
            </a:r>
            <a:r>
              <a:rPr lang="zh-CN" altLang="en-US" dirty="0" smtClean="0"/>
              <a:t> </a:t>
            </a:r>
            <a:r>
              <a:rPr lang="en-US" altLang="zh-CN" dirty="0" smtClean="0"/>
              <a:t>replication</a:t>
            </a:r>
            <a:endParaRPr lang="en-US" dirty="0"/>
          </a:p>
        </p:txBody>
      </p:sp>
    </p:spTree>
    <p:extLst>
      <p:ext uri="{BB962C8B-B14F-4D97-AF65-F5344CB8AC3E}">
        <p14:creationId xmlns:p14="http://schemas.microsoft.com/office/powerpoint/2010/main" val="2138982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网络分化出现了，两种选择</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56363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zh-CN" dirty="0" smtClean="0"/>
              <a:t>1</a:t>
            </a:r>
            <a:r>
              <a:rPr lang="zh-CN" altLang="en-US" dirty="0" smtClean="0"/>
              <a:t> 早期的分布式数据库不考虑分区容忍性、现代系统网络容忍性是很重要的（如果地理分布）</a:t>
            </a:r>
          </a:p>
          <a:p>
            <a:r>
              <a:rPr lang="en-US" altLang="zh-CN" dirty="0" smtClean="0"/>
              <a:t>2</a:t>
            </a:r>
            <a:r>
              <a:rPr lang="zh-CN" altLang="en-US" dirty="0" smtClean="0"/>
              <a:t> 在网络分区中强一致性和高可用性之间有一种张力</a:t>
            </a:r>
          </a:p>
          <a:p>
            <a:r>
              <a:rPr lang="en-US" altLang="zh-CN" dirty="0" smtClean="0"/>
              <a:t>3</a:t>
            </a:r>
            <a:r>
              <a:rPr lang="zh-CN" altLang="en-US" dirty="0" smtClean="0"/>
              <a:t> 强一致性和性能之间有一种张力</a:t>
            </a:r>
          </a:p>
          <a:p>
            <a:r>
              <a:rPr lang="en-US" altLang="zh-CN" dirty="0" smtClean="0"/>
              <a:t>4</a:t>
            </a:r>
            <a:r>
              <a:rPr lang="zh-CN" altLang="en-US" dirty="0" smtClean="0"/>
              <a:t> 如果我们在网络隔离后不想放弃可用性，我们需要探索除了强一致性是否有一致性模型</a:t>
            </a:r>
            <a:r>
              <a:rPr lang="zh-CN" altLang="en-US" smtClean="0"/>
              <a:t>满足这个意图</a:t>
            </a:r>
            <a:endParaRPr lang="zh-CN" altLang="en-US" dirty="0"/>
          </a:p>
        </p:txBody>
      </p:sp>
    </p:spTree>
    <p:extLst>
      <p:ext uri="{BB962C8B-B14F-4D97-AF65-F5344CB8AC3E}">
        <p14:creationId xmlns:p14="http://schemas.microsoft.com/office/powerpoint/2010/main" val="195014834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1355</TotalTime>
  <Words>1350</Words>
  <Application>Microsoft Macintosh PowerPoint</Application>
  <PresentationFormat>Widescreen</PresentationFormat>
  <Paragraphs>162</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Franklin Gothic Book</vt:lpstr>
      <vt:lpstr>YaHei Consolas Hybrid YaHei Consolas Hybrid</vt:lpstr>
      <vt:lpstr>Crop</vt:lpstr>
      <vt:lpstr>PowerPoint Presentation</vt:lpstr>
      <vt:lpstr>PowerPoint Presentation</vt:lpstr>
      <vt:lpstr>上升或下降抽象的层次</vt:lpstr>
      <vt:lpstr>X比Y更抽象意味着什么？</vt:lpstr>
      <vt:lpstr>ELP不可能结果</vt:lpstr>
      <vt:lpstr>CA系统</vt:lpstr>
      <vt:lpstr>CP系统</vt:lpstr>
      <vt:lpstr>网络分化出现了，两种选择</vt:lpstr>
      <vt:lpstr>PowerPoint Presentation</vt:lpstr>
      <vt:lpstr>2</vt:lpstr>
      <vt:lpstr>3</vt:lpstr>
      <vt:lpstr>时间与顺序</vt:lpstr>
      <vt:lpstr>在如下假设下怎么使</vt:lpstr>
      <vt:lpstr>物理时钟的替代品</vt:lpstr>
      <vt:lpstr>Lamport时钟 </vt:lpstr>
      <vt:lpstr>vector时钟 </vt:lpstr>
      <vt:lpstr>前面讨论了没有物理时钟怎么跟踪顺序和因果关系</vt:lpstr>
      <vt:lpstr>故障探测（用于中止的时间）</vt:lpstr>
      <vt:lpstr>PowerPoint Presentation</vt:lpstr>
      <vt:lpstr>PowerPoint Presentation</vt:lpstr>
      <vt:lpstr>Accrual Failure Detector </vt:lpstr>
      <vt:lpstr>4 复制</vt:lpstr>
      <vt:lpstr>为什么对复制感兴趣？</vt:lpstr>
      <vt:lpstr>复制是一个群组通信问题</vt:lpstr>
      <vt:lpstr>排列和通信模式的几个阶段</vt:lpstr>
      <vt:lpstr>我们可以创建哪种通信模式？  我们选择的通信意味着什么样的性能和可可用性？</vt:lpstr>
      <vt:lpstr>同步复制（活跃、渴望、推送、悲观 ）</vt:lpstr>
      <vt:lpstr>异步复制（被动复制，拉取复制，懒复制）</vt:lpstr>
      <vt:lpstr>针对这种排列，不说细节，我们能说什么？</vt:lpstr>
      <vt:lpstr>另一种分类复制技术的方式</vt:lpstr>
      <vt:lpstr>阻止分裂的方法（单一复制系统） </vt:lpstr>
      <vt:lpstr>多个进程获得一致性</vt:lpstr>
      <vt:lpstr>更通用的一致性问题实例</vt:lpstr>
      <vt:lpstr>维护单一复制一致性的复制算法</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271</cp:revision>
  <dcterms:created xsi:type="dcterms:W3CDTF">2016-03-21T01:25:08Z</dcterms:created>
  <dcterms:modified xsi:type="dcterms:W3CDTF">2016-03-23T01:50:34Z</dcterms:modified>
</cp:coreProperties>
</file>