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Roboto"/>
      <p:regular r:id="rId10"/>
      <p:bold r:id="rId11"/>
      <p:italic r:id="rId12"/>
      <p:boldItalic r:id="rId13"/>
    </p:embeddedFont>
    <p:embeddedFont>
      <p:font typeface="Nunito"/>
      <p:regular r:id="rId14"/>
      <p:bold r:id="rId15"/>
      <p:italic r:id="rId16"/>
      <p:boldItalic r:id="rId17"/>
    </p:embeddedFont>
    <p:embeddedFont>
      <p:font typeface="Maven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slide" Target="slides/slide1.xml"/><Relationship Id="rId19" Type="http://schemas.openxmlformats.org/officeDocument/2006/relationships/font" Target="fonts/MavenPro-bold.fntdata"/><Relationship Id="rId6" Type="http://schemas.openxmlformats.org/officeDocument/2006/relationships/slide" Target="slides/slide2.xml"/><Relationship Id="rId18" Type="http://schemas.openxmlformats.org/officeDocument/2006/relationships/font" Target="fonts/MavenPr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42857"/>
              </a:lnSpc>
              <a:spcBef>
                <a:spcPts val="0"/>
              </a:spcBef>
              <a:spcAft>
                <a:spcPts val="0"/>
              </a:spcAft>
              <a:buNone/>
            </a:pPr>
            <a:r>
              <a:rPr lang="en" sz="900">
                <a:solidFill>
                  <a:srgbClr val="6A737D"/>
                </a:solidFill>
                <a:latin typeface="Verdana"/>
                <a:ea typeface="Verdana"/>
                <a:cs typeface="Verdana"/>
                <a:sym typeface="Verdana"/>
              </a:rPr>
              <a:t>/* Find the number of available places within a 2-mile radius from the center</a:t>
            </a:r>
            <a:endParaRPr sz="900">
              <a:solidFill>
                <a:srgbClr val="6A737D"/>
              </a:solidFill>
              <a:latin typeface="Verdana"/>
              <a:ea typeface="Verdana"/>
              <a:cs typeface="Verdana"/>
              <a:sym typeface="Verdana"/>
            </a:endParaRPr>
          </a:p>
          <a:p>
            <a:pPr indent="0" lvl="0" marL="0" rtl="0">
              <a:lnSpc>
                <a:spcPct val="142857"/>
              </a:lnSpc>
              <a:spcBef>
                <a:spcPts val="0"/>
              </a:spcBef>
              <a:spcAft>
                <a:spcPts val="0"/>
              </a:spcAft>
              <a:buNone/>
            </a:pPr>
            <a:r>
              <a:rPr lang="en" sz="900">
                <a:solidFill>
                  <a:srgbClr val="6A737D"/>
                </a:solidFill>
                <a:latin typeface="Verdana"/>
                <a:ea typeface="Verdana"/>
                <a:cs typeface="Verdana"/>
                <a:sym typeface="Verdana"/>
              </a:rPr>
              <a:t>  of downtown for each city on christmas of each year */</a:t>
            </a:r>
            <a:endParaRPr sz="900">
              <a:solidFill>
                <a:srgbClr val="6A737D"/>
              </a:solidFill>
              <a:latin typeface="Verdana"/>
              <a:ea typeface="Verdana"/>
              <a:cs typeface="Verdana"/>
              <a:sym typeface="Verdana"/>
            </a:endParaRPr>
          </a:p>
          <a:p>
            <a:pPr indent="0" lvl="0" marL="0" rtl="0">
              <a:lnSpc>
                <a:spcPct val="142857"/>
              </a:lnSpc>
              <a:spcBef>
                <a:spcPts val="0"/>
              </a:spcBef>
              <a:spcAft>
                <a:spcPts val="0"/>
              </a:spcAft>
              <a:buNone/>
            </a:pPr>
            <a:r>
              <a:rPr lang="en" sz="900">
                <a:solidFill>
                  <a:srgbClr val="6A737D"/>
                </a:solidFill>
                <a:latin typeface="Verdana"/>
                <a:ea typeface="Verdana"/>
                <a:cs typeface="Verdana"/>
                <a:sym typeface="Verdana"/>
              </a:rPr>
              <a:t>/* ANALYSIS OF RESULTS: Portland's number of available listings on christmas stay relatively constant each year while Texas and Nashville decrease and increase, respectively.</a:t>
            </a:r>
            <a:endParaRPr sz="900">
              <a:solidFill>
                <a:srgbClr val="6A737D"/>
              </a:solidFill>
              <a:latin typeface="Verdana"/>
              <a:ea typeface="Verdana"/>
              <a:cs typeface="Verdana"/>
              <a:sym typeface="Verdana"/>
            </a:endParaRPr>
          </a:p>
          <a:p>
            <a:pPr indent="0" lvl="0" marL="0" rtl="0">
              <a:lnSpc>
                <a:spcPct val="142857"/>
              </a:lnSpc>
              <a:spcBef>
                <a:spcPts val="0"/>
              </a:spcBef>
              <a:spcAft>
                <a:spcPts val="0"/>
              </a:spcAft>
              <a:buNone/>
            </a:pPr>
            <a:r>
              <a:rPr lang="en" sz="900">
                <a:solidFill>
                  <a:srgbClr val="6A737D"/>
                </a:solidFill>
                <a:latin typeface="Verdana"/>
                <a:ea typeface="Verdana"/>
                <a:cs typeface="Verdana"/>
                <a:sym typeface="Verdana"/>
              </a:rPr>
              <a:t>  One possible explanation is that in Portland, approximately the same number of people travel out of state for the christmas holiday, while more people in Texas are choosing</a:t>
            </a:r>
            <a:endParaRPr sz="900">
              <a:solidFill>
                <a:srgbClr val="6A737D"/>
              </a:solidFill>
              <a:latin typeface="Verdana"/>
              <a:ea typeface="Verdana"/>
              <a:cs typeface="Verdana"/>
              <a:sym typeface="Verdana"/>
            </a:endParaRPr>
          </a:p>
          <a:p>
            <a:pPr indent="0" lvl="0" marL="0" rtl="0">
              <a:lnSpc>
                <a:spcPct val="142857"/>
              </a:lnSpc>
              <a:spcBef>
                <a:spcPts val="0"/>
              </a:spcBef>
              <a:spcAft>
                <a:spcPts val="0"/>
              </a:spcAft>
              <a:buNone/>
            </a:pPr>
            <a:r>
              <a:rPr lang="en" sz="900">
                <a:solidFill>
                  <a:srgbClr val="6A737D"/>
                </a:solidFill>
                <a:latin typeface="Verdana"/>
                <a:ea typeface="Verdana"/>
                <a:cs typeface="Verdana"/>
                <a:sym typeface="Verdana"/>
              </a:rPr>
              <a:t>  to stay and, </a:t>
            </a:r>
            <a:r>
              <a:rPr lang="en" sz="900">
                <a:solidFill>
                  <a:srgbClr val="6A737D"/>
                </a:solidFill>
                <a:latin typeface="Verdana"/>
                <a:ea typeface="Verdana"/>
                <a:cs typeface="Verdana"/>
                <a:sym typeface="Verdana"/>
              </a:rPr>
              <a:t>conversely</a:t>
            </a:r>
            <a:r>
              <a:rPr lang="en" sz="900">
                <a:solidFill>
                  <a:srgbClr val="6A737D"/>
                </a:solidFill>
                <a:latin typeface="Verdana"/>
                <a:ea typeface="Verdana"/>
                <a:cs typeface="Verdana"/>
                <a:sym typeface="Verdana"/>
              </a:rPr>
              <a:t>, more people in Nashville are leaving */</a:t>
            </a:r>
            <a:endParaRPr sz="900">
              <a:solidFill>
                <a:srgbClr val="6A737D"/>
              </a:solidFill>
              <a:latin typeface="Verdana"/>
              <a:ea typeface="Verdana"/>
              <a:cs typeface="Verdana"/>
              <a:sym typeface="Verdana"/>
            </a:endParaRPr>
          </a:p>
          <a:p>
            <a:pPr indent="0" lvl="0" marL="0" rtl="0">
              <a:lnSpc>
                <a:spcPct val="142857"/>
              </a:lnSpc>
              <a:spcBef>
                <a:spcPts val="0"/>
              </a:spcBef>
              <a:spcAft>
                <a:spcPts val="0"/>
              </a:spcAft>
              <a:buNone/>
            </a:pPr>
            <a:r>
              <a:t/>
            </a:r>
            <a:endParaRPr sz="900">
              <a:solidFill>
                <a:srgbClr val="6A737D"/>
              </a:solidFill>
              <a:latin typeface="Verdana"/>
              <a:ea typeface="Verdana"/>
              <a:cs typeface="Verdana"/>
              <a:sym typeface="Verdana"/>
            </a:endParaRPr>
          </a:p>
          <a:p>
            <a:pPr indent="0" lvl="0" marL="0" rtl="0">
              <a:lnSpc>
                <a:spcPct val="142857"/>
              </a:lnSpc>
              <a:spcBef>
                <a:spcPts val="0"/>
              </a:spcBef>
              <a:spcAft>
                <a:spcPts val="0"/>
              </a:spcAft>
              <a:buNone/>
            </a:pPr>
            <a:r>
              <a:rPr lang="en" sz="900">
                <a:solidFill>
                  <a:srgbClr val="6A737D"/>
                </a:solidFill>
                <a:latin typeface="Verdana"/>
                <a:ea typeface="Verdana"/>
                <a:cs typeface="Verdana"/>
                <a:sym typeface="Verdana"/>
              </a:rPr>
              <a:t>Subqueries: Subqueries, combined with the Union All statement, allowed us to read data across multiple data sets, set them to identical aliases, and input the data into generic columns.</a:t>
            </a:r>
            <a:endParaRPr sz="900">
              <a:solidFill>
                <a:srgbClr val="6A737D"/>
              </a:solidFill>
              <a:latin typeface="Verdana"/>
              <a:ea typeface="Verdana"/>
              <a:cs typeface="Verdana"/>
              <a:sym typeface="Verdana"/>
            </a:endParaRPr>
          </a:p>
          <a:p>
            <a:pPr indent="0" lvl="0" marL="0" rtl="0">
              <a:lnSpc>
                <a:spcPct val="142857"/>
              </a:lnSpc>
              <a:spcBef>
                <a:spcPts val="0"/>
              </a:spcBef>
              <a:spcAft>
                <a:spcPts val="0"/>
              </a:spcAft>
              <a:buNone/>
            </a:pPr>
            <a:r>
              <a:t/>
            </a:r>
            <a:endParaRPr sz="900">
              <a:solidFill>
                <a:srgbClr val="6A737D"/>
              </a:solidFill>
              <a:latin typeface="Verdana"/>
              <a:ea typeface="Verdana"/>
              <a:cs typeface="Verdana"/>
              <a:sym typeface="Verdana"/>
            </a:endParaRPr>
          </a:p>
          <a:p>
            <a:pPr indent="0" lvl="0" marL="0">
              <a:spcBef>
                <a:spcPts val="0"/>
              </a:spcBef>
              <a:spcAft>
                <a:spcPts val="0"/>
              </a:spcAft>
              <a:buNone/>
            </a:pPr>
            <a:r>
              <a:rPr lang="en"/>
              <a:t>Aggregation: </a:t>
            </a:r>
            <a:r>
              <a:rPr lang="en">
                <a:solidFill>
                  <a:srgbClr val="545454"/>
                </a:solidFill>
                <a:highlight>
                  <a:srgbClr val="FFFFFF"/>
                </a:highlight>
              </a:rPr>
              <a:t> The </a:t>
            </a:r>
            <a:r>
              <a:rPr b="1" lang="en">
                <a:solidFill>
                  <a:srgbClr val="6A6A6A"/>
                </a:solidFill>
              </a:rPr>
              <a:t>COUNT</a:t>
            </a:r>
            <a:r>
              <a:rPr lang="en">
                <a:solidFill>
                  <a:srgbClr val="545454"/>
                </a:solidFill>
                <a:highlight>
                  <a:srgbClr val="FFFFFF"/>
                </a:highlight>
              </a:rPr>
              <a:t>() function returns the number of rows that matches a specified criteria</a:t>
            </a:r>
            <a:endParaRPr>
              <a:solidFill>
                <a:srgbClr val="545454"/>
              </a:solidFill>
              <a:highlight>
                <a:srgbClr val="FFFFFF"/>
              </a:highlight>
            </a:endParaRPr>
          </a:p>
          <a:p>
            <a:pPr indent="0" lvl="0" marL="0">
              <a:spcBef>
                <a:spcPts val="0"/>
              </a:spcBef>
              <a:spcAft>
                <a:spcPts val="0"/>
              </a:spcAft>
              <a:buNone/>
            </a:pPr>
            <a:r>
              <a:t/>
            </a:r>
            <a:endParaRPr>
              <a:solidFill>
                <a:srgbClr val="545454"/>
              </a:solidFill>
              <a:highlight>
                <a:srgbClr val="FFFFFF"/>
              </a:highlight>
            </a:endParaRPr>
          </a:p>
          <a:p>
            <a:pPr indent="0" lvl="0" marL="0">
              <a:spcBef>
                <a:spcPts val="0"/>
              </a:spcBef>
              <a:spcAft>
                <a:spcPts val="0"/>
              </a:spcAft>
              <a:buNone/>
            </a:pPr>
            <a:r>
              <a:rPr lang="en">
                <a:solidFill>
                  <a:srgbClr val="545454"/>
                </a:solidFill>
                <a:highlight>
                  <a:srgbClr val="FFFFFF"/>
                </a:highlight>
              </a:rPr>
              <a:t>Group by ← required for all non-aggregated columns. </a:t>
            </a:r>
            <a:endParaRPr>
              <a:solidFill>
                <a:srgbClr val="545454"/>
              </a:solidFill>
              <a:highlight>
                <a:srgbClr val="FFFFFF"/>
              </a:highlight>
            </a:endParaRPr>
          </a:p>
          <a:p>
            <a:pPr indent="0" lvl="0" marL="0">
              <a:spcBef>
                <a:spcPts val="0"/>
              </a:spcBef>
              <a:spcAft>
                <a:spcPts val="0"/>
              </a:spcAft>
              <a:buNone/>
            </a:pPr>
            <a:r>
              <a:t/>
            </a:r>
            <a:endParaRPr>
              <a:solidFill>
                <a:srgbClr val="545454"/>
              </a:solidFill>
              <a:highlight>
                <a:srgbClr val="FFFFFF"/>
              </a:highlight>
            </a:endParaRPr>
          </a:p>
          <a:p>
            <a:pPr indent="0" lvl="0" marL="0">
              <a:spcBef>
                <a:spcPts val="0"/>
              </a:spcBef>
              <a:spcAft>
                <a:spcPts val="0"/>
              </a:spcAft>
              <a:buNone/>
            </a:pPr>
            <a:r>
              <a:rPr lang="en">
                <a:solidFill>
                  <a:srgbClr val="545454"/>
                </a:solidFill>
                <a:highlight>
                  <a:srgbClr val="FFFFFF"/>
                </a:highlight>
              </a:rPr>
              <a:t>Join:  The </a:t>
            </a:r>
            <a:r>
              <a:rPr b="1" lang="en">
                <a:solidFill>
                  <a:srgbClr val="6A6A6A"/>
                </a:solidFill>
              </a:rPr>
              <a:t>LEFT JOIN</a:t>
            </a:r>
            <a:r>
              <a:rPr lang="en">
                <a:solidFill>
                  <a:srgbClr val="545454"/>
                </a:solidFill>
                <a:highlight>
                  <a:srgbClr val="FFFFFF"/>
                </a:highlight>
              </a:rPr>
              <a:t> keyword returns all records from the left table (table1), and the matched records from the right table (table2). In this case, we didn’t want data included if it didn’t exist on the desired date (Christmas) but was still listed on other dates ← we don’t want the data to show up if the value for christmas is null in summary listing</a:t>
            </a:r>
            <a:endParaRPr>
              <a:solidFill>
                <a:srgbClr val="545454"/>
              </a:solidFill>
              <a:highlight>
                <a:srgbClr val="FFFFFF"/>
              </a:highlight>
            </a:endParaRPr>
          </a:p>
          <a:p>
            <a:pPr indent="0" lvl="0" marL="0">
              <a:spcBef>
                <a:spcPts val="0"/>
              </a:spcBef>
              <a:spcAft>
                <a:spcPts val="0"/>
              </a:spcAft>
              <a:buNone/>
            </a:pPr>
            <a:r>
              <a:t/>
            </a:r>
            <a:endParaRPr>
              <a:solidFill>
                <a:srgbClr val="545454"/>
              </a:solidFill>
              <a:highlight>
                <a:srgbClr val="FFFFFF"/>
              </a:highlight>
            </a:endParaRPr>
          </a:p>
          <a:p>
            <a:pPr indent="0" lvl="0" marL="0">
              <a:spcBef>
                <a:spcPts val="0"/>
              </a:spcBef>
              <a:spcAft>
                <a:spcPts val="0"/>
              </a:spcAft>
              <a:buNone/>
            </a:pPr>
            <a:r>
              <a:rPr lang="en">
                <a:solidFill>
                  <a:srgbClr val="545454"/>
                </a:solidFill>
                <a:highlight>
                  <a:srgbClr val="FFFFFF"/>
                </a:highlight>
              </a:rPr>
              <a:t>extract() ← we can analyze days and months</a:t>
            </a:r>
            <a:endParaRPr>
              <a:solidFill>
                <a:srgbClr val="545454"/>
              </a:solidFill>
              <a:highlight>
                <a:srgbClr val="FFFFFF"/>
              </a:highlight>
            </a:endParaRPr>
          </a:p>
          <a:p>
            <a:pPr indent="0" lvl="0" marL="0">
              <a:spcBef>
                <a:spcPts val="0"/>
              </a:spcBef>
              <a:spcAft>
                <a:spcPts val="0"/>
              </a:spcAft>
              <a:buNone/>
            </a:pPr>
            <a:r>
              <a:t/>
            </a:r>
            <a:endParaRPr>
              <a:solidFill>
                <a:srgbClr val="545454"/>
              </a:solidFill>
              <a:highlight>
                <a:srgbClr val="FFFFFF"/>
              </a:highlight>
            </a:endParaRPr>
          </a:p>
          <a:p>
            <a:pPr indent="0" lvl="0" marL="0">
              <a:spcBef>
                <a:spcPts val="0"/>
              </a:spcBef>
              <a:spcAft>
                <a:spcPts val="0"/>
              </a:spcAft>
              <a:buNone/>
            </a:pPr>
            <a:r>
              <a:rPr lang="en">
                <a:solidFill>
                  <a:srgbClr val="545454"/>
                </a:solidFill>
                <a:highlight>
                  <a:srgbClr val="FFFFFF"/>
                </a:highlight>
              </a:rPr>
              <a:t>Where ← allows us to filter out data</a:t>
            </a:r>
            <a:endParaRPr>
              <a:solidFill>
                <a:srgbClr val="545454"/>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42857"/>
              </a:lnSpc>
              <a:spcBef>
                <a:spcPts val="0"/>
              </a:spcBef>
              <a:spcAft>
                <a:spcPts val="0"/>
              </a:spcAft>
              <a:buNone/>
            </a:pPr>
            <a:r>
              <a:rPr lang="en" sz="1200">
                <a:highlight>
                  <a:srgbClr val="FFFFFF"/>
                </a:highlight>
              </a:rPr>
              <a:t>/* Find the </a:t>
            </a:r>
            <a:r>
              <a:rPr b="1" lang="en" sz="1200">
                <a:highlight>
                  <a:srgbClr val="FFFFFF"/>
                </a:highlight>
              </a:rPr>
              <a:t>average price of Houses for each city with gym or hot-tub provided</a:t>
            </a:r>
            <a:r>
              <a:rPr lang="en" sz="1200">
                <a:highlight>
                  <a:srgbClr val="FFFFFF"/>
                </a:highlight>
              </a:rPr>
              <a:t> */</a:t>
            </a:r>
            <a:endParaRPr sz="1200">
              <a:highlight>
                <a:srgbClr val="FFFFFF"/>
              </a:highlight>
            </a:endParaRPr>
          </a:p>
          <a:p>
            <a:pPr indent="0" lvl="0" marL="0" rtl="0">
              <a:lnSpc>
                <a:spcPct val="142857"/>
              </a:lnSpc>
              <a:spcBef>
                <a:spcPts val="0"/>
              </a:spcBef>
              <a:spcAft>
                <a:spcPts val="0"/>
              </a:spcAft>
              <a:buNone/>
            </a:pPr>
            <a:r>
              <a:rPr lang="en" sz="1200">
                <a:highlight>
                  <a:srgbClr val="FFFFFF"/>
                </a:highlight>
              </a:rPr>
              <a:t>/* ANALYSIS OF RESULTS: </a:t>
            </a:r>
            <a:r>
              <a:rPr b="1" lang="en" sz="1200">
                <a:highlight>
                  <a:srgbClr val="FFFFFF"/>
                </a:highlight>
              </a:rPr>
              <a:t>The average price of the house with gym or hot tub are both in order of Austin &gt; Nashville &gt; Portland.</a:t>
            </a:r>
            <a:endParaRPr b="1" sz="1200">
              <a:highlight>
                <a:srgbClr val="FFFFFF"/>
              </a:highlight>
            </a:endParaRPr>
          </a:p>
          <a:p>
            <a:pPr indent="0" lvl="0" marL="0" rtl="0">
              <a:lnSpc>
                <a:spcPct val="142857"/>
              </a:lnSpc>
              <a:spcBef>
                <a:spcPts val="0"/>
              </a:spcBef>
              <a:spcAft>
                <a:spcPts val="0"/>
              </a:spcAft>
              <a:buNone/>
            </a:pPr>
            <a:r>
              <a:rPr b="1" lang="en" sz="1200">
                <a:highlight>
                  <a:srgbClr val="FFFFFF"/>
                </a:highlight>
              </a:rPr>
              <a:t>Also, the average prices for the hot tub is all higher than those of the gym for each city.</a:t>
            </a:r>
            <a:r>
              <a:rPr lang="en" sz="1200">
                <a:highlight>
                  <a:srgbClr val="FFFFFF"/>
                </a:highlight>
              </a:rPr>
              <a:t> */</a:t>
            </a:r>
            <a:endParaRPr sz="1200">
              <a:highlight>
                <a:srgbClr val="FFFFFF"/>
              </a:highlight>
            </a:endParaRPr>
          </a:p>
          <a:p>
            <a:pPr indent="0" lvl="0" marL="0">
              <a:spcBef>
                <a:spcPts val="0"/>
              </a:spcBef>
              <a:spcAft>
                <a:spcPts val="0"/>
              </a:spcAft>
              <a:buNone/>
            </a:pPr>
            <a:r>
              <a:t/>
            </a:r>
            <a:endParaRPr sz="1200"/>
          </a:p>
          <a:p>
            <a:pPr indent="0" lvl="0" marL="0">
              <a:spcBef>
                <a:spcPts val="0"/>
              </a:spcBef>
              <a:spcAft>
                <a:spcPts val="0"/>
              </a:spcAft>
              <a:buNone/>
            </a:pPr>
            <a:r>
              <a:rPr lang="en" sz="1200"/>
              <a:t>Which </a:t>
            </a:r>
            <a:r>
              <a:rPr b="1" lang="en" sz="1200">
                <a:solidFill>
                  <a:srgbClr val="0000FF"/>
                </a:solidFill>
              </a:rPr>
              <a:t>function</a:t>
            </a:r>
            <a:r>
              <a:rPr lang="en" sz="1200"/>
              <a:t> did which job on this metric:</a:t>
            </a:r>
            <a:endParaRPr sz="1200"/>
          </a:p>
          <a:p>
            <a:pPr indent="0" lvl="0" marL="0">
              <a:spcBef>
                <a:spcPts val="0"/>
              </a:spcBef>
              <a:spcAft>
                <a:spcPts val="0"/>
              </a:spcAft>
              <a:buNone/>
            </a:pPr>
            <a:r>
              <a:t/>
            </a:r>
            <a:endParaRPr sz="1200"/>
          </a:p>
          <a:p>
            <a:pPr indent="0" lvl="0" marL="0">
              <a:spcBef>
                <a:spcPts val="0"/>
              </a:spcBef>
              <a:spcAft>
                <a:spcPts val="0"/>
              </a:spcAft>
              <a:buNone/>
            </a:pPr>
            <a:r>
              <a:rPr lang="en" sz="1200"/>
              <a:t>-</a:t>
            </a:r>
            <a:r>
              <a:rPr b="1" lang="en" sz="1200"/>
              <a:t>Subqueries</a:t>
            </a:r>
            <a:r>
              <a:rPr lang="en" sz="1200"/>
              <a:t>: </a:t>
            </a:r>
            <a:r>
              <a:rPr lang="en" sz="1200">
                <a:solidFill>
                  <a:srgbClr val="222222"/>
                </a:solidFill>
                <a:highlight>
                  <a:srgbClr val="FFFFFF"/>
                </a:highlight>
              </a:rPr>
              <a:t>returned a set of two rows to its parent query.</a:t>
            </a:r>
            <a:endParaRPr sz="1200"/>
          </a:p>
          <a:p>
            <a:pPr indent="0" lvl="0" marL="0">
              <a:spcBef>
                <a:spcPts val="0"/>
              </a:spcBef>
              <a:spcAft>
                <a:spcPts val="0"/>
              </a:spcAft>
              <a:buNone/>
            </a:pPr>
            <a:r>
              <a:rPr lang="en" sz="1200"/>
              <a:t>-</a:t>
            </a:r>
            <a:r>
              <a:rPr b="1" lang="en" sz="1200"/>
              <a:t>Union All</a:t>
            </a:r>
            <a:r>
              <a:rPr lang="en" sz="1200"/>
              <a:t>: </a:t>
            </a:r>
            <a:r>
              <a:rPr b="1" lang="en" sz="1200">
                <a:solidFill>
                  <a:srgbClr val="222222"/>
                </a:solidFill>
                <a:highlight>
                  <a:srgbClr val="FFFFFF"/>
                </a:highlight>
                <a:latin typeface="Roboto"/>
                <a:ea typeface="Roboto"/>
                <a:cs typeface="Roboto"/>
                <a:sym typeface="Roboto"/>
              </a:rPr>
              <a:t>combined the result sets of 3 SELECT statements. </a:t>
            </a:r>
            <a:endParaRPr b="1" sz="1200"/>
          </a:p>
          <a:p>
            <a:pPr indent="0" lvl="0" marL="0">
              <a:spcBef>
                <a:spcPts val="0"/>
              </a:spcBef>
              <a:spcAft>
                <a:spcPts val="0"/>
              </a:spcAft>
              <a:buNone/>
            </a:pPr>
            <a:r>
              <a:rPr lang="en" sz="1200"/>
              <a:t>-Aggregation : </a:t>
            </a:r>
            <a:r>
              <a:rPr b="1" lang="en" sz="1200"/>
              <a:t>round()</a:t>
            </a:r>
            <a:r>
              <a:rPr b="1" lang="en" sz="1200">
                <a:highlight>
                  <a:schemeClr val="lt1"/>
                </a:highlight>
              </a:rPr>
              <a:t> function rounded the average prices up to 2 decimal places</a:t>
            </a:r>
            <a:r>
              <a:rPr lang="en" sz="1200">
                <a:highlight>
                  <a:schemeClr val="lt1"/>
                </a:highlight>
              </a:rPr>
              <a:t>.</a:t>
            </a:r>
            <a:endParaRPr sz="1200">
              <a:highlight>
                <a:schemeClr val="lt1"/>
              </a:highlight>
            </a:endParaRPr>
          </a:p>
          <a:p>
            <a:pPr indent="0" lvl="0" marL="0">
              <a:spcBef>
                <a:spcPts val="0"/>
              </a:spcBef>
              <a:spcAft>
                <a:spcPts val="0"/>
              </a:spcAft>
              <a:buNone/>
            </a:pPr>
            <a:r>
              <a:rPr lang="en" sz="1200">
                <a:highlight>
                  <a:schemeClr val="lt1"/>
                </a:highlight>
              </a:rPr>
              <a:t>-Join: </a:t>
            </a:r>
            <a:r>
              <a:rPr b="1" lang="en" sz="1200">
                <a:solidFill>
                  <a:srgbClr val="222222"/>
                </a:solidFill>
                <a:highlight>
                  <a:srgbClr val="FFFFFF"/>
                </a:highlight>
                <a:latin typeface="Roboto"/>
                <a:ea typeface="Roboto"/>
                <a:cs typeface="Roboto"/>
                <a:sym typeface="Roboto"/>
              </a:rPr>
              <a:t>combines columns from each city’s Listing table with that of Amenity table by values common to each table</a:t>
            </a:r>
            <a:r>
              <a:rPr lang="en" sz="1200">
                <a:solidFill>
                  <a:srgbClr val="222222"/>
                </a:solidFill>
                <a:highlight>
                  <a:srgbClr val="FFFFFF"/>
                </a:highlight>
                <a:latin typeface="Roboto"/>
                <a:ea typeface="Roboto"/>
                <a:cs typeface="Roboto"/>
                <a:sym typeface="Roboto"/>
              </a:rPr>
              <a:t>.</a:t>
            </a:r>
            <a:endParaRPr sz="1200">
              <a:highlight>
                <a:schemeClr val="lt1"/>
              </a:highlight>
            </a:endParaRPr>
          </a:p>
          <a:p>
            <a:pPr indent="0" lvl="0" marL="0">
              <a:spcBef>
                <a:spcPts val="0"/>
              </a:spcBef>
              <a:spcAft>
                <a:spcPts val="0"/>
              </a:spcAft>
              <a:buNone/>
            </a:pPr>
            <a:r>
              <a:rPr lang="en" sz="1200">
                <a:highlight>
                  <a:schemeClr val="lt1"/>
                </a:highlight>
              </a:rPr>
              <a:t>-</a:t>
            </a:r>
            <a:r>
              <a:rPr b="1" lang="en" sz="1200">
                <a:highlight>
                  <a:schemeClr val="lt1"/>
                </a:highlight>
              </a:rPr>
              <a:t>Where: filtered out data so it only gives property_type = House, and amenity_name = Gym or Hot tub</a:t>
            </a:r>
            <a:endParaRPr b="1" sz="1200">
              <a:highlight>
                <a:schemeClr val="lt1"/>
              </a:highlight>
            </a:endParaRPr>
          </a:p>
          <a:p>
            <a:pPr indent="0" lvl="0" marL="0">
              <a:spcBef>
                <a:spcPts val="0"/>
              </a:spcBef>
              <a:spcAft>
                <a:spcPts val="0"/>
              </a:spcAft>
              <a:buNone/>
            </a:pPr>
            <a:r>
              <a:rPr lang="en" sz="1200">
                <a:highlight>
                  <a:schemeClr val="lt1"/>
                </a:highlight>
              </a:rPr>
              <a:t>-Group by: </a:t>
            </a:r>
            <a:r>
              <a:rPr b="1" lang="en" sz="1200">
                <a:highlight>
                  <a:schemeClr val="lt1"/>
                </a:highlight>
              </a:rPr>
              <a:t>Grouped all non-aggregated columns</a:t>
            </a:r>
            <a:endParaRPr b="1" sz="1200">
              <a:highlight>
                <a:schemeClr val="lt1"/>
              </a:highlight>
            </a:endParaRPr>
          </a:p>
          <a:p>
            <a:pPr indent="0" lvl="0" marL="0" rtl="0">
              <a:spcBef>
                <a:spcPts val="0"/>
              </a:spcBef>
              <a:spcAft>
                <a:spcPts val="0"/>
              </a:spcAft>
              <a:buNone/>
            </a:pPr>
            <a:r>
              <a:rPr lang="en" sz="1200">
                <a:highlight>
                  <a:schemeClr val="lt1"/>
                </a:highlight>
              </a:rPr>
              <a:t>-Order by:  Ordered</a:t>
            </a:r>
            <a:r>
              <a:rPr b="1" lang="en" sz="1200">
                <a:highlight>
                  <a:schemeClr val="lt1"/>
                </a:highlight>
              </a:rPr>
              <a:t> from top average price to bottom average price</a:t>
            </a:r>
            <a:endParaRPr b="1" sz="1200">
              <a:highlight>
                <a:schemeClr val="lt1"/>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 the Region table, the zillow dataset, which consisted of data from 5 different tables (ones for listings with 1, 2, 3, 4, and 5 or more bedrooms), had to be transformed into data types consistent with what BigQuery expects. Standard python loops could easily transform the data, but it would be done with a heap and could potentially take a very long time. With MapReduce, the data can be “Mapped” to custom functions in segments, all of which run in parallel and cut down computing time significantly. Once you have started a process with apache beam’s MapReduce, </a:t>
            </a:r>
            <a:r>
              <a:rPr lang="en"/>
              <a:t>The data is put into groups called pcollections. As a result, processes, such as</a:t>
            </a:r>
            <a:r>
              <a:rPr lang="en"/>
              <a:t> filtering, can no longer be done with simple techniques such as loops, because only the current pcollection would be affected. Fortunately, beam includes a vast library of methods for all sorts of data filtering or manipulation. For example, once the data from all five tables were combined, there existed duplicate records. Instead of creating a loop to store unique rows and get rid of duplicates instead of appending them, you have to use the GroupByKey() method. This method turns multiple rows into a key, list pair. The key, list pair can be indexed, which allows you to extract only the key (or list) to be used in further computation.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a:t>
            </a:r>
            <a:r>
              <a:rPr lang="en"/>
              <a:t>So, </a:t>
            </a:r>
            <a:r>
              <a:rPr b="1" lang="en"/>
              <a:t>we had the Airbnb data for Austin, Nashville, Portland, and zillow data</a:t>
            </a:r>
            <a:r>
              <a:rPr lang="en"/>
              <a:t> (1,2,3,4,5 or more bedrooms and region). So, </a:t>
            </a:r>
            <a:r>
              <a:rPr b="1" lang="en"/>
              <a:t>we wanted to join the Airbnb and Zillow datasets on the date, zipcode, and bedroom fields to compute the Revenue Crossover Point metric and utilize these data objectively as a whole.</a:t>
            </a:r>
            <a:endParaRPr b="1"/>
          </a:p>
          <a:p>
            <a:pPr indent="0" lvl="0" marL="0" rtl="0">
              <a:lnSpc>
                <a:spcPct val="115000"/>
              </a:lnSpc>
              <a:spcBef>
                <a:spcPts val="0"/>
              </a:spcBef>
              <a:spcAft>
                <a:spcPts val="0"/>
              </a:spcAft>
              <a:buNone/>
            </a:pPr>
            <a:r>
              <a:t/>
            </a:r>
            <a:endParaRPr/>
          </a:p>
          <a:p>
            <a:pPr indent="0" lvl="0" marL="0" rtl="0">
              <a:lnSpc>
                <a:spcPct val="115000"/>
              </a:lnSpc>
              <a:spcBef>
                <a:spcPts val="0"/>
              </a:spcBef>
              <a:spcAft>
                <a:spcPts val="0"/>
              </a:spcAft>
              <a:buNone/>
            </a:pPr>
            <a:r>
              <a:rPr lang="en"/>
              <a:t>First, </a:t>
            </a:r>
            <a:r>
              <a:rPr b="1" lang="en"/>
              <a:t>for the zillow data</a:t>
            </a:r>
            <a:r>
              <a:rPr lang="en"/>
              <a:t>, we </a:t>
            </a:r>
            <a:r>
              <a:rPr b="1" lang="en"/>
              <a:t>collected table of date, zipcode, zillow_price_month, and number of bedrooms (1,2,3,4,5 or more) using subqueries and Union All</a:t>
            </a:r>
            <a:r>
              <a:rPr lang="en"/>
              <a:t>.</a:t>
            </a:r>
            <a:endParaRPr/>
          </a:p>
          <a:p>
            <a:pPr indent="0" lvl="0" marL="0" rtl="0">
              <a:lnSpc>
                <a:spcPct val="115000"/>
              </a:lnSpc>
              <a:spcBef>
                <a:spcPts val="0"/>
              </a:spcBef>
              <a:spcAft>
                <a:spcPts val="0"/>
              </a:spcAft>
              <a:buNone/>
            </a:pPr>
            <a:r>
              <a:t/>
            </a:r>
            <a:endParaRPr/>
          </a:p>
          <a:p>
            <a:pPr indent="0" lvl="0" marL="0" rtl="0">
              <a:lnSpc>
                <a:spcPct val="115000"/>
              </a:lnSpc>
              <a:spcBef>
                <a:spcPts val="0"/>
              </a:spcBef>
              <a:spcAft>
                <a:spcPts val="0"/>
              </a:spcAft>
              <a:buNone/>
            </a:pPr>
            <a:r>
              <a:rPr lang="en"/>
              <a:t>Second, </a:t>
            </a:r>
            <a:r>
              <a:rPr b="1" lang="en"/>
              <a:t>for the airbnb data</a:t>
            </a:r>
            <a:r>
              <a:rPr lang="en"/>
              <a:t>, </a:t>
            </a:r>
            <a:r>
              <a:rPr b="1" lang="en"/>
              <a:t>using data_trunc(c.date, MONTH), we could match the Airbnb booking dates to Zillow dates, which is in monthly</a:t>
            </a:r>
            <a:r>
              <a:rPr lang="en"/>
              <a:t>, and, for more accuracy, </a:t>
            </a:r>
            <a:r>
              <a:rPr b="1" lang="en"/>
              <a:t>by using the Case expression in select clause, we put the case that the Airbnb rental price for a listing comes from Calendar.price if the value exists or Listing.price if it doesn't.</a:t>
            </a:r>
            <a:r>
              <a:rPr lang="en"/>
              <a:t> </a:t>
            </a:r>
            <a:endParaRPr/>
          </a:p>
          <a:p>
            <a:pPr indent="0" lvl="0" marL="0" rtl="0">
              <a:lnSpc>
                <a:spcPct val="115000"/>
              </a:lnSpc>
              <a:spcBef>
                <a:spcPts val="0"/>
              </a:spcBef>
              <a:spcAft>
                <a:spcPts val="0"/>
              </a:spcAft>
              <a:buNone/>
            </a:pPr>
            <a:r>
              <a:rPr b="1" lang="en"/>
              <a:t>By using where clause, we could filter out all Airbnb listings for shared housing/apartment rentals, bedrooms &gt; 0, and any Airbnb dates, zipcodes or bedrooms with Null values.</a:t>
            </a:r>
            <a:r>
              <a:rPr lang="en"/>
              <a:t> </a:t>
            </a:r>
            <a:endParaRPr/>
          </a:p>
          <a:p>
            <a:pPr indent="0" lvl="0" marL="0" rtl="0">
              <a:lnSpc>
                <a:spcPct val="115000"/>
              </a:lnSpc>
              <a:spcBef>
                <a:spcPts val="0"/>
              </a:spcBef>
              <a:spcAft>
                <a:spcPts val="0"/>
              </a:spcAft>
              <a:buNone/>
            </a:pPr>
            <a:r>
              <a:rPr lang="en"/>
              <a:t>So, </a:t>
            </a:r>
            <a:r>
              <a:rPr b="1" lang="en"/>
              <a:t>then we had </a:t>
            </a:r>
            <a:r>
              <a:rPr b="1" lang="en">
                <a:highlight>
                  <a:srgbClr val="FFFFFF"/>
                </a:highlight>
              </a:rPr>
              <a:t>airbnb_price, zillow_price_month</a:t>
            </a:r>
            <a:r>
              <a:rPr lang="en"/>
              <a:t>. We </a:t>
            </a:r>
            <a:r>
              <a:rPr b="1" lang="en"/>
              <a:t>used a group by statement on </a:t>
            </a:r>
            <a:r>
              <a:rPr b="1" lang="en">
                <a:highlight>
                  <a:srgbClr val="FFFFFF"/>
                </a:highlight>
              </a:rPr>
              <a:t>zipcode, date, bedrooms, airbnb_price, and zillow_price_month. </a:t>
            </a:r>
            <a:endParaRPr b="1">
              <a:highlight>
                <a:srgbClr val="FFFFFF"/>
              </a:highlight>
            </a:endParaRPr>
          </a:p>
          <a:p>
            <a:pPr indent="0" lvl="0" marL="0" rtl="0">
              <a:lnSpc>
                <a:spcPct val="115000"/>
              </a:lnSpc>
              <a:spcBef>
                <a:spcPts val="0"/>
              </a:spcBef>
              <a:spcAft>
                <a:spcPts val="0"/>
              </a:spcAft>
              <a:buNone/>
            </a:pPr>
            <a:r>
              <a:t/>
            </a:r>
            <a:endParaRPr>
              <a:highlight>
                <a:srgbClr val="FFFFFF"/>
              </a:highlight>
            </a:endParaRPr>
          </a:p>
          <a:p>
            <a:pPr indent="0" lvl="0" marL="0" rtl="0">
              <a:lnSpc>
                <a:spcPct val="115000"/>
              </a:lnSpc>
              <a:spcBef>
                <a:spcPts val="0"/>
              </a:spcBef>
              <a:spcAft>
                <a:spcPts val="0"/>
              </a:spcAft>
              <a:buNone/>
            </a:pPr>
            <a:r>
              <a:rPr lang="en">
                <a:highlight>
                  <a:srgbClr val="FFFFFF"/>
                </a:highlight>
              </a:rPr>
              <a:t>Third, we could get the </a:t>
            </a:r>
            <a:r>
              <a:rPr b="1" lang="en">
                <a:highlight>
                  <a:srgbClr val="FFFFFF"/>
                </a:highlight>
              </a:rPr>
              <a:t>Airbnb's median rental price per day using the windowed function: percentile_cont(airbnb_price,0.5 IGNORE NULLS) Over(partition by zipcode) as airbnb_price_day</a:t>
            </a:r>
            <a:endParaRPr b="1">
              <a:highlight>
                <a:srgbClr val="FFFFFF"/>
              </a:highlight>
            </a:endParaRPr>
          </a:p>
          <a:p>
            <a:pPr indent="0" lvl="0" marL="0" rtl="0">
              <a:lnSpc>
                <a:spcPct val="115000"/>
              </a:lnSpc>
              <a:spcBef>
                <a:spcPts val="0"/>
              </a:spcBef>
              <a:spcAft>
                <a:spcPts val="0"/>
              </a:spcAft>
              <a:buNone/>
            </a:pPr>
            <a:r>
              <a:t/>
            </a:r>
            <a:endParaRPr>
              <a:highlight>
                <a:srgbClr val="FFFFFF"/>
              </a:highlight>
            </a:endParaRPr>
          </a:p>
          <a:p>
            <a:pPr indent="0" lvl="0" marL="0" rtl="0">
              <a:lnSpc>
                <a:spcPct val="115000"/>
              </a:lnSpc>
              <a:spcBef>
                <a:spcPts val="0"/>
              </a:spcBef>
              <a:spcAft>
                <a:spcPts val="0"/>
              </a:spcAft>
              <a:buNone/>
            </a:pPr>
            <a:r>
              <a:rPr lang="en">
                <a:highlight>
                  <a:srgbClr val="FFFFFF"/>
                </a:highlight>
              </a:rPr>
              <a:t>Lastly, we used </a:t>
            </a:r>
            <a:r>
              <a:rPr b="1" lang="en">
                <a:highlight>
                  <a:srgbClr val="FFFFFF"/>
                </a:highlight>
              </a:rPr>
              <a:t>max(zillow_price_month/airbnb_price_day) as crossover_pt to get the crossover_pt and used a where clause to filter out airbnb_price_day and zillow_price_month that are null values.</a:t>
            </a:r>
            <a:endParaRPr b="1">
              <a:highlight>
                <a:srgbClr val="FFFFFF"/>
              </a:highlight>
            </a:endParaRPr>
          </a:p>
          <a:p>
            <a:pPr indent="0" lvl="0" marL="0" rtl="0">
              <a:lnSpc>
                <a:spcPct val="115000"/>
              </a:lnSpc>
              <a:spcBef>
                <a:spcPts val="0"/>
              </a:spcBef>
              <a:spcAft>
                <a:spcPts val="0"/>
              </a:spcAft>
              <a:buNone/>
            </a:pPr>
            <a:r>
              <a:rPr lang="en">
                <a:highlight>
                  <a:srgbClr val="FFFFFF"/>
                </a:highlight>
              </a:rPr>
              <a:t>*/</a:t>
            </a:r>
            <a:endParaRPr>
              <a:highlight>
                <a:srgbClr val="FFFFFF"/>
              </a:highlight>
            </a:endParaRPr>
          </a:p>
          <a:p>
            <a:pPr indent="0" lvl="0" marL="0" rtl="0">
              <a:lnSpc>
                <a:spcPct val="115000"/>
              </a:lnSpc>
              <a:spcBef>
                <a:spcPts val="0"/>
              </a:spcBef>
              <a:spcAft>
                <a:spcPts val="0"/>
              </a:spcAft>
              <a:buNone/>
            </a:pPr>
            <a:r>
              <a:t/>
            </a:r>
            <a:endParaRPr/>
          </a:p>
          <a:p>
            <a:pPr indent="0" lvl="0" marL="0" rtl="0">
              <a:lnSpc>
                <a:spcPct val="115000"/>
              </a:lnSpc>
              <a:spcBef>
                <a:spcPts val="0"/>
              </a:spcBef>
              <a:spcAft>
                <a:spcPts val="0"/>
              </a:spcAft>
              <a:buNone/>
            </a:pPr>
            <a:r>
              <a:t/>
            </a:r>
            <a:endParaRPr/>
          </a:p>
          <a:p>
            <a:pPr indent="0" lvl="0" marL="0" rtl="0">
              <a:lnSpc>
                <a:spcPct val="115000"/>
              </a:lnSpc>
              <a:spcBef>
                <a:spcPts val="0"/>
              </a:spcBef>
              <a:spcAft>
                <a:spcPts val="0"/>
              </a:spcAft>
              <a:buNone/>
            </a:pPr>
            <a:r>
              <a:rPr b="1" lang="en">
                <a:solidFill>
                  <a:srgbClr val="0000FF"/>
                </a:solidFill>
              </a:rPr>
              <a:t>Difficulties</a:t>
            </a:r>
            <a:r>
              <a:rPr b="1" lang="en"/>
              <a:t> we faced: </a:t>
            </a:r>
            <a:endParaRPr b="1"/>
          </a:p>
          <a:p>
            <a:pPr indent="-298450" lvl="0" marL="457200" rtl="0">
              <a:lnSpc>
                <a:spcPct val="115000"/>
              </a:lnSpc>
              <a:spcBef>
                <a:spcPts val="0"/>
              </a:spcBef>
              <a:spcAft>
                <a:spcPts val="0"/>
              </a:spcAft>
              <a:buSzPts val="1100"/>
              <a:buAutoNum type="arabicPeriod"/>
            </a:pPr>
            <a:r>
              <a:rPr b="1" lang="en"/>
              <a:t>We weren</a:t>
            </a:r>
            <a:r>
              <a:rPr b="1" lang="en"/>
              <a:t>’t sure how to get data from the Zillow tables while also joining the Listing and Calendar tables -&gt; tried </a:t>
            </a:r>
            <a:r>
              <a:rPr b="1" lang="en">
                <a:solidFill>
                  <a:srgbClr val="0000FF"/>
                </a:solidFill>
              </a:rPr>
              <a:t>joining Airbnb and zillow on zipcode</a:t>
            </a:r>
            <a:endParaRPr b="1">
              <a:solidFill>
                <a:srgbClr val="0000FF"/>
              </a:solidFill>
            </a:endParaRPr>
          </a:p>
          <a:p>
            <a:pPr indent="-298450" lvl="0" marL="457200" rtl="0">
              <a:lnSpc>
                <a:spcPct val="115000"/>
              </a:lnSpc>
              <a:spcBef>
                <a:spcPts val="0"/>
              </a:spcBef>
              <a:spcAft>
                <a:spcPts val="0"/>
              </a:spcAft>
              <a:buSzPts val="1100"/>
              <a:buAutoNum type="arabicPeriod"/>
            </a:pPr>
            <a:r>
              <a:rPr b="1" lang="en">
                <a:solidFill>
                  <a:srgbClr val="0000FF"/>
                </a:solidFill>
              </a:rPr>
              <a:t>E</a:t>
            </a:r>
            <a:r>
              <a:rPr b="1" lang="en">
                <a:solidFill>
                  <a:srgbClr val="0000FF"/>
                </a:solidFill>
              </a:rPr>
              <a:t>xceeding memory in over()</a:t>
            </a:r>
            <a:r>
              <a:rPr b="1" lang="en"/>
              <a:t> -&gt; </a:t>
            </a:r>
            <a:r>
              <a:rPr b="1" lang="en">
                <a:solidFill>
                  <a:srgbClr val="0000FF"/>
                </a:solidFill>
              </a:rPr>
              <a:t>a</a:t>
            </a:r>
            <a:r>
              <a:rPr b="1" lang="en">
                <a:solidFill>
                  <a:srgbClr val="0000FF"/>
                </a:solidFill>
              </a:rPr>
              <a:t>dded a group by statement before the window function and added a where clause because there were a lot of null values for prices.</a:t>
            </a:r>
            <a:endParaRPr b="1">
              <a:solidFill>
                <a:srgbClr val="0000FF"/>
              </a:solidFill>
            </a:endParaRPr>
          </a:p>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Shape 268"/>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Shape 269"/>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CS327E Final Project</a:t>
            </a:r>
            <a:endParaRPr/>
          </a:p>
        </p:txBody>
      </p:sp>
      <p:sp>
        <p:nvSpPr>
          <p:cNvPr id="278" name="Shape 278"/>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Hyeongju and Alex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1371600" y="0"/>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Metric: Availability On Holidays As A Function Of Downtown Proximity  </a:t>
            </a:r>
            <a:endParaRPr sz="1800"/>
          </a:p>
        </p:txBody>
      </p:sp>
      <p:pic>
        <p:nvPicPr>
          <p:cNvPr id="284" name="Shape 284"/>
          <p:cNvPicPr preferRelativeResize="0"/>
          <p:nvPr/>
        </p:nvPicPr>
        <p:blipFill>
          <a:blip r:embed="rId3">
            <a:alphaModFix/>
          </a:blip>
          <a:stretch>
            <a:fillRect/>
          </a:stretch>
        </p:blipFill>
        <p:spPr>
          <a:xfrm>
            <a:off x="1371600" y="620650"/>
            <a:ext cx="7288351" cy="4349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1227200" y="84225"/>
            <a:ext cx="7372200" cy="720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000000"/>
                </a:solidFill>
              </a:rPr>
              <a:t>Metric: average prices of Houses for each city with gym or hot-tub amenity provided.</a:t>
            </a:r>
            <a:endParaRPr/>
          </a:p>
        </p:txBody>
      </p:sp>
      <p:pic>
        <p:nvPicPr>
          <p:cNvPr id="290" name="Shape 290"/>
          <p:cNvPicPr preferRelativeResize="0"/>
          <p:nvPr/>
        </p:nvPicPr>
        <p:blipFill>
          <a:blip r:embed="rId3">
            <a:alphaModFix/>
          </a:blip>
          <a:stretch>
            <a:fillRect/>
          </a:stretch>
        </p:blipFill>
        <p:spPr>
          <a:xfrm>
            <a:off x="1227200" y="752475"/>
            <a:ext cx="7372350" cy="3882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1252125" y="0"/>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Transformations with MapReduce</a:t>
            </a:r>
            <a:endParaRPr/>
          </a:p>
        </p:txBody>
      </p:sp>
      <p:pic>
        <p:nvPicPr>
          <p:cNvPr id="296" name="Shape 296"/>
          <p:cNvPicPr preferRelativeResize="0"/>
          <p:nvPr/>
        </p:nvPicPr>
        <p:blipFill>
          <a:blip r:embed="rId3">
            <a:alphaModFix/>
          </a:blip>
          <a:stretch>
            <a:fillRect/>
          </a:stretch>
        </p:blipFill>
        <p:spPr>
          <a:xfrm>
            <a:off x="1252125" y="542550"/>
            <a:ext cx="6311049" cy="455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type="title"/>
          </p:nvPr>
        </p:nvSpPr>
        <p:spPr>
          <a:xfrm>
            <a:off x="1151400" y="-76200"/>
            <a:ext cx="7030500" cy="51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Cross-Dataset Joins: Airbnb and Zillow </a:t>
            </a:r>
            <a:endParaRPr/>
          </a:p>
        </p:txBody>
      </p:sp>
      <p:sp>
        <p:nvSpPr>
          <p:cNvPr id="302" name="Shape 302"/>
          <p:cNvSpPr txBox="1"/>
          <p:nvPr>
            <p:ph idx="1" type="body"/>
          </p:nvPr>
        </p:nvSpPr>
        <p:spPr>
          <a:xfrm>
            <a:off x="1303800" y="855225"/>
            <a:ext cx="7030500" cy="36765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303" name="Shape 303"/>
          <p:cNvPicPr preferRelativeResize="0"/>
          <p:nvPr/>
        </p:nvPicPr>
        <p:blipFill>
          <a:blip r:embed="rId3">
            <a:alphaModFix/>
          </a:blip>
          <a:stretch>
            <a:fillRect/>
          </a:stretch>
        </p:blipFill>
        <p:spPr>
          <a:xfrm>
            <a:off x="1161025" y="497075"/>
            <a:ext cx="7740149" cy="3621126"/>
          </a:xfrm>
          <a:prstGeom prst="rect">
            <a:avLst/>
          </a:prstGeom>
          <a:noFill/>
          <a:ln>
            <a:noFill/>
          </a:ln>
        </p:spPr>
      </p:pic>
      <p:pic>
        <p:nvPicPr>
          <p:cNvPr id="304" name="Shape 304"/>
          <p:cNvPicPr preferRelativeResize="0"/>
          <p:nvPr/>
        </p:nvPicPr>
        <p:blipFill>
          <a:blip r:embed="rId4">
            <a:alphaModFix/>
          </a:blip>
          <a:stretch>
            <a:fillRect/>
          </a:stretch>
        </p:blipFill>
        <p:spPr>
          <a:xfrm>
            <a:off x="1151400" y="4097275"/>
            <a:ext cx="7740151" cy="868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