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08" d="100"/>
          <a:sy n="108" d="100"/>
        </p:scale>
        <p:origin x="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E034-6842-4C44-A0F4-CCF5D23AD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23958-1492-4199-A1C4-B7FB475EC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843C6A-AF3F-4C3C-A350-0EC5629A4E9F}"/>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75D4B01A-E514-4ED2-854C-BAC2635C9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D5126-3062-42E6-9FBB-C873B2230937}"/>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31008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628F-A9BE-46D8-8E34-EA717F9476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8761D-8885-4016-A94B-EF1BE9671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6D022-3829-4079-847F-2475685EF19E}"/>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2592509A-EF65-459B-B003-CD92EC2B3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BD600-C604-4C32-A9C6-B8BF74B353AB}"/>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244993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2A51-03F4-46EB-A16E-1FD03A26E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5C63E3-CDCB-4D80-AB53-7F3443789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48BF7-C991-4953-8088-B2358D055D51}"/>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9FEBE88E-3F97-4EF9-8D2C-866EA7079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90134-6F8C-4494-8D35-C0ADC608414A}"/>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19009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28F-8ECC-4679-BC4E-87AF57AAA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230D9-B807-4CE0-BD4C-04EF78440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5DD20-652B-46B0-81F8-9EAB189ADE7E}"/>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EBAF9A99-61B1-491B-9ED8-C91AB4CA1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161A4-6366-47D1-B2BA-6C7CC335A159}"/>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420846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91F1-D62B-4088-9616-5C84B9910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3864F1-8372-4272-915F-7DCE0E2BC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D2A91-61B7-428B-8D66-2CB89DDDBAA8}"/>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D8620BE5-E7FD-49FD-BD36-4F303FCD1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C3FA6-1BD8-4CFA-86D5-981B1A999813}"/>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220991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EA99-7AB4-4F6F-83FE-D49D4334B2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AD4E2-790F-4C03-865F-CD29B6260C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0B9BC4-73C1-416B-82D7-417740B8A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E7FF04-9390-489B-8D49-0ADA3336B410}"/>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6" name="Footer Placeholder 5">
            <a:extLst>
              <a:ext uri="{FF2B5EF4-FFF2-40B4-BE49-F238E27FC236}">
                <a16:creationId xmlns:a16="http://schemas.microsoft.com/office/drawing/2014/main" id="{6052FE0F-D63B-446E-A41B-1159A3945F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7DFCF-C900-416D-BA72-1940AAED77B9}"/>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284287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75B0-7A83-4FBB-8029-60E9B136F4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90D892-3E3B-4A68-A9AC-079E43053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6D71B-423E-49F9-B00B-71E4C5353A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450F7C-6291-41BB-ACE5-B273DFD3E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07D5D-8765-4B8C-8C7B-5D9564AE6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0A5458-BF06-4862-8402-78ED7A3467DA}"/>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8" name="Footer Placeholder 7">
            <a:extLst>
              <a:ext uri="{FF2B5EF4-FFF2-40B4-BE49-F238E27FC236}">
                <a16:creationId xmlns:a16="http://schemas.microsoft.com/office/drawing/2014/main" id="{E5A5161A-666C-420C-B3A5-204434F61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CC29C1-41C8-4594-B1D9-1427B0191200}"/>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296770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CB24-A98C-4922-88F2-CAC73EDC4A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6E70BD-F809-4AFE-B914-DC14C429253C}"/>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4" name="Footer Placeholder 3">
            <a:extLst>
              <a:ext uri="{FF2B5EF4-FFF2-40B4-BE49-F238E27FC236}">
                <a16:creationId xmlns:a16="http://schemas.microsoft.com/office/drawing/2014/main" id="{F73DF2F9-0C4D-4000-9D18-F63E009F8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0E52E1-A9C5-4577-AB59-32BF7A9BA13B}"/>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371128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1C2095-F75D-49E6-B9AD-E3AAEB774E70}"/>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3" name="Footer Placeholder 2">
            <a:extLst>
              <a:ext uri="{FF2B5EF4-FFF2-40B4-BE49-F238E27FC236}">
                <a16:creationId xmlns:a16="http://schemas.microsoft.com/office/drawing/2014/main" id="{32DDDD95-07E9-40F3-B305-C2F553FE01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EEB0D-44AA-40BB-934A-6E049B7E5997}"/>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331187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B100-E111-4EA2-840D-CF86EC2CE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126B6D-BF85-487E-922F-7EE423EB3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3EF6B-6CC4-4476-A0A0-091FD0B03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122A5-E3D6-4BA9-BC3B-0466FD3DD2FA}"/>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6" name="Footer Placeholder 5">
            <a:extLst>
              <a:ext uri="{FF2B5EF4-FFF2-40B4-BE49-F238E27FC236}">
                <a16:creationId xmlns:a16="http://schemas.microsoft.com/office/drawing/2014/main" id="{CB290D78-EBFC-46BE-8F7B-DDD14E6CD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037218-3D25-4111-BD4D-8DEE239F22B8}"/>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332384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6065-26EF-4E59-B726-C51B9B48A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807D90-B1D3-4C11-A311-0241D651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8124AB-097F-4977-9BB8-06C575526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F034D-A4FB-4DEC-993C-F50B0575CC96}"/>
              </a:ext>
            </a:extLst>
          </p:cNvPr>
          <p:cNvSpPr>
            <a:spLocks noGrp="1"/>
          </p:cNvSpPr>
          <p:nvPr>
            <p:ph type="dt" sz="half" idx="10"/>
          </p:nvPr>
        </p:nvSpPr>
        <p:spPr/>
        <p:txBody>
          <a:bodyPr/>
          <a:lstStyle/>
          <a:p>
            <a:fld id="{2BC26737-16F4-49B4-9F87-A58853CF169D}" type="datetimeFigureOut">
              <a:rPr lang="en-IN" smtClean="0"/>
              <a:t>02-02-2022</a:t>
            </a:fld>
            <a:endParaRPr lang="en-IN"/>
          </a:p>
        </p:txBody>
      </p:sp>
      <p:sp>
        <p:nvSpPr>
          <p:cNvPr id="6" name="Footer Placeholder 5">
            <a:extLst>
              <a:ext uri="{FF2B5EF4-FFF2-40B4-BE49-F238E27FC236}">
                <a16:creationId xmlns:a16="http://schemas.microsoft.com/office/drawing/2014/main" id="{9A13315B-F3E2-4787-885B-39A18A072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B4C82-6048-4CFE-872A-0F3ED0D5944A}"/>
              </a:ext>
            </a:extLst>
          </p:cNvPr>
          <p:cNvSpPr>
            <a:spLocks noGrp="1"/>
          </p:cNvSpPr>
          <p:nvPr>
            <p:ph type="sldNum" sz="quarter" idx="12"/>
          </p:nvPr>
        </p:nvSpPr>
        <p:spPr/>
        <p:txBody>
          <a:bodyPr/>
          <a:lstStyle/>
          <a:p>
            <a:fld id="{D4A1773F-E811-4BAF-83A6-05085F8E05A4}" type="slidenum">
              <a:rPr lang="en-IN" smtClean="0"/>
              <a:t>‹#›</a:t>
            </a:fld>
            <a:endParaRPr lang="en-IN"/>
          </a:p>
        </p:txBody>
      </p:sp>
    </p:spTree>
    <p:extLst>
      <p:ext uri="{BB962C8B-B14F-4D97-AF65-F5344CB8AC3E}">
        <p14:creationId xmlns:p14="http://schemas.microsoft.com/office/powerpoint/2010/main" val="189636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AA80B-AE11-49D5-A194-7A82CA8B9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A85725-91A1-46AA-A447-B3A97FFA5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D1427-AFDD-4D00-A9E4-DFC665FD3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26737-16F4-49B4-9F87-A58853CF169D}" type="datetimeFigureOut">
              <a:rPr lang="en-IN" smtClean="0"/>
              <a:t>02-02-2022</a:t>
            </a:fld>
            <a:endParaRPr lang="en-IN"/>
          </a:p>
        </p:txBody>
      </p:sp>
      <p:sp>
        <p:nvSpPr>
          <p:cNvPr id="5" name="Footer Placeholder 4">
            <a:extLst>
              <a:ext uri="{FF2B5EF4-FFF2-40B4-BE49-F238E27FC236}">
                <a16:creationId xmlns:a16="http://schemas.microsoft.com/office/drawing/2014/main" id="{841705F2-F140-44C6-8BDC-00BD22F4C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1C0944-A5F2-4923-990D-84154EC9D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1773F-E811-4BAF-83A6-05085F8E05A4}" type="slidenum">
              <a:rPr lang="en-IN" smtClean="0"/>
              <a:t>‹#›</a:t>
            </a:fld>
            <a:endParaRPr lang="en-IN"/>
          </a:p>
        </p:txBody>
      </p:sp>
    </p:spTree>
    <p:extLst>
      <p:ext uri="{BB962C8B-B14F-4D97-AF65-F5344CB8AC3E}">
        <p14:creationId xmlns:p14="http://schemas.microsoft.com/office/powerpoint/2010/main" val="163343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docs/guides/event-loop-timers-and-nexttick/#po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78E0-A0D8-42CB-B7A0-CAFBBA890AE9}"/>
              </a:ext>
            </a:extLst>
          </p:cNvPr>
          <p:cNvSpPr>
            <a:spLocks noGrp="1"/>
          </p:cNvSpPr>
          <p:nvPr>
            <p:ph type="ctrTitle"/>
          </p:nvPr>
        </p:nvSpPr>
        <p:spPr>
          <a:xfrm>
            <a:off x="1393371" y="1140176"/>
            <a:ext cx="9144000" cy="2387600"/>
          </a:xfrm>
        </p:spPr>
        <p:txBody>
          <a:bodyPr/>
          <a:lstStyle/>
          <a:p>
            <a:r>
              <a:rPr lang="en-US" dirty="0"/>
              <a:t>EVENT LOOPS</a:t>
            </a:r>
            <a:endParaRPr lang="en-IN" dirty="0"/>
          </a:p>
        </p:txBody>
      </p:sp>
    </p:spTree>
    <p:extLst>
      <p:ext uri="{BB962C8B-B14F-4D97-AF65-F5344CB8AC3E}">
        <p14:creationId xmlns:p14="http://schemas.microsoft.com/office/powerpoint/2010/main" val="63946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31B3-0640-423D-9F71-900103365140}"/>
              </a:ext>
            </a:extLst>
          </p:cNvPr>
          <p:cNvSpPr>
            <a:spLocks noGrp="1"/>
          </p:cNvSpPr>
          <p:nvPr>
            <p:ph type="title"/>
          </p:nvPr>
        </p:nvSpPr>
        <p:spPr>
          <a:xfrm>
            <a:off x="838200" y="121681"/>
            <a:ext cx="10515600" cy="1325563"/>
          </a:xfrm>
        </p:spPr>
        <p:txBody>
          <a:bodyPr/>
          <a:lstStyle/>
          <a:p>
            <a:r>
              <a:rPr lang="en-US" dirty="0"/>
              <a:t>Check</a:t>
            </a:r>
            <a:endParaRPr lang="en-IN" dirty="0"/>
          </a:p>
        </p:txBody>
      </p:sp>
      <p:sp>
        <p:nvSpPr>
          <p:cNvPr id="3" name="Content Placeholder 2">
            <a:extLst>
              <a:ext uri="{FF2B5EF4-FFF2-40B4-BE49-F238E27FC236}">
                <a16:creationId xmlns:a16="http://schemas.microsoft.com/office/drawing/2014/main" id="{F05BEDA5-38AE-48BD-9D8F-EFD16CFDACC0}"/>
              </a:ext>
            </a:extLst>
          </p:cNvPr>
          <p:cNvSpPr>
            <a:spLocks noGrp="1"/>
          </p:cNvSpPr>
          <p:nvPr>
            <p:ph idx="1"/>
          </p:nvPr>
        </p:nvSpPr>
        <p:spPr>
          <a:xfrm>
            <a:off x="838200" y="1552492"/>
            <a:ext cx="10515600" cy="4351338"/>
          </a:xfrm>
        </p:spPr>
        <p:txBody>
          <a:bodyPr>
            <a:normAutofit fontScale="85000" lnSpcReduction="20000"/>
          </a:bodyPr>
          <a:lstStyle/>
          <a:p>
            <a:r>
              <a:rPr lang="en-US" dirty="0"/>
              <a:t>This phase allows a person to execute callbacks immediately after the poll phase has completed. If the poll phase becomes idle and scripts have been queued with </a:t>
            </a:r>
            <a:r>
              <a:rPr lang="en-US" dirty="0" err="1"/>
              <a:t>setImmediate</a:t>
            </a:r>
            <a:r>
              <a:rPr lang="en-US" dirty="0"/>
              <a:t>(), the event loop may continue to the check phase rather than waiting.</a:t>
            </a:r>
          </a:p>
          <a:p>
            <a:endParaRPr lang="en-US" dirty="0"/>
          </a:p>
          <a:p>
            <a:r>
              <a:rPr lang="en-US" dirty="0" err="1"/>
              <a:t>setImmediate</a:t>
            </a:r>
            <a:r>
              <a:rPr lang="en-US" dirty="0"/>
              <a:t>() is actually a special timer that runs in a separate phase of the event loop. It uses a </a:t>
            </a:r>
            <a:r>
              <a:rPr lang="en-US" dirty="0" err="1"/>
              <a:t>libuv</a:t>
            </a:r>
            <a:r>
              <a:rPr lang="en-US" dirty="0"/>
              <a:t> API that schedules callbacks to execute after the poll phase has completed.</a:t>
            </a:r>
          </a:p>
          <a:p>
            <a:endParaRPr lang="en-US" dirty="0"/>
          </a:p>
          <a:p>
            <a:r>
              <a:rPr lang="en-US" dirty="0"/>
              <a:t>Generally, as the code is executed, the event loop will eventually hit the poll phase where it will wait for an incoming connection, request, etc. However, if a callback has been scheduled with </a:t>
            </a:r>
            <a:r>
              <a:rPr lang="en-US" dirty="0" err="1"/>
              <a:t>setImmediate</a:t>
            </a:r>
            <a:r>
              <a:rPr lang="en-US" dirty="0"/>
              <a:t>() and the poll phase becomes idle, it will end and continue to the check phase rather than waiting for poll events.</a:t>
            </a:r>
            <a:endParaRPr lang="en-IN" dirty="0"/>
          </a:p>
        </p:txBody>
      </p:sp>
    </p:spTree>
    <p:extLst>
      <p:ext uri="{BB962C8B-B14F-4D97-AF65-F5344CB8AC3E}">
        <p14:creationId xmlns:p14="http://schemas.microsoft.com/office/powerpoint/2010/main" val="222455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6706-6031-4236-87A8-E0622585D894}"/>
              </a:ext>
            </a:extLst>
          </p:cNvPr>
          <p:cNvSpPr>
            <a:spLocks noGrp="1"/>
          </p:cNvSpPr>
          <p:nvPr>
            <p:ph type="title"/>
          </p:nvPr>
        </p:nvSpPr>
        <p:spPr/>
        <p:txBody>
          <a:bodyPr/>
          <a:lstStyle/>
          <a:p>
            <a:r>
              <a:rPr lang="en-US" dirty="0"/>
              <a:t>Close callback</a:t>
            </a:r>
            <a:endParaRPr lang="en-IN" dirty="0"/>
          </a:p>
        </p:txBody>
      </p:sp>
      <p:sp>
        <p:nvSpPr>
          <p:cNvPr id="3" name="Content Placeholder 2">
            <a:extLst>
              <a:ext uri="{FF2B5EF4-FFF2-40B4-BE49-F238E27FC236}">
                <a16:creationId xmlns:a16="http://schemas.microsoft.com/office/drawing/2014/main" id="{042CAE33-0C1B-46AA-8F19-EFD8FD338792}"/>
              </a:ext>
            </a:extLst>
          </p:cNvPr>
          <p:cNvSpPr>
            <a:spLocks noGrp="1"/>
          </p:cNvSpPr>
          <p:nvPr>
            <p:ph idx="1"/>
          </p:nvPr>
        </p:nvSpPr>
        <p:spPr>
          <a:xfrm>
            <a:off x="838199" y="1546553"/>
            <a:ext cx="10818925" cy="4946321"/>
          </a:xfrm>
        </p:spPr>
        <p:txBody>
          <a:bodyPr>
            <a:normAutofit fontScale="77500" lnSpcReduction="20000"/>
          </a:bodyPr>
          <a:lstStyle/>
          <a:p>
            <a:r>
              <a:rPr lang="en-US" dirty="0"/>
              <a:t>If a socket or handle is closed abruptly (e.g. </a:t>
            </a:r>
            <a:r>
              <a:rPr lang="en-US" dirty="0" err="1"/>
              <a:t>socket.destroy</a:t>
            </a:r>
            <a:r>
              <a:rPr lang="en-US" dirty="0"/>
              <a:t>()), the 'close' event will be emitted in this phase. Otherwise it will be emitted via </a:t>
            </a:r>
            <a:r>
              <a:rPr lang="en-US" dirty="0" err="1"/>
              <a:t>process.nextTick</a:t>
            </a:r>
            <a:r>
              <a:rPr lang="en-US" dirty="0"/>
              <a:t>().</a:t>
            </a:r>
          </a:p>
          <a:p>
            <a:endParaRPr lang="en-US" dirty="0"/>
          </a:p>
          <a:p>
            <a:pPr marL="0" indent="0">
              <a:buNone/>
            </a:pPr>
            <a:r>
              <a:rPr lang="en-US" b="1" dirty="0" err="1"/>
              <a:t>setImmediate</a:t>
            </a:r>
            <a:r>
              <a:rPr lang="en-US" b="1" dirty="0"/>
              <a:t>() vs </a:t>
            </a:r>
            <a:r>
              <a:rPr lang="en-US" b="1" dirty="0" err="1"/>
              <a:t>setTimeout</a:t>
            </a:r>
            <a:r>
              <a:rPr lang="en-US" b="1" dirty="0"/>
              <a:t>(): </a:t>
            </a:r>
          </a:p>
          <a:p>
            <a:r>
              <a:rPr lang="en-US" dirty="0" err="1"/>
              <a:t>setImmediate</a:t>
            </a:r>
            <a:r>
              <a:rPr lang="en-US" dirty="0"/>
              <a:t>() and </a:t>
            </a:r>
            <a:r>
              <a:rPr lang="en-US" dirty="0" err="1"/>
              <a:t>setTimeout</a:t>
            </a:r>
            <a:r>
              <a:rPr lang="en-US" dirty="0"/>
              <a:t>() are similar, but behave in different ways depending on when they are called.</a:t>
            </a:r>
          </a:p>
          <a:p>
            <a:r>
              <a:rPr lang="en-US" dirty="0" err="1"/>
              <a:t>setImmediate</a:t>
            </a:r>
            <a:r>
              <a:rPr lang="en-US" dirty="0"/>
              <a:t>() is designed to execute a script once the current poll phase completes.</a:t>
            </a:r>
          </a:p>
          <a:p>
            <a:r>
              <a:rPr lang="en-US" dirty="0" err="1"/>
              <a:t>setTimeout</a:t>
            </a:r>
            <a:r>
              <a:rPr lang="en-US" dirty="0"/>
              <a:t>() schedules a script to be run after a minimum threshold in </a:t>
            </a:r>
            <a:r>
              <a:rPr lang="en-US" dirty="0" err="1"/>
              <a:t>ms</a:t>
            </a:r>
            <a:r>
              <a:rPr lang="en-US" dirty="0"/>
              <a:t> has elapsed.</a:t>
            </a:r>
          </a:p>
          <a:p>
            <a:r>
              <a:rPr lang="en-US" dirty="0"/>
              <a:t>The order in which the timers are executed will vary depending on the context in which they are called. If both are called from within the main module, then timing will be bound by the performance of the process (which can be impacted by other applications running on the machine).</a:t>
            </a:r>
          </a:p>
          <a:p>
            <a:r>
              <a:rPr lang="en-US" dirty="0"/>
              <a:t>The main advantage to using </a:t>
            </a:r>
            <a:r>
              <a:rPr lang="en-US" dirty="0" err="1"/>
              <a:t>setImmediate</a:t>
            </a:r>
            <a:r>
              <a:rPr lang="en-US" dirty="0"/>
              <a:t>() over </a:t>
            </a:r>
            <a:r>
              <a:rPr lang="en-US" dirty="0" err="1"/>
              <a:t>setTimeout</a:t>
            </a:r>
            <a:r>
              <a:rPr lang="en-US" dirty="0"/>
              <a:t>() is </a:t>
            </a:r>
            <a:r>
              <a:rPr lang="en-US" dirty="0" err="1"/>
              <a:t>setImmediate</a:t>
            </a:r>
            <a:r>
              <a:rPr lang="en-US" dirty="0"/>
              <a:t>() will always be executed before any timers if scheduled within an I/O cycle, independently of how many timers are present.</a:t>
            </a:r>
            <a:endParaRPr lang="en-IN" dirty="0"/>
          </a:p>
        </p:txBody>
      </p:sp>
    </p:spTree>
    <p:extLst>
      <p:ext uri="{BB962C8B-B14F-4D97-AF65-F5344CB8AC3E}">
        <p14:creationId xmlns:p14="http://schemas.microsoft.com/office/powerpoint/2010/main" val="147407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98B0-7DE0-47B4-9E62-187684705111}"/>
              </a:ext>
            </a:extLst>
          </p:cNvPr>
          <p:cNvSpPr>
            <a:spLocks noGrp="1"/>
          </p:cNvSpPr>
          <p:nvPr>
            <p:ph type="title"/>
          </p:nvPr>
        </p:nvSpPr>
        <p:spPr>
          <a:xfrm>
            <a:off x="779206" y="232368"/>
            <a:ext cx="10515600" cy="897337"/>
          </a:xfrm>
        </p:spPr>
        <p:txBody>
          <a:bodyPr/>
          <a:lstStyle/>
          <a:p>
            <a:r>
              <a:rPr lang="en-US" dirty="0" err="1"/>
              <a:t>Process.nextTick</a:t>
            </a:r>
            <a:r>
              <a:rPr lang="en-US" dirty="0"/>
              <a:t>()</a:t>
            </a:r>
            <a:endParaRPr lang="en-IN" dirty="0"/>
          </a:p>
        </p:txBody>
      </p:sp>
      <p:sp>
        <p:nvSpPr>
          <p:cNvPr id="3" name="Content Placeholder 2">
            <a:extLst>
              <a:ext uri="{FF2B5EF4-FFF2-40B4-BE49-F238E27FC236}">
                <a16:creationId xmlns:a16="http://schemas.microsoft.com/office/drawing/2014/main" id="{D1E06B7E-3916-459C-9E3E-9E1460DFC704}"/>
              </a:ext>
            </a:extLst>
          </p:cNvPr>
          <p:cNvSpPr>
            <a:spLocks noGrp="1"/>
          </p:cNvSpPr>
          <p:nvPr>
            <p:ph idx="1"/>
          </p:nvPr>
        </p:nvSpPr>
        <p:spPr>
          <a:xfrm>
            <a:off x="838200" y="1253330"/>
            <a:ext cx="10515600" cy="5165167"/>
          </a:xfrm>
        </p:spPr>
        <p:txBody>
          <a:bodyPr/>
          <a:lstStyle/>
          <a:p>
            <a:r>
              <a:rPr lang="en-US" sz="2400" i="0" dirty="0">
                <a:effectLst/>
                <a:latin typeface="Open Sans"/>
              </a:rPr>
              <a:t>Every time the event loop takes a full trip, we call it a tick.</a:t>
            </a:r>
            <a:endParaRPr kumimoji="0" lang="en-US" altLang="en-US" sz="2400" i="0" u="none" strike="noStrike" cap="none" normalizeH="0" baseline="0" dirty="0">
              <a:ln>
                <a:noFill/>
              </a:ln>
              <a:effectLst/>
              <a:latin typeface="Open Sans"/>
            </a:endParaRPr>
          </a:p>
          <a:p>
            <a:r>
              <a:rPr lang="en-US" altLang="en-US" sz="2400" dirty="0">
                <a:latin typeface="Open Sans"/>
              </a:rPr>
              <a:t>When we pass a function to </a:t>
            </a:r>
            <a:r>
              <a:rPr lang="en-US" altLang="en-US" sz="2400" dirty="0" err="1">
                <a:latin typeface="Open Sans"/>
              </a:rPr>
              <a:t>process.nextTick</a:t>
            </a:r>
            <a:r>
              <a:rPr lang="en-US" altLang="en-US" sz="2400" dirty="0">
                <a:latin typeface="Open Sans"/>
              </a:rPr>
              <a:t>(), we instruct the engine to invoke this function at the end of the current operation, before the next event loop tick starts.</a:t>
            </a:r>
          </a:p>
          <a:p>
            <a:pPr marL="0" indent="0">
              <a:buNone/>
            </a:pPr>
            <a:r>
              <a:rPr lang="en-US" altLang="en-US" sz="2400" dirty="0">
                <a:latin typeface="Open Sans"/>
              </a:rPr>
              <a:t>WHY?</a:t>
            </a:r>
          </a:p>
          <a:p>
            <a:pPr algn="l">
              <a:buFont typeface="+mj-lt"/>
              <a:buAutoNum type="arabicPeriod"/>
            </a:pPr>
            <a:r>
              <a:rPr lang="en-US" sz="2400" i="0" dirty="0">
                <a:effectLst/>
                <a:latin typeface="Source Sans Pro" panose="020B0503030403020204" pitchFamily="34" charset="0"/>
              </a:rPr>
              <a:t>Allow users to handle errors, cleanup any then unneeded resources, or perhaps try the request again before the event loop continues.</a:t>
            </a:r>
          </a:p>
          <a:p>
            <a:pPr algn="l">
              <a:buFont typeface="+mj-lt"/>
              <a:buAutoNum type="arabicPeriod"/>
            </a:pPr>
            <a:r>
              <a:rPr lang="en-US" sz="2400" i="0" dirty="0">
                <a:effectLst/>
                <a:latin typeface="Source Sans Pro" panose="020B0503030403020204" pitchFamily="34" charset="0"/>
              </a:rPr>
              <a:t>At times it's necessary to allow a callback to run after the call stack has unwound but before the event loop continues.</a:t>
            </a:r>
          </a:p>
          <a:p>
            <a:pPr marL="0" indent="0">
              <a:buNone/>
            </a:pPr>
            <a:endParaRPr lang="en-US" altLang="en-US" sz="2800" b="1" dirty="0">
              <a:solidFill>
                <a:srgbClr val="2C3437"/>
              </a:solidFill>
              <a:latin typeface="Open Sans"/>
            </a:endParaRPr>
          </a:p>
          <a:p>
            <a:endParaRPr lang="en-IN" dirty="0"/>
          </a:p>
        </p:txBody>
      </p:sp>
    </p:spTree>
    <p:extLst>
      <p:ext uri="{BB962C8B-B14F-4D97-AF65-F5344CB8AC3E}">
        <p14:creationId xmlns:p14="http://schemas.microsoft.com/office/powerpoint/2010/main" val="262224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E7E6D-0E9F-4829-A8A0-C939508335FF}"/>
              </a:ext>
            </a:extLst>
          </p:cNvPr>
          <p:cNvSpPr>
            <a:spLocks noGrp="1"/>
          </p:cNvSpPr>
          <p:nvPr>
            <p:ph idx="1"/>
          </p:nvPr>
        </p:nvSpPr>
        <p:spPr>
          <a:xfrm>
            <a:off x="630382" y="685594"/>
            <a:ext cx="10515600" cy="4351338"/>
          </a:xfrm>
        </p:spPr>
        <p:txBody>
          <a:bodyPr/>
          <a:lstStyle/>
          <a:p>
            <a:r>
              <a:rPr lang="en-US" b="0" i="0" dirty="0">
                <a:solidFill>
                  <a:srgbClr val="333333"/>
                </a:solidFill>
                <a:effectLst/>
                <a:latin typeface="Source Sans Pro" panose="020B0604020202020204" pitchFamily="34" charset="0"/>
              </a:rPr>
              <a:t>The event loop is what allows Node.js to perform non-blocking I/O operations — despite the fact that JavaScript is single-threaded — by offloading operations to the system kernel whenever possible.</a:t>
            </a:r>
          </a:p>
          <a:p>
            <a:r>
              <a:rPr lang="en-US" b="0" i="0" dirty="0">
                <a:solidFill>
                  <a:srgbClr val="273239"/>
                </a:solidFill>
                <a:effectLst/>
                <a:latin typeface="urw-din"/>
              </a:rPr>
              <a:t>Most operating systems are multi-threaded and hence can handle multiple operations executing in the background. When one of these operations is completed, the kernel tells Node.js and the respective callback assigned to that operation is added to the event queue which will eventually be executed. </a:t>
            </a:r>
            <a:endParaRPr lang="en-IN" dirty="0"/>
          </a:p>
        </p:txBody>
      </p:sp>
    </p:spTree>
    <p:extLst>
      <p:ext uri="{BB962C8B-B14F-4D97-AF65-F5344CB8AC3E}">
        <p14:creationId xmlns:p14="http://schemas.microsoft.com/office/powerpoint/2010/main" val="178823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1E9A-8393-419E-8850-DCF8D8EB1272}"/>
              </a:ext>
            </a:extLst>
          </p:cNvPr>
          <p:cNvSpPr>
            <a:spLocks noGrp="1"/>
          </p:cNvSpPr>
          <p:nvPr>
            <p:ph type="title"/>
          </p:nvPr>
        </p:nvSpPr>
        <p:spPr/>
        <p:txBody>
          <a:bodyPr/>
          <a:lstStyle/>
          <a:p>
            <a:r>
              <a:rPr lang="en-US" dirty="0"/>
              <a:t>Features of Event Loop:</a:t>
            </a:r>
            <a:endParaRPr lang="en-IN" dirty="0"/>
          </a:p>
        </p:txBody>
      </p:sp>
      <p:sp>
        <p:nvSpPr>
          <p:cNvPr id="3" name="Content Placeholder 2">
            <a:extLst>
              <a:ext uri="{FF2B5EF4-FFF2-40B4-BE49-F238E27FC236}">
                <a16:creationId xmlns:a16="http://schemas.microsoft.com/office/drawing/2014/main" id="{0AE0E968-9563-4A14-9B45-A7F9AE419020}"/>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Event loop is an endless loop, which waits for tasks, executes them and then sleeps until it receives more tasks.</a:t>
            </a:r>
          </a:p>
          <a:p>
            <a:pPr algn="l" fontAlgn="base">
              <a:buFont typeface="Arial" panose="020B0604020202020204" pitchFamily="34" charset="0"/>
              <a:buChar char="•"/>
            </a:pPr>
            <a:r>
              <a:rPr lang="en-US" b="0" i="0" dirty="0">
                <a:solidFill>
                  <a:srgbClr val="273239"/>
                </a:solidFill>
                <a:effectLst/>
                <a:latin typeface="urw-din"/>
              </a:rPr>
              <a:t>The event loop executes tasks from the event queue only when the call stack is empty i.e. there is no ongoing task.</a:t>
            </a:r>
          </a:p>
          <a:p>
            <a:pPr algn="l" fontAlgn="base">
              <a:buFont typeface="Arial" panose="020B0604020202020204" pitchFamily="34" charset="0"/>
              <a:buChar char="•"/>
            </a:pPr>
            <a:r>
              <a:rPr lang="en-US" b="0" i="0" dirty="0">
                <a:solidFill>
                  <a:srgbClr val="273239"/>
                </a:solidFill>
                <a:effectLst/>
                <a:latin typeface="urw-din"/>
              </a:rPr>
              <a:t>The event loop allows us to use callbacks and promises.</a:t>
            </a:r>
          </a:p>
          <a:p>
            <a:pPr algn="l" fontAlgn="base">
              <a:buFont typeface="Arial" panose="020B0604020202020204" pitchFamily="34" charset="0"/>
              <a:buChar char="•"/>
            </a:pPr>
            <a:r>
              <a:rPr lang="en-US" b="0" i="0" dirty="0">
                <a:solidFill>
                  <a:srgbClr val="273239"/>
                </a:solidFill>
                <a:effectLst/>
                <a:latin typeface="urw-din"/>
              </a:rPr>
              <a:t>The event loop executes the tasks starting from the oldest first.</a:t>
            </a:r>
          </a:p>
          <a:p>
            <a:endParaRPr lang="en-IN" dirty="0"/>
          </a:p>
        </p:txBody>
      </p:sp>
    </p:spTree>
    <p:extLst>
      <p:ext uri="{BB962C8B-B14F-4D97-AF65-F5344CB8AC3E}">
        <p14:creationId xmlns:p14="http://schemas.microsoft.com/office/powerpoint/2010/main" val="182155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3522-ECAC-435E-900D-3C82A6C78785}"/>
              </a:ext>
            </a:extLst>
          </p:cNvPr>
          <p:cNvSpPr>
            <a:spLocks noGrp="1"/>
          </p:cNvSpPr>
          <p:nvPr>
            <p:ph type="title"/>
          </p:nvPr>
        </p:nvSpPr>
        <p:spPr/>
        <p:txBody>
          <a:bodyPr/>
          <a:lstStyle/>
          <a:p>
            <a:r>
              <a:rPr lang="en-US" dirty="0"/>
              <a:t>Working of Event Loop:</a:t>
            </a:r>
            <a:endParaRPr lang="en-IN" dirty="0"/>
          </a:p>
        </p:txBody>
      </p:sp>
      <p:pic>
        <p:nvPicPr>
          <p:cNvPr id="5" name="Content Placeholder 4">
            <a:extLst>
              <a:ext uri="{FF2B5EF4-FFF2-40B4-BE49-F238E27FC236}">
                <a16:creationId xmlns:a16="http://schemas.microsoft.com/office/drawing/2014/main" id="{6FC30606-EAA2-48C2-A150-0D28ED4EB4B9}"/>
              </a:ext>
            </a:extLst>
          </p:cNvPr>
          <p:cNvPicPr>
            <a:picLocks noGrp="1" noChangeAspect="1"/>
          </p:cNvPicPr>
          <p:nvPr>
            <p:ph idx="1"/>
          </p:nvPr>
        </p:nvPicPr>
        <p:blipFill>
          <a:blip r:embed="rId2"/>
          <a:stretch>
            <a:fillRect/>
          </a:stretch>
        </p:blipFill>
        <p:spPr>
          <a:xfrm>
            <a:off x="3692401" y="1845358"/>
            <a:ext cx="4807197" cy="4311872"/>
          </a:xfrm>
        </p:spPr>
      </p:pic>
    </p:spTree>
    <p:extLst>
      <p:ext uri="{BB962C8B-B14F-4D97-AF65-F5344CB8AC3E}">
        <p14:creationId xmlns:p14="http://schemas.microsoft.com/office/powerpoint/2010/main" val="354040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778E1-27BC-4A8B-ABD1-4AD00BB7CB1E}"/>
              </a:ext>
            </a:extLst>
          </p:cNvPr>
          <p:cNvSpPr>
            <a:spLocks noGrp="1"/>
          </p:cNvSpPr>
          <p:nvPr>
            <p:ph idx="1"/>
          </p:nvPr>
        </p:nvSpPr>
        <p:spPr>
          <a:xfrm>
            <a:off x="255319" y="243445"/>
            <a:ext cx="11121241" cy="6228608"/>
          </a:xfrm>
        </p:spPr>
        <p:txBody>
          <a:bodyPr>
            <a:normAutofit lnSpcReduction="10000"/>
          </a:bodyPr>
          <a:lstStyle/>
          <a:p>
            <a:r>
              <a:rPr lang="en-US" dirty="0"/>
              <a:t>When Node.js starts, it initializes the event loop, processes the provided input script (or drops into the REPL, which is not covered in this document) which may make async API calls, schedule timers, or call </a:t>
            </a:r>
            <a:r>
              <a:rPr lang="en-US" dirty="0" err="1"/>
              <a:t>process.nextTick</a:t>
            </a:r>
            <a:r>
              <a:rPr lang="en-US" dirty="0"/>
              <a:t>(), then begins processing the event loop.</a:t>
            </a:r>
          </a:p>
          <a:p>
            <a:r>
              <a:rPr lang="en-US" b="0" i="0" dirty="0">
                <a:solidFill>
                  <a:srgbClr val="333333"/>
                </a:solidFill>
                <a:effectLst/>
                <a:latin typeface="Source Sans Pro" panose="020B0503030403020204" pitchFamily="34" charset="0"/>
              </a:rPr>
              <a:t>Each phase has a FIFO queue of callbacks to execute. While each phase is special in its own way, generally, when the event loop enters a given phase, it will perform any operations specific to that phase, then execute callbacks in that phase's queue until the queue has been exhausted or the maximum number of callbacks has executed. When the queue has been exhausted or the callback limit is reached, the event loop will move to the next phase, and so on.</a:t>
            </a:r>
          </a:p>
          <a:p>
            <a:r>
              <a:rPr lang="en-US" b="0" i="0" dirty="0">
                <a:solidFill>
                  <a:srgbClr val="333333"/>
                </a:solidFill>
                <a:effectLst/>
                <a:latin typeface="Source Sans Pro" panose="020B0503030403020204" pitchFamily="34" charset="0"/>
              </a:rPr>
              <a:t>Since any of these operations may schedule </a:t>
            </a:r>
            <a:r>
              <a:rPr lang="en-US" b="0" i="1" dirty="0">
                <a:solidFill>
                  <a:srgbClr val="333333"/>
                </a:solidFill>
                <a:effectLst/>
                <a:latin typeface="Source Sans Pro" panose="020B0503030403020204" pitchFamily="34" charset="0"/>
              </a:rPr>
              <a:t>more</a:t>
            </a:r>
            <a:r>
              <a:rPr lang="en-US" b="0" i="0" dirty="0">
                <a:solidFill>
                  <a:srgbClr val="333333"/>
                </a:solidFill>
                <a:effectLst/>
                <a:latin typeface="Source Sans Pro" panose="020B0503030403020204" pitchFamily="34" charset="0"/>
              </a:rPr>
              <a:t> operations and new events processed in the </a:t>
            </a:r>
            <a:r>
              <a:rPr lang="en-US" b="1" i="0" dirty="0">
                <a:solidFill>
                  <a:srgbClr val="333333"/>
                </a:solidFill>
                <a:effectLst/>
                <a:latin typeface="Source Sans Pro" panose="020B0503030403020204" pitchFamily="34" charset="0"/>
              </a:rPr>
              <a:t>poll</a:t>
            </a:r>
            <a:r>
              <a:rPr lang="en-US" b="0" i="0" dirty="0">
                <a:solidFill>
                  <a:srgbClr val="333333"/>
                </a:solidFill>
                <a:effectLst/>
                <a:latin typeface="Source Sans Pro" panose="020B0503030403020204" pitchFamily="34" charset="0"/>
              </a:rPr>
              <a:t> phase are queued by the kernel, poll events can be queued while polling events are being processed. As a result, long running callbacks can allow the poll phase to run much longer than a timer's threshold. </a:t>
            </a:r>
            <a:endParaRPr lang="en-IN" dirty="0"/>
          </a:p>
        </p:txBody>
      </p:sp>
    </p:spTree>
    <p:extLst>
      <p:ext uri="{BB962C8B-B14F-4D97-AF65-F5344CB8AC3E}">
        <p14:creationId xmlns:p14="http://schemas.microsoft.com/office/powerpoint/2010/main" val="17348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11D7-DB37-4F60-B478-8D54B7EEB796}"/>
              </a:ext>
            </a:extLst>
          </p:cNvPr>
          <p:cNvSpPr>
            <a:spLocks noGrp="1"/>
          </p:cNvSpPr>
          <p:nvPr>
            <p:ph type="title"/>
          </p:nvPr>
        </p:nvSpPr>
        <p:spPr/>
        <p:txBody>
          <a:bodyPr/>
          <a:lstStyle/>
          <a:p>
            <a:r>
              <a:rPr lang="en-US" dirty="0"/>
              <a:t>Phases overview:</a:t>
            </a:r>
            <a:endParaRPr lang="en-IN" dirty="0"/>
          </a:p>
        </p:txBody>
      </p:sp>
      <p:sp>
        <p:nvSpPr>
          <p:cNvPr id="3" name="Content Placeholder 2">
            <a:extLst>
              <a:ext uri="{FF2B5EF4-FFF2-40B4-BE49-F238E27FC236}">
                <a16:creationId xmlns:a16="http://schemas.microsoft.com/office/drawing/2014/main" id="{26FCBB6B-7368-4F38-ADF7-2E1C2D6BA92B}"/>
              </a:ext>
            </a:extLst>
          </p:cNvPr>
          <p:cNvSpPr>
            <a:spLocks noGrp="1"/>
          </p:cNvSpPr>
          <p:nvPr>
            <p:ph idx="1"/>
          </p:nvPr>
        </p:nvSpPr>
        <p:spPr>
          <a:xfrm>
            <a:off x="623455" y="1690688"/>
            <a:ext cx="10730345" cy="4486275"/>
          </a:xfrm>
        </p:spPr>
        <p:txBody>
          <a:bodyPr>
            <a:normAutofit lnSpcReduction="10000"/>
          </a:bodyPr>
          <a:lstStyle/>
          <a:p>
            <a:r>
              <a:rPr lang="en-US" dirty="0"/>
              <a:t>Timers: this phase executes callbacks scheduled by </a:t>
            </a:r>
            <a:r>
              <a:rPr lang="en-US" dirty="0" err="1"/>
              <a:t>setTimeout</a:t>
            </a:r>
            <a:r>
              <a:rPr lang="en-US" dirty="0"/>
              <a:t>() and </a:t>
            </a:r>
            <a:r>
              <a:rPr lang="en-US" dirty="0" err="1"/>
              <a:t>setInterval</a:t>
            </a:r>
            <a:r>
              <a:rPr lang="en-US" dirty="0"/>
              <a:t>().</a:t>
            </a:r>
          </a:p>
          <a:p>
            <a:r>
              <a:rPr lang="en-US" dirty="0"/>
              <a:t>Pending callbacks: executes I/O callbacks deferred to the next loop iteration.</a:t>
            </a:r>
          </a:p>
          <a:p>
            <a:r>
              <a:rPr lang="en-US" dirty="0"/>
              <a:t>Idle, prepare: only used internally.</a:t>
            </a:r>
          </a:p>
          <a:p>
            <a:r>
              <a:rPr lang="en-US" dirty="0"/>
              <a:t>Poll: retrieve new I/O events; execute I/O related callbacks (almost all with the exception of close callbacks, the ones scheduled by timers, and </a:t>
            </a:r>
            <a:r>
              <a:rPr lang="en-US" dirty="0" err="1"/>
              <a:t>setImmediate</a:t>
            </a:r>
            <a:r>
              <a:rPr lang="en-US" dirty="0"/>
              <a:t>()); node will block here when appropriate.</a:t>
            </a:r>
          </a:p>
          <a:p>
            <a:r>
              <a:rPr lang="en-US" dirty="0"/>
              <a:t>Check: </a:t>
            </a:r>
            <a:r>
              <a:rPr lang="en-US" dirty="0" err="1"/>
              <a:t>setImmediate</a:t>
            </a:r>
            <a:r>
              <a:rPr lang="en-US" dirty="0"/>
              <a:t>() callbacks are invoked here.</a:t>
            </a:r>
          </a:p>
          <a:p>
            <a:r>
              <a:rPr lang="en-US" dirty="0"/>
              <a:t>Close callbacks: some close callbacks, e.g. </a:t>
            </a:r>
            <a:r>
              <a:rPr lang="en-US" dirty="0" err="1"/>
              <a:t>socket.on</a:t>
            </a:r>
            <a:r>
              <a:rPr lang="en-US" dirty="0"/>
              <a:t>('close', ...).</a:t>
            </a:r>
            <a:endParaRPr lang="en-IN" dirty="0"/>
          </a:p>
        </p:txBody>
      </p:sp>
      <p:sp>
        <p:nvSpPr>
          <p:cNvPr id="5" name="TextBox 4">
            <a:extLst>
              <a:ext uri="{FF2B5EF4-FFF2-40B4-BE49-F238E27FC236}">
                <a16:creationId xmlns:a16="http://schemas.microsoft.com/office/drawing/2014/main" id="{B39F6E00-0501-4D60-B19E-14F406BCCE22}"/>
              </a:ext>
            </a:extLst>
          </p:cNvPr>
          <p:cNvSpPr txBox="1"/>
          <p:nvPr/>
        </p:nvSpPr>
        <p:spPr>
          <a:xfrm>
            <a:off x="5464628" y="5934670"/>
            <a:ext cx="6727372" cy="923330"/>
          </a:xfrm>
          <a:prstGeom prst="rect">
            <a:avLst/>
          </a:prstGeom>
          <a:noFill/>
        </p:spPr>
        <p:txBody>
          <a:bodyPr wrap="square" rtlCol="0">
            <a:spAutoFit/>
          </a:bodyPr>
          <a:lstStyle/>
          <a:p>
            <a:r>
              <a:rPr lang="en-US" b="0" i="0" dirty="0">
                <a:solidFill>
                  <a:srgbClr val="333333"/>
                </a:solidFill>
                <a:effectLst/>
                <a:latin typeface="Source Sans Pro" panose="020B0503030403020204" pitchFamily="34" charset="0"/>
              </a:rPr>
              <a:t>Between each run of the event loop, Node.js checks if it is waiting for any asynchronous I/O or timers and shuts down cleanly if there are not any.</a:t>
            </a:r>
            <a:endParaRPr lang="en-IN" dirty="0"/>
          </a:p>
        </p:txBody>
      </p:sp>
    </p:spTree>
    <p:extLst>
      <p:ext uri="{BB962C8B-B14F-4D97-AF65-F5344CB8AC3E}">
        <p14:creationId xmlns:p14="http://schemas.microsoft.com/office/powerpoint/2010/main" val="149663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D26B-B613-4F41-9353-2E3C32EFCD45}"/>
              </a:ext>
            </a:extLst>
          </p:cNvPr>
          <p:cNvSpPr>
            <a:spLocks noGrp="1"/>
          </p:cNvSpPr>
          <p:nvPr>
            <p:ph type="title"/>
          </p:nvPr>
        </p:nvSpPr>
        <p:spPr/>
        <p:txBody>
          <a:bodyPr/>
          <a:lstStyle/>
          <a:p>
            <a:r>
              <a:rPr lang="en-US" dirty="0"/>
              <a:t>Timers</a:t>
            </a:r>
            <a:endParaRPr lang="en-IN" dirty="0"/>
          </a:p>
        </p:txBody>
      </p:sp>
      <p:sp>
        <p:nvSpPr>
          <p:cNvPr id="3" name="Content Placeholder 2">
            <a:extLst>
              <a:ext uri="{FF2B5EF4-FFF2-40B4-BE49-F238E27FC236}">
                <a16:creationId xmlns:a16="http://schemas.microsoft.com/office/drawing/2014/main" id="{AC7D1395-E895-40BF-A2C1-885B480112CC}"/>
              </a:ext>
            </a:extLst>
          </p:cNvPr>
          <p:cNvSpPr>
            <a:spLocks noGrp="1"/>
          </p:cNvSpPr>
          <p:nvPr>
            <p:ph idx="1"/>
          </p:nvPr>
        </p:nvSpPr>
        <p:spPr/>
        <p:txBody>
          <a:bodyPr/>
          <a:lstStyle/>
          <a:p>
            <a:r>
              <a:rPr lang="en-US" b="0" i="0" dirty="0">
                <a:solidFill>
                  <a:srgbClr val="333333"/>
                </a:solidFill>
                <a:effectLst/>
                <a:latin typeface="Source Sans Pro" panose="020B0503030403020204" pitchFamily="34" charset="0"/>
              </a:rPr>
              <a:t>A timer specifies the </a:t>
            </a:r>
            <a:r>
              <a:rPr lang="en-US" b="1" i="0" dirty="0">
                <a:solidFill>
                  <a:srgbClr val="333333"/>
                </a:solidFill>
                <a:effectLst/>
                <a:latin typeface="Source Sans Pro" panose="020B0503030403020204" pitchFamily="34" charset="0"/>
              </a:rPr>
              <a:t>threshold</a:t>
            </a:r>
            <a:r>
              <a:rPr lang="en-US" b="0" i="0" dirty="0">
                <a:solidFill>
                  <a:srgbClr val="333333"/>
                </a:solidFill>
                <a:effectLst/>
                <a:latin typeface="Source Sans Pro" panose="020B0503030403020204" pitchFamily="34" charset="0"/>
              </a:rPr>
              <a:t> </a:t>
            </a:r>
            <a:r>
              <a:rPr lang="en-US" b="0" i="1" dirty="0">
                <a:solidFill>
                  <a:srgbClr val="333333"/>
                </a:solidFill>
                <a:effectLst/>
                <a:latin typeface="Source Sans Pro" panose="020B0503030403020204" pitchFamily="34" charset="0"/>
              </a:rPr>
              <a:t>after which</a:t>
            </a:r>
            <a:r>
              <a:rPr lang="en-US" b="0" i="0" dirty="0">
                <a:solidFill>
                  <a:srgbClr val="333333"/>
                </a:solidFill>
                <a:effectLst/>
                <a:latin typeface="Source Sans Pro" panose="020B0503030403020204" pitchFamily="34" charset="0"/>
              </a:rPr>
              <a:t> a provided callback </a:t>
            </a:r>
            <a:r>
              <a:rPr lang="en-US" b="0" i="1" dirty="0">
                <a:solidFill>
                  <a:srgbClr val="333333"/>
                </a:solidFill>
                <a:effectLst/>
                <a:latin typeface="Source Sans Pro" panose="020B0503030403020204" pitchFamily="34" charset="0"/>
              </a:rPr>
              <a:t>may be executed</a:t>
            </a:r>
            <a:r>
              <a:rPr lang="en-US" b="0" i="0" dirty="0">
                <a:solidFill>
                  <a:srgbClr val="333333"/>
                </a:solidFill>
                <a:effectLst/>
                <a:latin typeface="Source Sans Pro" panose="020B0503030403020204" pitchFamily="34" charset="0"/>
              </a:rPr>
              <a:t> rather than the </a:t>
            </a:r>
            <a:r>
              <a:rPr lang="en-US" b="1" i="0" dirty="0">
                <a:solidFill>
                  <a:srgbClr val="333333"/>
                </a:solidFill>
                <a:effectLst/>
                <a:latin typeface="Source Sans Pro" panose="020B0503030403020204" pitchFamily="34" charset="0"/>
              </a:rPr>
              <a:t>exact</a:t>
            </a:r>
            <a:r>
              <a:rPr lang="en-US" b="0" i="0" dirty="0">
                <a:solidFill>
                  <a:srgbClr val="333333"/>
                </a:solidFill>
                <a:effectLst/>
                <a:latin typeface="Source Sans Pro" panose="020B0503030403020204" pitchFamily="34" charset="0"/>
              </a:rPr>
              <a:t> time a person </a:t>
            </a:r>
            <a:r>
              <a:rPr lang="en-US" b="0" i="1" dirty="0">
                <a:solidFill>
                  <a:srgbClr val="333333"/>
                </a:solidFill>
                <a:effectLst/>
                <a:latin typeface="Source Sans Pro" panose="020B0503030403020204" pitchFamily="34" charset="0"/>
              </a:rPr>
              <a:t>wants it to be executed</a:t>
            </a:r>
            <a:r>
              <a:rPr lang="en-US" b="0" i="0" dirty="0">
                <a:solidFill>
                  <a:srgbClr val="333333"/>
                </a:solidFill>
                <a:effectLst/>
                <a:latin typeface="Source Sans Pro" panose="020B0503030403020204" pitchFamily="34" charset="0"/>
              </a:rPr>
              <a:t>. Timers callbacks will run as early as they can be scheduled after the specified amount of time has passed; however, Operating System scheduling or the running of other callbacks may delay them.</a:t>
            </a:r>
          </a:p>
          <a:p>
            <a:r>
              <a:rPr lang="en-US" b="0" i="0" dirty="0">
                <a:solidFill>
                  <a:srgbClr val="333333"/>
                </a:solidFill>
                <a:effectLst/>
                <a:latin typeface="Source Sans Pro" panose="020B0503030403020204" pitchFamily="34" charset="0"/>
              </a:rPr>
              <a:t>Technically, the </a:t>
            </a:r>
            <a:r>
              <a:rPr lang="en-US" b="1" i="0" u="none" strike="noStrike" dirty="0">
                <a:solidFill>
                  <a:srgbClr val="43853D"/>
                </a:solidFill>
                <a:effectLst/>
                <a:latin typeface="Source Sans Pro" panose="020B0503030403020204" pitchFamily="34" charset="0"/>
                <a:hlinkClick r:id="rId2"/>
              </a:rPr>
              <a:t>poll</a:t>
            </a:r>
            <a:r>
              <a:rPr lang="en-US" b="0" i="0" u="none" strike="noStrike" dirty="0">
                <a:solidFill>
                  <a:srgbClr val="43853D"/>
                </a:solidFill>
                <a:effectLst/>
                <a:latin typeface="Source Sans Pro" panose="020B0503030403020204" pitchFamily="34" charset="0"/>
                <a:hlinkClick r:id="rId2"/>
              </a:rPr>
              <a:t> phase</a:t>
            </a:r>
            <a:r>
              <a:rPr lang="en-US" b="0" i="0" dirty="0">
                <a:solidFill>
                  <a:srgbClr val="333333"/>
                </a:solidFill>
                <a:effectLst/>
                <a:latin typeface="Source Sans Pro" panose="020B0503030403020204" pitchFamily="34" charset="0"/>
              </a:rPr>
              <a:t> controls when timers are executed.</a:t>
            </a:r>
            <a:endParaRPr lang="en-IN" dirty="0"/>
          </a:p>
        </p:txBody>
      </p:sp>
    </p:spTree>
    <p:extLst>
      <p:ext uri="{BB962C8B-B14F-4D97-AF65-F5344CB8AC3E}">
        <p14:creationId xmlns:p14="http://schemas.microsoft.com/office/powerpoint/2010/main" val="176372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3851-53C6-4BAE-B57B-7815F2E6928D}"/>
              </a:ext>
            </a:extLst>
          </p:cNvPr>
          <p:cNvSpPr>
            <a:spLocks noGrp="1"/>
          </p:cNvSpPr>
          <p:nvPr>
            <p:ph type="title"/>
          </p:nvPr>
        </p:nvSpPr>
        <p:spPr/>
        <p:txBody>
          <a:bodyPr/>
          <a:lstStyle/>
          <a:p>
            <a:r>
              <a:rPr lang="en-US" dirty="0"/>
              <a:t>Pending Callbacks</a:t>
            </a:r>
            <a:endParaRPr lang="en-IN" dirty="0"/>
          </a:p>
        </p:txBody>
      </p:sp>
      <p:sp>
        <p:nvSpPr>
          <p:cNvPr id="3" name="Content Placeholder 2">
            <a:extLst>
              <a:ext uri="{FF2B5EF4-FFF2-40B4-BE49-F238E27FC236}">
                <a16:creationId xmlns:a16="http://schemas.microsoft.com/office/drawing/2014/main" id="{9B0EEB41-B63B-487D-9DC8-E86A0726E49E}"/>
              </a:ext>
            </a:extLst>
          </p:cNvPr>
          <p:cNvSpPr>
            <a:spLocks noGrp="1"/>
          </p:cNvSpPr>
          <p:nvPr>
            <p:ph idx="1"/>
          </p:nvPr>
        </p:nvSpPr>
        <p:spPr/>
        <p:txBody>
          <a:bodyPr/>
          <a:lstStyle/>
          <a:p>
            <a:r>
              <a:rPr lang="en-US" dirty="0"/>
              <a:t>This phase executes callbacks for some system operations such as types of TCP errors. For example if a TCP socket receives ECONNREFUSED when attempting to connect, some *nix systems want to wait to report the error. This will be queued to execute in the pending callbacks phase.</a:t>
            </a:r>
          </a:p>
          <a:p>
            <a:endParaRPr lang="en-IN" dirty="0"/>
          </a:p>
        </p:txBody>
      </p:sp>
    </p:spTree>
    <p:extLst>
      <p:ext uri="{BB962C8B-B14F-4D97-AF65-F5344CB8AC3E}">
        <p14:creationId xmlns:p14="http://schemas.microsoft.com/office/powerpoint/2010/main" val="378922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D120-72BA-4436-8390-4110616F5AF6}"/>
              </a:ext>
            </a:extLst>
          </p:cNvPr>
          <p:cNvSpPr>
            <a:spLocks noGrp="1"/>
          </p:cNvSpPr>
          <p:nvPr>
            <p:ph type="title"/>
          </p:nvPr>
        </p:nvSpPr>
        <p:spPr>
          <a:xfrm>
            <a:off x="769422" y="157017"/>
            <a:ext cx="10515600" cy="1048039"/>
          </a:xfrm>
        </p:spPr>
        <p:txBody>
          <a:bodyPr/>
          <a:lstStyle/>
          <a:p>
            <a:r>
              <a:rPr lang="en-US" dirty="0"/>
              <a:t>Poll</a:t>
            </a:r>
            <a:endParaRPr lang="en-IN" dirty="0"/>
          </a:p>
        </p:txBody>
      </p:sp>
      <p:sp>
        <p:nvSpPr>
          <p:cNvPr id="3" name="Content Placeholder 2">
            <a:extLst>
              <a:ext uri="{FF2B5EF4-FFF2-40B4-BE49-F238E27FC236}">
                <a16:creationId xmlns:a16="http://schemas.microsoft.com/office/drawing/2014/main" id="{4AFDC602-555D-44DC-8A95-53049CCB5C7B}"/>
              </a:ext>
            </a:extLst>
          </p:cNvPr>
          <p:cNvSpPr>
            <a:spLocks noGrp="1"/>
          </p:cNvSpPr>
          <p:nvPr>
            <p:ph idx="1"/>
          </p:nvPr>
        </p:nvSpPr>
        <p:spPr>
          <a:xfrm>
            <a:off x="700644" y="1413164"/>
            <a:ext cx="10653156" cy="4763799"/>
          </a:xfrm>
        </p:spPr>
        <p:txBody>
          <a:bodyPr>
            <a:normAutofit fontScale="70000" lnSpcReduction="20000"/>
          </a:bodyPr>
          <a:lstStyle/>
          <a:p>
            <a:r>
              <a:rPr lang="en-US" dirty="0"/>
              <a:t>The poll phase has two main functions:</a:t>
            </a:r>
          </a:p>
          <a:p>
            <a:r>
              <a:rPr lang="en-US" dirty="0"/>
              <a:t>Calculating how long it should block and poll for I/O, then</a:t>
            </a:r>
          </a:p>
          <a:p>
            <a:r>
              <a:rPr lang="en-US" dirty="0"/>
              <a:t>Processing events in the poll queue.</a:t>
            </a:r>
          </a:p>
          <a:p>
            <a:r>
              <a:rPr lang="en-US" dirty="0"/>
              <a:t>When the event loop enters the poll phase and there are no timers scheduled, one of two things will happen:</a:t>
            </a:r>
          </a:p>
          <a:p>
            <a:r>
              <a:rPr lang="en-US" dirty="0"/>
              <a:t>If the poll queue is not empty, the event loop will iterate through its queue of callbacks executing them synchronously until either the queue has been exhausted, or the system-dependent hard limit is reached.</a:t>
            </a:r>
          </a:p>
          <a:p>
            <a:r>
              <a:rPr lang="en-US" dirty="0"/>
              <a:t>If the poll queue is empty, one of two more things will happen:</a:t>
            </a:r>
          </a:p>
          <a:p>
            <a:r>
              <a:rPr lang="en-US" dirty="0"/>
              <a:t>If scripts have been scheduled by </a:t>
            </a:r>
            <a:r>
              <a:rPr lang="en-US" dirty="0" err="1"/>
              <a:t>setImmediate</a:t>
            </a:r>
            <a:r>
              <a:rPr lang="en-US" dirty="0"/>
              <a:t>(), the event loop will end the poll phase and continue to the check phase to execute those scheduled scripts.</a:t>
            </a:r>
          </a:p>
          <a:p>
            <a:r>
              <a:rPr lang="en-US" dirty="0"/>
              <a:t>If scripts have not been scheduled by </a:t>
            </a:r>
            <a:r>
              <a:rPr lang="en-US" dirty="0" err="1"/>
              <a:t>setImmediate</a:t>
            </a:r>
            <a:r>
              <a:rPr lang="en-US" dirty="0"/>
              <a:t>(), the event loop will wait for callbacks to be added to the queue, then execute them immediately.</a:t>
            </a:r>
          </a:p>
          <a:p>
            <a:r>
              <a:rPr lang="en-US" dirty="0"/>
              <a:t>Once the poll queue is empty the event loop will check for timers whose time thresholds have been reached. If one or more timers are ready, the event loop will wrap back to the timers phase to execute those timers' callbacks.</a:t>
            </a:r>
            <a:endParaRPr lang="en-IN" dirty="0"/>
          </a:p>
        </p:txBody>
      </p:sp>
    </p:spTree>
    <p:extLst>
      <p:ext uri="{BB962C8B-B14F-4D97-AF65-F5344CB8AC3E}">
        <p14:creationId xmlns:p14="http://schemas.microsoft.com/office/powerpoint/2010/main" val="1815108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1278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vt:lpstr>
      <vt:lpstr>Source Sans Pro</vt:lpstr>
      <vt:lpstr>urw-din</vt:lpstr>
      <vt:lpstr>Office Theme</vt:lpstr>
      <vt:lpstr>EVENT LOOPS</vt:lpstr>
      <vt:lpstr>PowerPoint Presentation</vt:lpstr>
      <vt:lpstr>Features of Event Loop:</vt:lpstr>
      <vt:lpstr>Working of Event Loop:</vt:lpstr>
      <vt:lpstr>PowerPoint Presentation</vt:lpstr>
      <vt:lpstr>Phases overview:</vt:lpstr>
      <vt:lpstr>Timers</vt:lpstr>
      <vt:lpstr>Pending Callbacks</vt:lpstr>
      <vt:lpstr>Poll</vt:lpstr>
      <vt:lpstr>Check</vt:lpstr>
      <vt:lpstr>Close callback</vt:lpstr>
      <vt:lpstr>Process.nextTick()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LOOPS</dc:title>
  <dc:creator>Abdulla Farhan</dc:creator>
  <cp:lastModifiedBy>Abdulla Farhan</cp:lastModifiedBy>
  <cp:revision>2</cp:revision>
  <dcterms:created xsi:type="dcterms:W3CDTF">2022-02-02T13:47:28Z</dcterms:created>
  <dcterms:modified xsi:type="dcterms:W3CDTF">2022-02-02T14:23:08Z</dcterms:modified>
</cp:coreProperties>
</file>