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0" r:id="rId4"/>
    <p:sldId id="257" r:id="rId5"/>
    <p:sldId id="258" r:id="rId6"/>
    <p:sldId id="263" r:id="rId7"/>
    <p:sldId id="259" r:id="rId8"/>
    <p:sldId id="260" r:id="rId9"/>
    <p:sldId id="264" r:id="rId10"/>
    <p:sldId id="265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hyperlink" Target="https://drive.google.com/drive/folders/1TiN0phOSmmRZuekjyNEwp86T4c5cBDeV?usp=share_lin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383" y="1523102"/>
            <a:ext cx="8361229" cy="1905897"/>
          </a:xfrm>
        </p:spPr>
        <p:txBody>
          <a:bodyPr/>
          <a:lstStyle/>
          <a:p>
            <a:r>
              <a:rPr lang="ru-RU" sz="3700" dirty="0">
                <a:latin typeface="Garamond" panose="02020404030301010803" pitchFamily="18" charset="0"/>
                <a:cs typeface="Gautami" panose="020B0604020202020204" pitchFamily="34" charset="0"/>
              </a:rPr>
              <a:t>«Компьютерная игра “Змейка” для обучения школьников иностранному языку»</a:t>
            </a:r>
            <a:endParaRPr lang="en-US" sz="3700" dirty="0">
              <a:latin typeface="Garamond" panose="02020404030301010803" pitchFamily="18" charset="0"/>
              <a:cs typeface="Gautami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383" y="4005461"/>
            <a:ext cx="8361229" cy="1329436"/>
          </a:xfrm>
        </p:spPr>
        <p:txBody>
          <a:bodyPr>
            <a:noAutofit/>
          </a:bodyPr>
          <a:lstStyle/>
          <a:p>
            <a:r>
              <a:rPr lang="ru-RU" sz="3600" dirty="0">
                <a:latin typeface="Garamond" panose="02020404030301010803" pitchFamily="18" charset="0"/>
              </a:rPr>
              <a:t>Самойлова Анастасия 10 «А» класс</a:t>
            </a:r>
            <a:endParaRPr lang="ru-RU" sz="3600" dirty="0">
              <a:latin typeface="Garamond" panose="02020404030301010803" pitchFamily="18" charset="0"/>
            </a:endParaRPr>
          </a:p>
          <a:p>
            <a:r>
              <a:rPr lang="ru-RU" sz="3600" dirty="0">
                <a:latin typeface="Garamond" panose="02020404030301010803" pitchFamily="18" charset="0"/>
              </a:rPr>
              <a:t>Научный руководитель </a:t>
            </a:r>
            <a:r>
              <a:rPr lang="ru-RU" sz="3600" dirty="0" err="1">
                <a:latin typeface="Garamond" panose="02020404030301010803" pitchFamily="18" charset="0"/>
              </a:rPr>
              <a:t>Пиперова</a:t>
            </a:r>
            <a:r>
              <a:rPr lang="ru-RU" sz="3600" dirty="0">
                <a:latin typeface="Garamond" panose="02020404030301010803" pitchFamily="18" charset="0"/>
              </a:rPr>
              <a:t> В. А.  </a:t>
            </a:r>
            <a:endParaRPr lang="en-US" sz="36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ru-RU" altLang="en-US">
                <a:latin typeface="Garamond" panose="02020404030301010803" pitchFamily="18" charset="0"/>
                <a:cs typeface="Garamond" panose="02020404030301010803" pitchFamily="18" charset="0"/>
              </a:rPr>
              <a:t>ССЫЛКА НА УСТАНОВОЧНЫЕ ФАЙЛЫ ИГРЫ</a:t>
            </a:r>
            <a:endParaRPr lang="en-US" altLang="ru-RU">
              <a:latin typeface="Garamond" panose="02020404030301010803" pitchFamily="18" charset="0"/>
              <a:cs typeface="Garamond" panose="02020404030301010803" pitchFamily="18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pPr algn="ctr"/>
            <a:endParaRPr lang="ru-RU" altLang="en-US">
              <a:latin typeface="Garamond" panose="02020404030301010803" pitchFamily="18" charset="0"/>
              <a:cs typeface="Garamond" panose="02020404030301010803" pitchFamily="18" charset="0"/>
              <a:hlinkClick r:id="rId1" tooltip="" action="ppaction://hlinkfile"/>
            </a:endParaRPr>
          </a:p>
          <a:p>
            <a:pPr marL="0" indent="0" algn="ctr">
              <a:buNone/>
            </a:pPr>
            <a:endParaRPr lang="ru-RU" altLang="en-US">
              <a:latin typeface="Garamond" panose="02020404030301010803" pitchFamily="18" charset="0"/>
              <a:cs typeface="Garamond" panose="02020404030301010803" pitchFamily="18" charset="0"/>
              <a:hlinkClick r:id="rId1" tooltip="" action="ppaction://hlinkfile"/>
            </a:endParaRPr>
          </a:p>
          <a:p>
            <a:pPr marL="0" indent="0" algn="ctr">
              <a:buNone/>
            </a:pPr>
            <a:r>
              <a:rPr lang="ru-RU" altLang="en-US">
                <a:latin typeface="Garamond" panose="02020404030301010803" pitchFamily="18" charset="0"/>
                <a:cs typeface="Garamond" panose="02020404030301010803" pitchFamily="18" charset="0"/>
                <a:hlinkClick r:id="rId1" tooltip="" action="ppaction://hlinkfile"/>
              </a:rPr>
              <a:t>https://drive.google.com/drive/folders/1TiN0phOSmmRZuekjyNEwp86T4c5cBDeV?usp=share_link</a:t>
            </a:r>
            <a:endParaRPr lang="ru-RU" altLang="en-US">
              <a:latin typeface="Garamond" panose="02020404030301010803" pitchFamily="18" charset="0"/>
              <a:cs typeface="Garamond" panose="02020404030301010803" pitchFamily="18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0" y="2743200"/>
            <a:ext cx="1866900" cy="186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88795"/>
            <a:ext cx="9601200" cy="2940205"/>
          </a:xfrm>
        </p:spPr>
        <p:txBody>
          <a:bodyPr vert="horz" lIns="91440" tIns="45720" rIns="91440" bIns="45720" rtlCol="0" anchor="b">
            <a:noAutofit/>
          </a:bodyPr>
          <a:lstStyle/>
          <a:p>
            <a:pPr indent="-384175" algn="ctr">
              <a:spcAft>
                <a:spcPts val="200"/>
              </a:spcAft>
              <a:buFont typeface="Franklin Gothic Book" panose="020B0503020102020204" pitchFamily="34" charset="0"/>
            </a:pPr>
            <a:r>
              <a:rPr lang="ru-RU" sz="4600" cap="all" dirty="0">
                <a:latin typeface="Garamond" panose="02020404030301010803" pitchFamily="18" charset="0"/>
                <a:cs typeface="Gautami" panose="020B0604020202020204" pitchFamily="34" charset="0"/>
              </a:rPr>
              <a:t>Большое Спасибо за внимание!</a:t>
            </a:r>
            <a:endParaRPr lang="en-US" sz="4600" cap="all" dirty="0">
              <a:latin typeface="Garamond" panose="02020404030301010803" pitchFamily="18" charset="0"/>
              <a:cs typeface="Gautami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4903" y="5683696"/>
            <a:ext cx="6102194" cy="685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 defTabSz="91440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600" baseline="0">
                <a:solidFill>
                  <a:schemeClr val="tx2"/>
                </a:solidFill>
                <a:latin typeface="Garamond" panose="02020404030301010803" pitchFamily="18" charset="0"/>
              </a:defRPr>
            </a:lvl1pPr>
            <a:lvl2pPr marL="914400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Самойлова Анастасия 10А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37495" cy="1485900"/>
          </a:xfrm>
        </p:spPr>
        <p:txBody>
          <a:bodyPr>
            <a:normAutofit fontScale="90000"/>
          </a:bodyPr>
          <a:p>
            <a:pPr algn="l"/>
            <a:r>
              <a:rPr lang="ru-RU" sz="4555" dirty="0">
                <a:latin typeface="Garamond" panose="02020404030301010803" pitchFamily="18" charset="0"/>
                <a:cs typeface="Gautami" panose="020B0604020202020204" pitchFamily="34" charset="0"/>
                <a:sym typeface="+mn-ea"/>
              </a:rPr>
              <a:t>ЦЕЛЬ:</a:t>
            </a:r>
            <a:r>
              <a:rPr lang="ru-RU" dirty="0">
                <a:latin typeface="Garamond" panose="02020404030301010803" pitchFamily="18" charset="0"/>
                <a:cs typeface="Gautami" panose="020B0604020202020204" pitchFamily="34" charset="0"/>
                <a:sym typeface="+mn-ea"/>
              </a:rPr>
              <a:t> создание приложения для помощи учителям в обучении английскому языку</a:t>
            </a:r>
            <a:endParaRPr lang="ru-RU" dirty="0">
              <a:latin typeface="Garamond" panose="02020404030301010803" pitchFamily="18" charset="0"/>
              <a:cs typeface="Gautami" panose="020B0604020202020204" pitchFamily="34" charset="0"/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ru-RU" sz="3200" dirty="0">
                <a:latin typeface="Garamond" panose="02020404030301010803" pitchFamily="18" charset="0"/>
                <a:cs typeface="Garamond" panose="02020404030301010803" pitchFamily="18" charset="0"/>
                <a:sym typeface="+mn-ea"/>
              </a:rPr>
              <a:t>ЗАДАЧИ:</a:t>
            </a:r>
            <a:endParaRPr lang="ru-RU" altLang="en-US">
              <a:latin typeface="Garamond" panose="02020404030301010803" pitchFamily="18" charset="0"/>
              <a:cs typeface="Garamond" panose="02020404030301010803" pitchFamily="18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ru-RU" altLang="en-US">
                <a:latin typeface="Garamond" panose="02020404030301010803" pitchFamily="18" charset="0"/>
                <a:cs typeface="Garamond" panose="02020404030301010803" pitchFamily="18" charset="0"/>
              </a:rPr>
              <a:t>изучить методики обучения школьников </a:t>
            </a:r>
            <a:r>
              <a:rPr lang="ru-RU" altLang="en-US" b="1">
                <a:latin typeface="Garamond" panose="02020404030301010803" pitchFamily="18" charset="0"/>
                <a:cs typeface="Garamond" panose="02020404030301010803" pitchFamily="18" charset="0"/>
              </a:rPr>
              <a:t>2-4</a:t>
            </a:r>
            <a:r>
              <a:rPr lang="ru-RU" altLang="en-US">
                <a:latin typeface="Garamond" panose="02020404030301010803" pitchFamily="18" charset="0"/>
                <a:cs typeface="Garamond" panose="02020404030301010803" pitchFamily="18" charset="0"/>
              </a:rPr>
              <a:t> классов английскому языку,</a:t>
            </a:r>
            <a:endParaRPr lang="ru-RU" altLang="en-US">
              <a:latin typeface="Garamond" panose="02020404030301010803" pitchFamily="18" charset="0"/>
              <a:cs typeface="Garamond" panose="02020404030301010803" pitchFamily="18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ru-RU" altLang="en-US">
                <a:latin typeface="Garamond" panose="02020404030301010803" pitchFamily="18" charset="0"/>
                <a:cs typeface="Garamond" panose="02020404030301010803" pitchFamily="18" charset="0"/>
              </a:rPr>
              <a:t>выбрать оптимальные средства для её реализации, такие, как компьютерные игры,</a:t>
            </a:r>
            <a:endParaRPr lang="ru-RU" altLang="en-US">
              <a:latin typeface="Garamond" panose="02020404030301010803" pitchFamily="18" charset="0"/>
              <a:cs typeface="Garamond" panose="02020404030301010803" pitchFamily="18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ru-RU" altLang="en-US">
                <a:latin typeface="Garamond" panose="02020404030301010803" pitchFamily="18" charset="0"/>
                <a:cs typeface="Garamond" panose="02020404030301010803" pitchFamily="18" charset="0"/>
              </a:rPr>
              <a:t>подобрать подходящий инструментарий для разработки компьютерной игры,</a:t>
            </a:r>
            <a:endParaRPr lang="ru-RU" altLang="en-US">
              <a:latin typeface="Garamond" panose="02020404030301010803" pitchFamily="18" charset="0"/>
              <a:cs typeface="Garamond" panose="02020404030301010803" pitchFamily="18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ru-RU" altLang="en-US">
                <a:latin typeface="Garamond" panose="02020404030301010803" pitchFamily="18" charset="0"/>
                <a:cs typeface="Garamond" panose="02020404030301010803" pitchFamily="18" charset="0"/>
              </a:rPr>
              <a:t>разработать обучающую английскому языку игру “Змейка”.</a:t>
            </a:r>
            <a:endParaRPr lang="ru-RU" altLang="en-US">
              <a:latin typeface="Garamond" panose="02020404030301010803" pitchFamily="18" charset="0"/>
              <a:cs typeface="Garamond" panose="020204040303010108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5596" y="216828"/>
            <a:ext cx="7064221" cy="1565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>
              <a:lnSpc>
                <a:spcPct val="89000"/>
              </a:lnSpc>
              <a:spcBef>
                <a:spcPct val="0"/>
              </a:spcBef>
              <a:buNone/>
              <a:defRPr sz="4100" cap="all" baseline="0">
                <a:solidFill>
                  <a:schemeClr val="tx2"/>
                </a:solidFill>
                <a:latin typeface="Garamond" panose="02020404030301010803" pitchFamily="18" charset="0"/>
                <a:ea typeface="+mj-ea"/>
                <a:cs typeface="Gautami" panose="020B0604020202020204" pitchFamily="34" charset="0"/>
              </a:defRPr>
            </a:lvl1pPr>
          </a:lstStyle>
          <a:p>
            <a:r>
              <a:rPr lang="ru-RU" dirty="0"/>
              <a:t>Проблема, которую затрагивает проект </a:t>
            </a:r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 rotWithShape="1">
          <a:blip r:embed="rId1"/>
          <a:srcRect b="22396"/>
          <a:stretch>
            <a:fillRect/>
          </a:stretch>
        </p:blipFill>
        <p:spPr>
          <a:xfrm>
            <a:off x="2525827" y="2084594"/>
            <a:ext cx="7883760" cy="4307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6585" y="278780"/>
            <a:ext cx="10005122" cy="11460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>
              <a:lnSpc>
                <a:spcPct val="89000"/>
              </a:lnSpc>
              <a:spcBef>
                <a:spcPct val="0"/>
              </a:spcBef>
              <a:buNone/>
              <a:defRPr sz="3700" cap="all" baseline="0">
                <a:solidFill>
                  <a:schemeClr val="tx2"/>
                </a:solidFill>
                <a:latin typeface="Garamond" panose="02020404030301010803" pitchFamily="18" charset="0"/>
                <a:ea typeface="+mj-ea"/>
                <a:cs typeface="Gautami" panose="020B0604020202020204" pitchFamily="34" charset="0"/>
              </a:defRPr>
            </a:lvl1pPr>
          </a:lstStyle>
          <a:p>
            <a:r>
              <a:rPr lang="ru-RU" sz="4100" dirty="0"/>
              <a:t>Основная идея создания </a:t>
            </a:r>
            <a:r>
              <a:rPr lang="ru-RU" sz="4100"/>
              <a:t>игры </a:t>
            </a:r>
            <a:endParaRPr lang="en-US" sz="4100" dirty="0"/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 rotWithShape="1">
          <a:blip r:embed="rId1"/>
          <a:srcRect t="9042" b="6080"/>
          <a:stretch>
            <a:fillRect/>
          </a:stretch>
        </p:blipFill>
        <p:spPr>
          <a:xfrm>
            <a:off x="2794805" y="1802898"/>
            <a:ext cx="7996292" cy="4497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82" y="283117"/>
            <a:ext cx="9379033" cy="114176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u-RU" sz="4100" cap="all" dirty="0">
                <a:latin typeface="Garamond" panose="02020404030301010803" pitchFamily="18" charset="0"/>
                <a:cs typeface="Gautami" panose="020B0604020202020204" pitchFamily="34" charset="0"/>
              </a:rPr>
              <a:t>Игровая </a:t>
            </a:r>
            <a:r>
              <a:rPr lang="ru-RU" sz="4100" cap="all">
                <a:latin typeface="Garamond" panose="02020404030301010803" pitchFamily="18" charset="0"/>
                <a:cs typeface="Gautami" panose="020B0604020202020204" pitchFamily="34" charset="0"/>
              </a:rPr>
              <a:t>форма обучения </a:t>
            </a:r>
            <a:endParaRPr lang="en-US" sz="4100" cap="all" dirty="0">
              <a:latin typeface="Garamond" panose="02020404030301010803" pitchFamily="18" charset="0"/>
              <a:cs typeface="Gautami" panose="020B0604020202020204" pitchFamily="34" charset="0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"/>
          <a:srcRect t="11403" b="16434"/>
          <a:stretch>
            <a:fillRect/>
          </a:stretch>
        </p:blipFill>
        <p:spPr>
          <a:xfrm>
            <a:off x="1948783" y="1825384"/>
            <a:ext cx="9204532" cy="4501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4043" y="0"/>
            <a:ext cx="6273181" cy="1610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>
              <a:lnSpc>
                <a:spcPct val="89000"/>
              </a:lnSpc>
              <a:spcBef>
                <a:spcPct val="0"/>
              </a:spcBef>
              <a:buNone/>
              <a:defRPr sz="4100" cap="all" baseline="0">
                <a:solidFill>
                  <a:schemeClr val="tx2"/>
                </a:solidFill>
                <a:latin typeface="Garamond" panose="02020404030301010803" pitchFamily="18" charset="0"/>
                <a:ea typeface="+mj-ea"/>
                <a:cs typeface="Gautami" panose="020B0604020202020204" pitchFamily="34" charset="0"/>
              </a:defRPr>
            </a:lvl1pPr>
          </a:lstStyle>
          <a:p>
            <a:r>
              <a:rPr lang="ru-RU" dirty="0"/>
              <a:t>Как выглядит </a:t>
            </a:r>
            <a:r>
              <a:rPr lang="ru-RU"/>
              <a:t>игровой процесс </a:t>
            </a:r>
            <a:endParaRPr lang="en-US" dirty="0"/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958" y="1927359"/>
            <a:ext cx="7749944" cy="4465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1"/>
          <a:srcRect l="17222" t="15585" r="19700" b="18475"/>
          <a:stretch>
            <a:fillRect/>
          </a:stretch>
        </p:blipFill>
        <p:spPr>
          <a:xfrm>
            <a:off x="3705049" y="195661"/>
            <a:ext cx="4781901" cy="270417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37" y="3429000"/>
            <a:ext cx="5158274" cy="297186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25" y="3424475"/>
            <a:ext cx="5158274" cy="297638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516862" y="1814286"/>
            <a:ext cx="1585464" cy="1994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08193" y="1814286"/>
            <a:ext cx="1566943" cy="2143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59409" y="0"/>
            <a:ext cx="6273181" cy="1610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>
              <a:lnSpc>
                <a:spcPct val="89000"/>
              </a:lnSpc>
              <a:spcBef>
                <a:spcPct val="0"/>
              </a:spcBef>
              <a:buNone/>
              <a:defRPr sz="4100" cap="all" baseline="0">
                <a:solidFill>
                  <a:schemeClr val="tx2"/>
                </a:solidFill>
                <a:latin typeface="Garamond" panose="02020404030301010803" pitchFamily="18" charset="0"/>
                <a:ea typeface="+mj-ea"/>
                <a:cs typeface="Gautami" panose="020B0604020202020204" pitchFamily="34" charset="0"/>
              </a:defRPr>
            </a:lvl1pPr>
          </a:lstStyle>
          <a:p>
            <a:r>
              <a:rPr lang="ru-RU" dirty="0"/>
              <a:t>Уровень </a:t>
            </a:r>
            <a:r>
              <a:rPr lang="en-US" dirty="0"/>
              <a:t>“Spotlight 2 starter mode” </a:t>
            </a:r>
            <a:endParaRPr lang="en-US" dirty="0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3795" y="1889512"/>
            <a:ext cx="8004407" cy="45846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59409" y="0"/>
            <a:ext cx="6273181" cy="2044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>
              <a:lnSpc>
                <a:spcPct val="89000"/>
              </a:lnSpc>
              <a:spcBef>
                <a:spcPct val="0"/>
              </a:spcBef>
              <a:buNone/>
              <a:defRPr sz="4100" cap="all" baseline="0">
                <a:solidFill>
                  <a:schemeClr val="tx2"/>
                </a:solidFill>
                <a:latin typeface="Garamond" panose="02020404030301010803" pitchFamily="18" charset="0"/>
                <a:ea typeface="+mj-ea"/>
                <a:cs typeface="Gautami" panose="020B0604020202020204" pitchFamily="34" charset="0"/>
              </a:defRPr>
            </a:lvl1pPr>
          </a:lstStyle>
          <a:p>
            <a:r>
              <a:rPr lang="ru-RU" dirty="0"/>
              <a:t>Перспективы и практическая значимость</a:t>
            </a:r>
            <a:endParaRPr lang="ru-RU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1"/>
          <a:srcRect t="10130" b="10846"/>
          <a:stretch>
            <a:fillRect/>
          </a:stretch>
        </p:blipFill>
        <p:spPr>
          <a:xfrm>
            <a:off x="2527609" y="2261220"/>
            <a:ext cx="7136782" cy="412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WPS Presentation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Franklin Gothic Book</vt:lpstr>
      <vt:lpstr>Garamond</vt:lpstr>
      <vt:lpstr>PMingLiU-ExtB</vt:lpstr>
      <vt:lpstr>Gautami</vt:lpstr>
      <vt:lpstr>Segoe Print</vt:lpstr>
      <vt:lpstr>Microsoft YaHei</vt:lpstr>
      <vt:lpstr>Arial Unicode MS</vt:lpstr>
      <vt:lpstr>Calibri</vt:lpstr>
      <vt:lpstr>Wingdings</vt:lpstr>
      <vt:lpstr>Crop</vt:lpstr>
      <vt:lpstr>«Компьютерная игра “Змейка” для обучения школьников иностранному языку»</vt:lpstr>
      <vt:lpstr>PowerPoint 演示文稿</vt:lpstr>
      <vt:lpstr>PowerPoint 演示文稿</vt:lpstr>
      <vt:lpstr>PowerPoint 演示文稿</vt:lpstr>
      <vt:lpstr>Игровая форма обучения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Большое 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«Искусство самооценивания»</dc:title>
  <dc:creator>Анастасия Самойлова</dc:creator>
  <cp:lastModifiedBy>Валентина Пипер�</cp:lastModifiedBy>
  <cp:revision>12</cp:revision>
  <dcterms:created xsi:type="dcterms:W3CDTF">2021-12-17T18:34:00Z</dcterms:created>
  <dcterms:modified xsi:type="dcterms:W3CDTF">2023-02-27T19:54:16Z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9C887D50E5F0489FBAC63C780DEDF940</vt:lpwstr>
  </property>
  <property fmtid="{D5CDD505-2E9C-101B-9397-08002B2CF9AE}" pid="3" name="KSOProductBuildVer">
    <vt:lpwstr>1049-11.2.0.11486</vt:lpwstr>
  </property>
</Properties>
</file>