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20" r:id="rId2"/>
    <p:sldId id="322" r:id="rId3"/>
    <p:sldId id="323" r:id="rId4"/>
    <p:sldId id="300" r:id="rId5"/>
    <p:sldId id="324" r:id="rId6"/>
    <p:sldId id="333" r:id="rId7"/>
    <p:sldId id="465" r:id="rId8"/>
    <p:sldId id="466" r:id="rId9"/>
    <p:sldId id="467" r:id="rId10"/>
    <p:sldId id="468" r:id="rId11"/>
    <p:sldId id="475" r:id="rId12"/>
    <p:sldId id="476" r:id="rId13"/>
    <p:sldId id="477" r:id="rId14"/>
    <p:sldId id="478" r:id="rId15"/>
    <p:sldId id="479" r:id="rId16"/>
    <p:sldId id="469" r:id="rId17"/>
    <p:sldId id="480" r:id="rId18"/>
    <p:sldId id="482" r:id="rId19"/>
    <p:sldId id="325" r:id="rId20"/>
    <p:sldId id="335" r:id="rId21"/>
    <p:sldId id="483" r:id="rId22"/>
    <p:sldId id="484" r:id="rId23"/>
    <p:sldId id="321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D9D9D9"/>
    <a:srgbClr val="00CCFF"/>
    <a:srgbClr val="FFFFFF"/>
    <a:srgbClr val="ECECEC"/>
    <a:srgbClr val="7F7F7F"/>
    <a:srgbClr val="696969"/>
    <a:srgbClr val="404040"/>
    <a:srgbClr val="BFBFB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28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2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48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887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062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196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93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35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140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032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001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345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90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9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432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059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214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87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61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58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387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380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13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01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1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41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5586198" y="0"/>
            <a:ext cx="6605802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562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pic>
        <p:nvPicPr>
          <p:cNvPr id="30" name="pasted-image.pdf"/>
          <p:cNvPicPr>
            <a:picLocks noChangeAspect="1"/>
          </p:cNvPicPr>
          <p:nvPr userDrawn="1"/>
        </p:nvPicPr>
        <p:blipFill>
          <a:blip r:embed="rId2"/>
          <a:srcRect l="15193" t="6006" r="15193" b="3060"/>
          <a:stretch>
            <a:fillRect/>
          </a:stretch>
        </p:blipFill>
        <p:spPr>
          <a:xfrm>
            <a:off x="0" y="0"/>
            <a:ext cx="5080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080001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6516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Picture Placeholder 3"/>
          <p:cNvSpPr txBox="1">
            <a:spLocks/>
          </p:cNvSpPr>
          <p:nvPr userDrawn="1"/>
        </p:nvSpPr>
        <p:spPr>
          <a:xfrm>
            <a:off x="8010154" y="1091243"/>
            <a:ext cx="1760730" cy="17465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accent1">
                <a:lumMod val="40000"/>
                <a:lumOff val="6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marL="366346" marR="0" indent="-366346" algn="ctr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6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Titillium" charset="0"/>
                <a:ea typeface="Titillium" charset="0"/>
                <a:cs typeface="Titillium" charset="0"/>
                <a:sym typeface="Montserrat Light"/>
              </a:defRPr>
            </a:lvl1pPr>
            <a:lvl2pPr marL="100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63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27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90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416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480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543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607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hangingPunct="1"/>
            <a:r>
              <a:rPr lang="en-US" sz="800"/>
              <a:t>Insert 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65847" y="1039830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81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Shape 39"/>
          <p:cNvSpPr>
            <a:spLocks noGrp="1"/>
          </p:cNvSpPr>
          <p:nvPr>
            <p:ph type="pic" sz="quarter" idx="14" hasCustomPrompt="1"/>
          </p:nvPr>
        </p:nvSpPr>
        <p:spPr>
          <a:xfrm>
            <a:off x="8928000" y="1016745"/>
            <a:ext cx="3264000" cy="4824511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>
                <a:effectLst>
                  <a:glow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911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5364004" y="2691985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7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9187946" y="26754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485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646096" y="1972239"/>
            <a:ext cx="2914988" cy="2922451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431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546223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177169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8808115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401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99" name="Shape 4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612968" y="-119412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14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36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77" name="Shape 6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7814226" y="2845810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9490301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6125793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644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88" name="Shape 6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4668618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648679" y="1634644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2300353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731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02" name="Shape 7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5834394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1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7452544" y="388586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2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192520" y="59258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3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7476257" y="59865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4" name="Shape 674"/>
          <p:cNvSpPr>
            <a:spLocks noGrp="1"/>
          </p:cNvSpPr>
          <p:nvPr>
            <p:ph type="pic" sz="quarter" idx="24" hasCustomPrompt="1"/>
          </p:nvPr>
        </p:nvSpPr>
        <p:spPr>
          <a:xfrm>
            <a:off x="9098158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3311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10" name="Shape 710"/>
          <p:cNvSpPr>
            <a:spLocks noGrp="1"/>
          </p:cNvSpPr>
          <p:nvPr>
            <p:ph type="pic" sz="half" idx="13" hasCustomPrompt="1"/>
          </p:nvPr>
        </p:nvSpPr>
        <p:spPr>
          <a:xfrm>
            <a:off x="1017538" y="1101824"/>
            <a:ext cx="4572596" cy="47367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11" name="Shape 7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451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-1591557" y="1012081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90866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61" name="Shape 86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62" name="Shape 862"/>
          <p:cNvSpPr>
            <a:spLocks noGrp="1"/>
          </p:cNvSpPr>
          <p:nvPr>
            <p:ph type="pic" idx="13" hasCustomPrompt="1"/>
          </p:nvPr>
        </p:nvSpPr>
        <p:spPr>
          <a:xfrm>
            <a:off x="6096000" y="-4341"/>
            <a:ext cx="6097489" cy="686663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7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3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8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8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1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4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9" r:id="rId16"/>
    <p:sldLayoutId id="2147483670" r:id="rId17"/>
    <p:sldLayoutId id="2147483683" r:id="rId18"/>
    <p:sldLayoutId id="2147483707" r:id="rId19"/>
    <p:sldLayoutId id="2147483722" r:id="rId20"/>
    <p:sldLayoutId id="2147483723" r:id="rId21"/>
    <p:sldLayoutId id="2147483724" r:id="rId22"/>
    <p:sldLayoutId id="2147483725" r:id="rId23"/>
    <p:sldLayoutId id="2147483739" r:id="rId24"/>
    <p:sldLayoutId id="2147483740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2023C5A-002A-4D55-B6D9-BA77213D77D2}"/>
              </a:ext>
            </a:extLst>
          </p:cNvPr>
          <p:cNvSpPr/>
          <p:nvPr/>
        </p:nvSpPr>
        <p:spPr>
          <a:xfrm>
            <a:off x="-1296552" y="1162527"/>
            <a:ext cx="8365503" cy="7453192"/>
          </a:xfrm>
          <a:prstGeom prst="rect">
            <a:avLst/>
          </a:prstGeom>
          <a:blipFill dpi="0" rotWithShape="1">
            <a:blip r:embed="rId3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文本框 155"/>
          <p:cNvSpPr txBox="1"/>
          <p:nvPr/>
        </p:nvSpPr>
        <p:spPr>
          <a:xfrm>
            <a:off x="1163845" y="1838936"/>
            <a:ext cx="9147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基于人脸识别的课程签到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2699049" y="3275310"/>
            <a:ext cx="5149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第二次成果汇报（第七组）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14816016">
            <a:off x="3388101" y="2056639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>
            <a:extLst>
              <a:ext uri="{FF2B5EF4-FFF2-40B4-BE49-F238E27FC236}">
                <a16:creationId xmlns:a16="http://schemas.microsoft.com/office/drawing/2014/main" id="{ABA7B7BC-2EA9-4B48-9EC2-D10CCCF936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4" b="26801"/>
          <a:stretch/>
        </p:blipFill>
        <p:spPr>
          <a:xfrm rot="12564080">
            <a:off x="9028495" y="2041232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>
            <a:extLst>
              <a:ext uri="{FF2B5EF4-FFF2-40B4-BE49-F238E27FC236}">
                <a16:creationId xmlns:a16="http://schemas.microsoft.com/office/drawing/2014/main" id="{3EA6A347-BDFB-419C-B6F7-63BF6CC4CA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0" b="18677"/>
          <a:stretch/>
        </p:blipFill>
        <p:spPr>
          <a:xfrm rot="14326105">
            <a:off x="8653712" y="-1552683"/>
            <a:ext cx="3388883" cy="428158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700B99-6065-4865-8C68-803D5763C6AA}"/>
              </a:ext>
            </a:extLst>
          </p:cNvPr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BA46D93-D6CE-4DB2-82E1-0C7504266082}"/>
              </a:ext>
            </a:extLst>
          </p:cNvPr>
          <p:cNvSpPr txBox="1"/>
          <p:nvPr/>
        </p:nvSpPr>
        <p:spPr>
          <a:xfrm>
            <a:off x="3186803" y="3988408"/>
            <a:ext cx="6575928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汇报人：</a:t>
            </a:r>
          </a:p>
        </p:txBody>
      </p:sp>
    </p:spTree>
    <p:extLst>
      <p:ext uri="{BB962C8B-B14F-4D97-AF65-F5344CB8AC3E}">
        <p14:creationId xmlns:p14="http://schemas.microsoft.com/office/powerpoint/2010/main" val="302051187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59212" y="0"/>
            <a:ext cx="12192000" cy="6858000"/>
          </a:xfrm>
          <a:prstGeom prst="rect">
            <a:avLst/>
          </a:prstGeom>
          <a:solidFill>
            <a:srgbClr val="ECECE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5AA35DF8-26E2-4E00-88FB-EE34DA713DF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C02F031C-3E22-4AD4-A477-B76FAC4A595F}"/>
                </a:ext>
              </a:extLst>
            </p:cNvPr>
            <p:cNvSpPr txBox="1"/>
            <p:nvPr/>
          </p:nvSpPr>
          <p:spPr>
            <a:xfrm>
              <a:off x="887887" y="380224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kern="0" dirty="0">
                  <a:solidFill>
                    <a:srgbClr val="0033CC"/>
                  </a:solidFill>
                  <a:latin typeface="微软雅黑"/>
                </a:rPr>
                <a:t>教师端成果展示</a:t>
              </a: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03EC8A80-1005-4F78-AF18-60A730BEF898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30312A49-6E84-4D8D-BFA1-52A19CCB5C0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rgbClr val="0033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423E7F14-CC4F-43F1-A214-29AB27895CEE}"/>
              </a:ext>
            </a:extLst>
          </p:cNvPr>
          <p:cNvSpPr txBox="1"/>
          <p:nvPr/>
        </p:nvSpPr>
        <p:spPr>
          <a:xfrm>
            <a:off x="5988665" y="2338646"/>
            <a:ext cx="35896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1. </a:t>
            </a:r>
            <a:r>
              <a:rPr lang="zh-CN" altLang="en-US" sz="2000" dirty="0">
                <a:latin typeface="+mn-ea"/>
              </a:rPr>
              <a:t>单人用户，无需验证，注册界面，直接进入主界面。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     </a:t>
            </a:r>
          </a:p>
          <a:p>
            <a:r>
              <a:rPr lang="en-US" altLang="zh-CN" sz="2000" dirty="0">
                <a:latin typeface="+mn-ea"/>
              </a:rPr>
              <a:t>     </a:t>
            </a:r>
            <a:endParaRPr lang="zh-CN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2. </a:t>
            </a:r>
            <a:r>
              <a:rPr lang="zh-CN" altLang="en-US" sz="2000" dirty="0">
                <a:latin typeface="+mn-ea"/>
              </a:rPr>
              <a:t>主界面</a:t>
            </a:r>
            <a:r>
              <a:rPr lang="zh-CN" altLang="zh-CN" sz="2000" dirty="0">
                <a:latin typeface="+mn-ea"/>
              </a:rPr>
              <a:t>，显示</a:t>
            </a:r>
            <a:r>
              <a:rPr lang="zh-CN" altLang="en-US" sz="2000" dirty="0">
                <a:latin typeface="+mn-ea"/>
              </a:rPr>
              <a:t>简要的教师发布后，</a:t>
            </a:r>
            <a:r>
              <a:rPr lang="zh-CN" altLang="zh-CN" sz="2000" dirty="0">
                <a:latin typeface="+mn-ea"/>
              </a:rPr>
              <a:t>正在签到的课程，以及</a:t>
            </a:r>
            <a:r>
              <a:rPr lang="zh-CN" altLang="en-US" sz="2000" dirty="0">
                <a:latin typeface="+mn-ea"/>
              </a:rPr>
              <a:t>我教授的</a:t>
            </a:r>
            <a:r>
              <a:rPr lang="zh-CN" altLang="zh-CN" sz="2000" dirty="0">
                <a:latin typeface="+mn-ea"/>
              </a:rPr>
              <a:t>课程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zh-CN" altLang="zh-CN" sz="2000" dirty="0">
              <a:latin typeface="+mn-ea"/>
            </a:endParaRPr>
          </a:p>
          <a:p>
            <a:endParaRPr lang="zh-CN" altLang="zh-CN" sz="2000" dirty="0">
              <a:latin typeface="+mn-e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5915ADE-6E29-4578-A364-CE1E7C5330A7}"/>
              </a:ext>
            </a:extLst>
          </p:cNvPr>
          <p:cNvSpPr txBox="1"/>
          <p:nvPr/>
        </p:nvSpPr>
        <p:spPr>
          <a:xfrm>
            <a:off x="971550" y="1038225"/>
            <a:ext cx="3371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3.1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教师端主界面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142A717-94DB-4695-BE6D-A6AF69C7B02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65990" y="1700257"/>
            <a:ext cx="3149204" cy="47775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4626993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59212" y="0"/>
            <a:ext cx="12192000" cy="6858000"/>
          </a:xfrm>
          <a:prstGeom prst="rect">
            <a:avLst/>
          </a:prstGeom>
          <a:solidFill>
            <a:srgbClr val="ECECE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5AA35DF8-26E2-4E00-88FB-EE34DA713DF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C02F031C-3E22-4AD4-A477-B76FAC4A595F}"/>
                </a:ext>
              </a:extLst>
            </p:cNvPr>
            <p:cNvSpPr txBox="1"/>
            <p:nvPr/>
          </p:nvSpPr>
          <p:spPr>
            <a:xfrm>
              <a:off x="887887" y="380224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kern="0" dirty="0">
                  <a:solidFill>
                    <a:srgbClr val="0033CC"/>
                  </a:solidFill>
                  <a:latin typeface="微软雅黑"/>
                </a:rPr>
                <a:t>教师端成果展示</a:t>
              </a: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03EC8A80-1005-4F78-AF18-60A730BEF898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30312A49-6E84-4D8D-BFA1-52A19CCB5C0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rgbClr val="0033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423E7F14-CC4F-43F1-A214-29AB27895CEE}"/>
              </a:ext>
            </a:extLst>
          </p:cNvPr>
          <p:cNvSpPr txBox="1"/>
          <p:nvPr/>
        </p:nvSpPr>
        <p:spPr>
          <a:xfrm>
            <a:off x="7996874" y="1919332"/>
            <a:ext cx="358965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1.  </a:t>
            </a:r>
            <a:r>
              <a:rPr lang="zh-CN" altLang="en-US" sz="2000" dirty="0">
                <a:latin typeface="+mn-ea"/>
              </a:rPr>
              <a:t>点击正在签到的课程“软件理论与工程”，进入签到详细界面，显示本次签到详情，如：课程名称，签到地点，签到时间，签到时长，定位信息，签到人数等。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     </a:t>
            </a:r>
          </a:p>
          <a:p>
            <a:r>
              <a:rPr lang="en-US" altLang="zh-CN" sz="2000" dirty="0">
                <a:latin typeface="+mn-ea"/>
              </a:rPr>
              <a:t>     </a:t>
            </a:r>
            <a:endParaRPr lang="zh-CN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2. </a:t>
            </a:r>
            <a:r>
              <a:rPr lang="zh-CN" altLang="en-US" sz="2000" dirty="0">
                <a:latin typeface="+mn-ea"/>
              </a:rPr>
              <a:t>同时下拉有签到历史记录，即之前上课所发布的签到，点击任意的一次历史记录，</a:t>
            </a:r>
            <a:r>
              <a:rPr lang="zh-CN" altLang="zh-CN" sz="2000" dirty="0">
                <a:latin typeface="+mn-ea"/>
              </a:rPr>
              <a:t>点击 </a:t>
            </a:r>
            <a:r>
              <a:rPr lang="zh-CN" altLang="en-US" sz="2000" dirty="0">
                <a:latin typeface="+mn-ea"/>
              </a:rPr>
              <a:t>“</a:t>
            </a:r>
            <a:r>
              <a:rPr lang="zh-CN" altLang="zh-CN" sz="2000" dirty="0">
                <a:latin typeface="+mn-ea"/>
              </a:rPr>
              <a:t>第一次</a:t>
            </a:r>
            <a:r>
              <a:rPr lang="zh-CN" altLang="en-US" sz="2000" dirty="0">
                <a:latin typeface="+mn-ea"/>
              </a:rPr>
              <a:t>”</a:t>
            </a:r>
            <a:r>
              <a:rPr lang="zh-CN" altLang="zh-CN" sz="2000" dirty="0">
                <a:latin typeface="+mn-ea"/>
              </a:rPr>
              <a:t>区域后，就能进入第一次签到的详情信息页面</a:t>
            </a:r>
            <a:r>
              <a:rPr lang="en-US" altLang="zh-CN" sz="2000" dirty="0">
                <a:latin typeface="+mn-ea"/>
              </a:rPr>
              <a:t>.</a:t>
            </a:r>
          </a:p>
          <a:p>
            <a:endParaRPr lang="zh-CN" altLang="zh-CN" sz="2000" dirty="0">
              <a:latin typeface="+mn-ea"/>
            </a:endParaRPr>
          </a:p>
          <a:p>
            <a:endParaRPr lang="zh-CN" altLang="zh-CN" sz="2000" dirty="0">
              <a:latin typeface="+mn-e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5915ADE-6E29-4578-A364-CE1E7C5330A7}"/>
              </a:ext>
            </a:extLst>
          </p:cNvPr>
          <p:cNvSpPr txBox="1"/>
          <p:nvPr/>
        </p:nvSpPr>
        <p:spPr>
          <a:xfrm>
            <a:off x="971550" y="1038225"/>
            <a:ext cx="3371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3.2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查看签到信息界面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B692461-5621-477F-8558-604172427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87" y="1700256"/>
            <a:ext cx="3116334" cy="44937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B8C8349-5FD4-4FC2-A304-3AA37E385A8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63276" y="1700256"/>
            <a:ext cx="2398713" cy="44937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4459800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59212" y="0"/>
            <a:ext cx="12192000" cy="6858000"/>
          </a:xfrm>
          <a:prstGeom prst="rect">
            <a:avLst/>
          </a:prstGeom>
          <a:solidFill>
            <a:srgbClr val="ECECE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5AA35DF8-26E2-4E00-88FB-EE34DA713DF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C02F031C-3E22-4AD4-A477-B76FAC4A595F}"/>
                </a:ext>
              </a:extLst>
            </p:cNvPr>
            <p:cNvSpPr txBox="1"/>
            <p:nvPr/>
          </p:nvSpPr>
          <p:spPr>
            <a:xfrm>
              <a:off x="887887" y="380224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kern="0" dirty="0">
                  <a:solidFill>
                    <a:srgbClr val="0033CC"/>
                  </a:solidFill>
                  <a:latin typeface="微软雅黑"/>
                </a:rPr>
                <a:t>教师端成果展示</a:t>
              </a: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03EC8A80-1005-4F78-AF18-60A730BEF898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30312A49-6E84-4D8D-BFA1-52A19CCB5C0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rgbClr val="0033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423E7F14-CC4F-43F1-A214-29AB27895CEE}"/>
              </a:ext>
            </a:extLst>
          </p:cNvPr>
          <p:cNvSpPr txBox="1"/>
          <p:nvPr/>
        </p:nvSpPr>
        <p:spPr>
          <a:xfrm>
            <a:off x="7935597" y="2072687"/>
            <a:ext cx="35896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dirty="0">
                <a:latin typeface="+mn-ea"/>
              </a:rPr>
              <a:t>点击我的课程中的任意一门课如：“机器学习”，进入该课程的签到历史记录界面</a:t>
            </a:r>
            <a:r>
              <a:rPr lang="en-US" altLang="zh-CN" sz="2000" dirty="0"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endParaRPr lang="zh-CN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2.  </a:t>
            </a:r>
            <a:r>
              <a:rPr lang="zh-CN" altLang="en-US" sz="2000" dirty="0">
                <a:latin typeface="+mn-ea"/>
              </a:rPr>
              <a:t>同时下拉有签到历史记录，即之前上课所发布的签到，点击任意的一次历史记录，</a:t>
            </a:r>
            <a:r>
              <a:rPr lang="zh-CN" altLang="zh-CN" sz="2000" dirty="0">
                <a:latin typeface="+mn-ea"/>
              </a:rPr>
              <a:t>点击 </a:t>
            </a:r>
            <a:r>
              <a:rPr lang="zh-CN" altLang="en-US" sz="2000" dirty="0">
                <a:latin typeface="+mn-ea"/>
              </a:rPr>
              <a:t>“</a:t>
            </a:r>
            <a:r>
              <a:rPr lang="zh-CN" altLang="zh-CN" sz="2000" dirty="0">
                <a:latin typeface="+mn-ea"/>
              </a:rPr>
              <a:t>第一次</a:t>
            </a:r>
            <a:r>
              <a:rPr lang="zh-CN" altLang="en-US" sz="2000" dirty="0">
                <a:latin typeface="+mn-ea"/>
              </a:rPr>
              <a:t>”</a:t>
            </a:r>
            <a:r>
              <a:rPr lang="zh-CN" altLang="zh-CN" sz="2000" dirty="0">
                <a:latin typeface="+mn-ea"/>
              </a:rPr>
              <a:t>区域后，就能进入第一次签到的详情信息页面</a:t>
            </a:r>
            <a:r>
              <a:rPr lang="en-US" altLang="zh-CN" sz="2000" dirty="0">
                <a:latin typeface="+mn-ea"/>
              </a:rPr>
              <a:t>.</a:t>
            </a:r>
          </a:p>
          <a:p>
            <a:endParaRPr lang="zh-CN" altLang="zh-CN" sz="2000" dirty="0">
              <a:latin typeface="+mn-ea"/>
            </a:endParaRPr>
          </a:p>
          <a:p>
            <a:endParaRPr lang="zh-CN" altLang="zh-CN" sz="2000" dirty="0">
              <a:latin typeface="+mn-e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5915ADE-6E29-4578-A364-CE1E7C5330A7}"/>
              </a:ext>
            </a:extLst>
          </p:cNvPr>
          <p:cNvSpPr txBox="1"/>
          <p:nvPr/>
        </p:nvSpPr>
        <p:spPr>
          <a:xfrm>
            <a:off x="971550" y="1038225"/>
            <a:ext cx="3371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3.3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查看课程信息界面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939D222-2D76-4AF3-B67C-16A9BAFD3B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7750" y="1615924"/>
            <a:ext cx="2752725" cy="48618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91DEB82-DE1E-47E6-A979-2EFB710879D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43400" y="1615923"/>
            <a:ext cx="2752725" cy="47753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2975431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59212" y="0"/>
            <a:ext cx="12192000" cy="6858000"/>
          </a:xfrm>
          <a:prstGeom prst="rect">
            <a:avLst/>
          </a:prstGeom>
          <a:solidFill>
            <a:srgbClr val="ECECE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5AA35DF8-26E2-4E00-88FB-EE34DA713DF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C02F031C-3E22-4AD4-A477-B76FAC4A595F}"/>
                </a:ext>
              </a:extLst>
            </p:cNvPr>
            <p:cNvSpPr txBox="1"/>
            <p:nvPr/>
          </p:nvSpPr>
          <p:spPr>
            <a:xfrm>
              <a:off x="887887" y="380224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kern="0" dirty="0">
                  <a:solidFill>
                    <a:srgbClr val="0033CC"/>
                  </a:solidFill>
                  <a:latin typeface="微软雅黑"/>
                </a:rPr>
                <a:t>教师端成果展示</a:t>
              </a: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03EC8A80-1005-4F78-AF18-60A730BEF898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30312A49-6E84-4D8D-BFA1-52A19CCB5C0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rgbClr val="0033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423E7F14-CC4F-43F1-A214-29AB27895CEE}"/>
              </a:ext>
            </a:extLst>
          </p:cNvPr>
          <p:cNvSpPr txBox="1"/>
          <p:nvPr/>
        </p:nvSpPr>
        <p:spPr>
          <a:xfrm>
            <a:off x="7145813" y="2038249"/>
            <a:ext cx="28554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1.  </a:t>
            </a:r>
            <a:r>
              <a:rPr lang="zh-CN" altLang="en-US" sz="2000" dirty="0">
                <a:latin typeface="+mn-ea"/>
              </a:rPr>
              <a:t>点击“签到”按钮，进入发布签到的详细界面，显示本次签到详情，如：课程名称，签到地点，签到时间，签到时长，定位信息等。</a:t>
            </a:r>
            <a:endParaRPr lang="en-US" altLang="zh-CN" sz="2000" dirty="0">
              <a:latin typeface="+mn-e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5915ADE-6E29-4578-A364-CE1E7C5330A7}"/>
              </a:ext>
            </a:extLst>
          </p:cNvPr>
          <p:cNvSpPr txBox="1"/>
          <p:nvPr/>
        </p:nvSpPr>
        <p:spPr>
          <a:xfrm>
            <a:off x="971550" y="1038225"/>
            <a:ext cx="3371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3.4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发布签到信息界面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D9E1D86-492E-4F5E-9EC1-68C90D50C0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48522" y="1616917"/>
            <a:ext cx="3185478" cy="48129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6449543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87787" y="0"/>
            <a:ext cx="12192000" cy="6858000"/>
          </a:xfrm>
          <a:prstGeom prst="rect">
            <a:avLst/>
          </a:prstGeom>
          <a:solidFill>
            <a:srgbClr val="ECECE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5AA35DF8-26E2-4E00-88FB-EE34DA713DF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C02F031C-3E22-4AD4-A477-B76FAC4A595F}"/>
                </a:ext>
              </a:extLst>
            </p:cNvPr>
            <p:cNvSpPr txBox="1"/>
            <p:nvPr/>
          </p:nvSpPr>
          <p:spPr>
            <a:xfrm>
              <a:off x="887887" y="380224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kern="0" dirty="0">
                  <a:solidFill>
                    <a:srgbClr val="0033CC"/>
                  </a:solidFill>
                  <a:latin typeface="微软雅黑"/>
                </a:rPr>
                <a:t>教师端成果展示</a:t>
              </a: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03EC8A80-1005-4F78-AF18-60A730BEF898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30312A49-6E84-4D8D-BFA1-52A19CCB5C0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rgbClr val="0033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423E7F14-CC4F-43F1-A214-29AB27895CEE}"/>
              </a:ext>
            </a:extLst>
          </p:cNvPr>
          <p:cNvSpPr txBox="1"/>
          <p:nvPr/>
        </p:nvSpPr>
        <p:spPr>
          <a:xfrm>
            <a:off x="8602345" y="1690672"/>
            <a:ext cx="35896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dirty="0">
                <a:latin typeface="+mn-ea"/>
              </a:rPr>
              <a:t>分别点击“课程”，“签到地点”，“签到时间“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，”签到时长”，“定位信息“，依次输入发布签到的详细信息。</a:t>
            </a:r>
            <a:endParaRPr lang="en-US" altLang="zh-CN" sz="2000" dirty="0">
              <a:latin typeface="+mn-ea"/>
            </a:endParaRPr>
          </a:p>
          <a:p>
            <a:endParaRPr lang="zh-CN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2.  </a:t>
            </a:r>
            <a:r>
              <a:rPr lang="zh-CN" altLang="en-US" sz="2000" dirty="0">
                <a:latin typeface="+mn-ea"/>
              </a:rPr>
              <a:t>注：签到时间是默认系统时间，定位信息根据当前定位自动获取。</a:t>
            </a:r>
            <a:endParaRPr lang="en-US" altLang="zh-CN" sz="2000" dirty="0">
              <a:latin typeface="+mn-ea"/>
            </a:endParaRPr>
          </a:p>
          <a:p>
            <a:endParaRPr lang="zh-CN" altLang="zh-CN" sz="2000" dirty="0">
              <a:latin typeface="+mn-ea"/>
            </a:endParaRPr>
          </a:p>
          <a:p>
            <a:endParaRPr lang="zh-CN" altLang="zh-CN" sz="2000" dirty="0">
              <a:latin typeface="+mn-e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5915ADE-6E29-4578-A364-CE1E7C5330A7}"/>
              </a:ext>
            </a:extLst>
          </p:cNvPr>
          <p:cNvSpPr txBox="1"/>
          <p:nvPr/>
        </p:nvSpPr>
        <p:spPr>
          <a:xfrm>
            <a:off x="971550" y="1038225"/>
            <a:ext cx="3371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3.5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选择签到信息界面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80900F9-C9C1-441E-8375-37636212E7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7888" y="1700257"/>
            <a:ext cx="1756252" cy="35099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3839FF2-A113-4B18-B5A5-D5CCDA2AF90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839159" y="1690672"/>
            <a:ext cx="1637591" cy="350991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74B90B3-A58C-4194-A01E-3F1478CD0BE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636546" y="1700257"/>
            <a:ext cx="1669254" cy="350033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55FE34D-399B-4765-AF8F-D3C1B9DAB38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803936" y="1690672"/>
            <a:ext cx="1473039" cy="350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8701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59212" y="0"/>
            <a:ext cx="12192000" cy="6858000"/>
          </a:xfrm>
          <a:prstGeom prst="rect">
            <a:avLst/>
          </a:prstGeom>
          <a:solidFill>
            <a:srgbClr val="ECECE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5AA35DF8-26E2-4E00-88FB-EE34DA713DF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C02F031C-3E22-4AD4-A477-B76FAC4A595F}"/>
                </a:ext>
              </a:extLst>
            </p:cNvPr>
            <p:cNvSpPr txBox="1"/>
            <p:nvPr/>
          </p:nvSpPr>
          <p:spPr>
            <a:xfrm>
              <a:off x="887887" y="380224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kern="0" dirty="0">
                  <a:solidFill>
                    <a:srgbClr val="0033CC"/>
                  </a:solidFill>
                  <a:latin typeface="微软雅黑"/>
                </a:rPr>
                <a:t>教师端成果展示</a:t>
              </a: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03EC8A80-1005-4F78-AF18-60A730BEF898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30312A49-6E84-4D8D-BFA1-52A19CCB5C0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rgbClr val="0033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423E7F14-CC4F-43F1-A214-29AB27895CEE}"/>
              </a:ext>
            </a:extLst>
          </p:cNvPr>
          <p:cNvSpPr txBox="1"/>
          <p:nvPr/>
        </p:nvSpPr>
        <p:spPr>
          <a:xfrm>
            <a:off x="5397726" y="2077733"/>
            <a:ext cx="35896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1.  </a:t>
            </a:r>
            <a:r>
              <a:rPr lang="zh-CN" altLang="en-US" sz="2400" dirty="0">
                <a:latin typeface="+mn-ea"/>
              </a:rPr>
              <a:t>点击“发起签到”按钮，本次课程签到发布成功，学生端根据教师端发布签到信息，进行自主签到。</a:t>
            </a:r>
            <a:endParaRPr lang="zh-CN" altLang="zh-CN" sz="2400" dirty="0">
              <a:latin typeface="+mn-ea"/>
            </a:endParaRPr>
          </a:p>
          <a:p>
            <a:endParaRPr lang="zh-CN" altLang="zh-CN" sz="20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5915ADE-6E29-4578-A364-CE1E7C5330A7}"/>
              </a:ext>
            </a:extLst>
          </p:cNvPr>
          <p:cNvSpPr txBox="1"/>
          <p:nvPr/>
        </p:nvSpPr>
        <p:spPr>
          <a:xfrm>
            <a:off x="971550" y="1038225"/>
            <a:ext cx="3371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3.6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发布签到成功界面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585129E-BA96-4513-A92B-DE4D5F7434E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76641" y="1597867"/>
            <a:ext cx="3173629" cy="49095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7242604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59212" y="0"/>
            <a:ext cx="12192000" cy="6858000"/>
          </a:xfrm>
          <a:prstGeom prst="rect">
            <a:avLst/>
          </a:prstGeom>
          <a:solidFill>
            <a:srgbClr val="ECECE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5AA35DF8-26E2-4E00-88FB-EE34DA713DF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C02F031C-3E22-4AD4-A477-B76FAC4A595F}"/>
                </a:ext>
              </a:extLst>
            </p:cNvPr>
            <p:cNvSpPr txBox="1"/>
            <p:nvPr/>
          </p:nvSpPr>
          <p:spPr>
            <a:xfrm>
              <a:off x="887887" y="380224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kern="0" dirty="0">
                  <a:solidFill>
                    <a:srgbClr val="0033CC"/>
                  </a:solidFill>
                  <a:latin typeface="微软雅黑"/>
                </a:rPr>
                <a:t>教师</a:t>
              </a:r>
              <a:r>
                <a:rPr lang="en-US" altLang="zh-CN" sz="2400" b="1" kern="0" dirty="0">
                  <a:solidFill>
                    <a:srgbClr val="0033CC"/>
                  </a:solidFill>
                  <a:latin typeface="微软雅黑"/>
                </a:rPr>
                <a:t>Web</a:t>
              </a:r>
              <a:r>
                <a:rPr lang="zh-CN" altLang="en-US" sz="2400" b="1" kern="0" dirty="0">
                  <a:solidFill>
                    <a:srgbClr val="0033CC"/>
                  </a:solidFill>
                  <a:latin typeface="微软雅黑"/>
                </a:rPr>
                <a:t>端成果展示</a:t>
              </a: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03EC8A80-1005-4F78-AF18-60A730BEF898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30312A49-6E84-4D8D-BFA1-52A19CCB5C0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rgbClr val="0033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423E7F14-CC4F-43F1-A214-29AB27895CEE}"/>
              </a:ext>
            </a:extLst>
          </p:cNvPr>
          <p:cNvSpPr txBox="1"/>
          <p:nvPr/>
        </p:nvSpPr>
        <p:spPr>
          <a:xfrm>
            <a:off x="6846412" y="1947671"/>
            <a:ext cx="35896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1.Web</a:t>
            </a:r>
            <a:r>
              <a:rPr lang="zh-CN" altLang="en-US" sz="2400" dirty="0">
                <a:latin typeface="+mn-ea"/>
              </a:rPr>
              <a:t>端</a:t>
            </a:r>
            <a:r>
              <a:rPr lang="zh-CN" altLang="zh-CN" sz="2400" dirty="0">
                <a:latin typeface="+mn-ea"/>
              </a:rPr>
              <a:t>根据所选择的课程</a:t>
            </a:r>
            <a:r>
              <a:rPr lang="zh-CN" altLang="en-US" sz="2400" dirty="0">
                <a:latin typeface="+mn-ea"/>
              </a:rPr>
              <a:t>不同，</a:t>
            </a:r>
            <a:r>
              <a:rPr lang="zh-CN" altLang="zh-CN" sz="2400" dirty="0">
                <a:latin typeface="+mn-ea"/>
              </a:rPr>
              <a:t>页面上会显示相应课程的选课名单</a:t>
            </a:r>
            <a:r>
              <a:rPr lang="zh-CN" altLang="en-US" sz="2400" dirty="0">
                <a:latin typeface="+mn-ea"/>
              </a:rPr>
              <a:t>信息，如：课程名称，学生姓名，手机号码等</a:t>
            </a:r>
            <a:r>
              <a:rPr lang="zh-CN" altLang="zh-CN" sz="2400" dirty="0">
                <a:latin typeface="+mn-ea"/>
              </a:rPr>
              <a:t>。</a:t>
            </a:r>
          </a:p>
        </p:txBody>
      </p:sp>
      <p:pic>
        <p:nvPicPr>
          <p:cNvPr id="1029" name="图片 2">
            <a:extLst>
              <a:ext uri="{FF2B5EF4-FFF2-40B4-BE49-F238E27FC236}">
                <a16:creationId xmlns:a16="http://schemas.microsoft.com/office/drawing/2014/main" id="{339A0578-8A2A-48B6-BA77-4772F294E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048768"/>
            <a:ext cx="5286374" cy="78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图片 10">
            <a:extLst>
              <a:ext uri="{FF2B5EF4-FFF2-40B4-BE49-F238E27FC236}">
                <a16:creationId xmlns:a16="http://schemas.microsoft.com/office/drawing/2014/main" id="{0DE42163-8AEB-42CC-89A0-F76F8966F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094354"/>
            <a:ext cx="5286374" cy="126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图片 11">
            <a:extLst>
              <a:ext uri="{FF2B5EF4-FFF2-40B4-BE49-F238E27FC236}">
                <a16:creationId xmlns:a16="http://schemas.microsoft.com/office/drawing/2014/main" id="{64B0E62A-3161-4662-A6D4-0D7AE3581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6" y="3455658"/>
            <a:ext cx="5328443" cy="102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图片 12">
            <a:extLst>
              <a:ext uri="{FF2B5EF4-FFF2-40B4-BE49-F238E27FC236}">
                <a16:creationId xmlns:a16="http://schemas.microsoft.com/office/drawing/2014/main" id="{16518F59-9C2B-4ABA-9AAC-88FAD90D5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4534807"/>
            <a:ext cx="5286374" cy="101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13">
            <a:extLst>
              <a:ext uri="{FF2B5EF4-FFF2-40B4-BE49-F238E27FC236}">
                <a16:creationId xmlns:a16="http://schemas.microsoft.com/office/drawing/2014/main" id="{40FB591A-F50F-4AAF-AB08-D4D41A746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4" y="5611636"/>
            <a:ext cx="5286373" cy="101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6">
            <a:extLst>
              <a:ext uri="{FF2B5EF4-FFF2-40B4-BE49-F238E27FC236}">
                <a16:creationId xmlns:a16="http://schemas.microsoft.com/office/drawing/2014/main" id="{E8CE0E1C-9F60-4633-8FB5-51478F07D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169C5D2-C2DF-4237-965C-4BC0D56FD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08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82DEB6B-4B4F-4A30-95EA-33B1628D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24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B263244-144E-4F39-91BF-202642619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33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8D9B875-CF55-4B57-8A48-A76C7074A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49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3311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59212" y="0"/>
            <a:ext cx="12192000" cy="6858000"/>
          </a:xfrm>
          <a:prstGeom prst="rect">
            <a:avLst/>
          </a:prstGeom>
          <a:solidFill>
            <a:srgbClr val="ECECE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5AA35DF8-26E2-4E00-88FB-EE34DA713DF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C02F031C-3E22-4AD4-A477-B76FAC4A595F}"/>
                </a:ext>
              </a:extLst>
            </p:cNvPr>
            <p:cNvSpPr txBox="1"/>
            <p:nvPr/>
          </p:nvSpPr>
          <p:spPr>
            <a:xfrm>
              <a:off x="887887" y="380224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kern="0" dirty="0">
                  <a:solidFill>
                    <a:srgbClr val="0033CC"/>
                  </a:solidFill>
                  <a:latin typeface="微软雅黑"/>
                </a:rPr>
                <a:t>教师</a:t>
              </a:r>
              <a:r>
                <a:rPr lang="en-US" altLang="zh-CN" sz="2400" b="1" kern="0" dirty="0">
                  <a:solidFill>
                    <a:srgbClr val="0033CC"/>
                  </a:solidFill>
                  <a:latin typeface="微软雅黑"/>
                </a:rPr>
                <a:t>Web</a:t>
              </a:r>
              <a:r>
                <a:rPr lang="zh-CN" altLang="en-US" sz="2400" b="1" kern="0" dirty="0">
                  <a:solidFill>
                    <a:srgbClr val="0033CC"/>
                  </a:solidFill>
                  <a:latin typeface="微软雅黑"/>
                </a:rPr>
                <a:t>端成果展示</a:t>
              </a: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03EC8A80-1005-4F78-AF18-60A730BEF898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30312A49-6E84-4D8D-BFA1-52A19CCB5C0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rgbClr val="0033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423E7F14-CC4F-43F1-A214-29AB27895CEE}"/>
              </a:ext>
            </a:extLst>
          </p:cNvPr>
          <p:cNvSpPr txBox="1"/>
          <p:nvPr/>
        </p:nvSpPr>
        <p:spPr>
          <a:xfrm>
            <a:off x="5313141" y="3060488"/>
            <a:ext cx="37451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dirty="0">
                <a:latin typeface="+mn-ea"/>
              </a:rPr>
              <a:t>如需新增学生选课信息，点击“新增”按钮，将填入，课程号，课程名，学生姓名，手机号码等相关信息后提交。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2000" dirty="0">
                <a:latin typeface="+mn-ea"/>
              </a:rPr>
              <a:t>提交成功后，该生信息便记录在课程号对应的课程下面，如右上图所示。</a:t>
            </a:r>
            <a:endParaRPr lang="zh-CN" altLang="zh-CN" sz="2000" dirty="0">
              <a:latin typeface="+mn-ea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E8CE0E1C-9F60-4633-8FB5-51478F07D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169C5D2-C2DF-4237-965C-4BC0D56FD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08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82DEB6B-4B4F-4A30-95EA-33B1628D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24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B263244-144E-4F39-91BF-202642619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33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8D9B875-CF55-4B57-8A48-A76C7074A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49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D03E4FD-437E-4DC0-B777-0C674B25C8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57592" y="2633350"/>
            <a:ext cx="3400743" cy="343279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BE10868-4537-4333-B56E-26DAB63D950C}"/>
              </a:ext>
            </a:extLst>
          </p:cNvPr>
          <p:cNvPicPr/>
          <p:nvPr/>
        </p:nvPicPr>
        <p:blipFill rotWithShape="1">
          <a:blip r:embed="rId4"/>
          <a:srcRect r="19922"/>
          <a:stretch/>
        </p:blipFill>
        <p:spPr>
          <a:xfrm>
            <a:off x="767557" y="1077055"/>
            <a:ext cx="4223543" cy="12636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F973088-94AD-452E-8D15-35EBA90337C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343650" y="1120139"/>
            <a:ext cx="5274310" cy="138811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3C2EE5D-30CC-494D-9EC3-016C02758ECB}"/>
              </a:ext>
            </a:extLst>
          </p:cNvPr>
          <p:cNvCxnSpPr>
            <a:cxnSpLocks/>
          </p:cNvCxnSpPr>
          <p:nvPr/>
        </p:nvCxnSpPr>
        <p:spPr>
          <a:xfrm>
            <a:off x="5153025" y="1887227"/>
            <a:ext cx="942975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3A6B2D2-CDAA-4D5F-B2FB-0A464DD96F3A}"/>
              </a:ext>
            </a:extLst>
          </p:cNvPr>
          <p:cNvSpPr txBox="1"/>
          <p:nvPr/>
        </p:nvSpPr>
        <p:spPr>
          <a:xfrm>
            <a:off x="5072062" y="1459821"/>
            <a:ext cx="1190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插入学生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信息后</a:t>
            </a:r>
          </a:p>
        </p:txBody>
      </p:sp>
    </p:spTree>
    <p:extLst>
      <p:ext uri="{BB962C8B-B14F-4D97-AF65-F5344CB8AC3E}">
        <p14:creationId xmlns:p14="http://schemas.microsoft.com/office/powerpoint/2010/main" val="428915538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59212" y="0"/>
            <a:ext cx="12192000" cy="6858000"/>
          </a:xfrm>
          <a:prstGeom prst="rect">
            <a:avLst/>
          </a:prstGeom>
          <a:solidFill>
            <a:srgbClr val="ECECE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5AA35DF8-26E2-4E00-88FB-EE34DA713DF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C02F031C-3E22-4AD4-A477-B76FAC4A595F}"/>
                </a:ext>
              </a:extLst>
            </p:cNvPr>
            <p:cNvSpPr txBox="1"/>
            <p:nvPr/>
          </p:nvSpPr>
          <p:spPr>
            <a:xfrm>
              <a:off x="887887" y="380224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kern="0" dirty="0">
                  <a:solidFill>
                    <a:srgbClr val="0033CC"/>
                  </a:solidFill>
                  <a:latin typeface="微软雅黑"/>
                </a:rPr>
                <a:t>教师</a:t>
              </a:r>
              <a:r>
                <a:rPr lang="en-US" altLang="zh-CN" sz="2400" b="1" kern="0" dirty="0">
                  <a:solidFill>
                    <a:srgbClr val="0033CC"/>
                  </a:solidFill>
                  <a:latin typeface="微软雅黑"/>
                </a:rPr>
                <a:t>Web</a:t>
              </a:r>
              <a:r>
                <a:rPr lang="zh-CN" altLang="en-US" sz="2400" b="1" kern="0" dirty="0">
                  <a:solidFill>
                    <a:srgbClr val="0033CC"/>
                  </a:solidFill>
                  <a:latin typeface="微软雅黑"/>
                </a:rPr>
                <a:t>端成果展示</a:t>
              </a: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03EC8A80-1005-4F78-AF18-60A730BEF898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30312A49-6E84-4D8D-BFA1-52A19CCB5C0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rgbClr val="0033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423E7F14-CC4F-43F1-A214-29AB27895CEE}"/>
              </a:ext>
            </a:extLst>
          </p:cNvPr>
          <p:cNvSpPr txBox="1"/>
          <p:nvPr/>
        </p:nvSpPr>
        <p:spPr>
          <a:xfrm>
            <a:off x="5313141" y="3060488"/>
            <a:ext cx="35896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dirty="0">
                <a:latin typeface="+mn-ea"/>
              </a:rPr>
              <a:t>如需删除学生选课信息，点击该课程列表清单下学生信息前的小方框，并点击“删除”按钮，后确定操作。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sz="2000" dirty="0">
                <a:latin typeface="+mn-ea"/>
              </a:rPr>
              <a:t>提交成功后，该生信息记录便从在课程号对应的课程下面移除，如右上图所示。</a:t>
            </a:r>
            <a:endParaRPr lang="zh-CN" altLang="zh-CN" sz="2000" dirty="0">
              <a:latin typeface="+mn-ea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E8CE0E1C-9F60-4633-8FB5-51478F07D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169C5D2-C2DF-4237-965C-4BC0D56FD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08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82DEB6B-4B4F-4A30-95EA-33B1628D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24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B263244-144E-4F39-91BF-202642619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33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8D9B875-CF55-4B57-8A48-A76C7074A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49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3C2EE5D-30CC-494D-9EC3-016C02758ECB}"/>
              </a:ext>
            </a:extLst>
          </p:cNvPr>
          <p:cNvCxnSpPr>
            <a:cxnSpLocks/>
          </p:cNvCxnSpPr>
          <p:nvPr/>
        </p:nvCxnSpPr>
        <p:spPr>
          <a:xfrm>
            <a:off x="5153025" y="1887227"/>
            <a:ext cx="942975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3A6B2D2-CDAA-4D5F-B2FB-0A464DD96F3A}"/>
              </a:ext>
            </a:extLst>
          </p:cNvPr>
          <p:cNvSpPr txBox="1"/>
          <p:nvPr/>
        </p:nvSpPr>
        <p:spPr>
          <a:xfrm>
            <a:off x="5072062" y="1459821"/>
            <a:ext cx="1190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删除学生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信息后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E83A40A-DCEC-4F93-8720-8D23DA26AA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43649" y="1080230"/>
            <a:ext cx="5274310" cy="126047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E36033-3FFE-4E67-847E-9483F272239A}"/>
              </a:ext>
            </a:extLst>
          </p:cNvPr>
          <p:cNvPicPr/>
          <p:nvPr/>
        </p:nvPicPr>
        <p:blipFill rotWithShape="1">
          <a:blip r:embed="rId4"/>
          <a:srcRect r="21759"/>
          <a:stretch/>
        </p:blipFill>
        <p:spPr>
          <a:xfrm>
            <a:off x="574041" y="1077641"/>
            <a:ext cx="4126708" cy="138811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70D40B4-D136-4D96-BF28-F499FDAF453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74041" y="2709802"/>
            <a:ext cx="4126708" cy="387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1872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zh-CN" altLang="en-US" sz="8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3733800" y="2847439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000" b="1" kern="0" dirty="0">
                <a:latin typeface="微软雅黑"/>
              </a:rPr>
              <a:t>未完成功能</a:t>
            </a:r>
            <a:endParaRPr lang="zh-CN" altLang="en-US" sz="4000" b="1" kern="0" dirty="0">
              <a:solidFill>
                <a:schemeClr val="bg1">
                  <a:lumMod val="75000"/>
                </a:schemeClr>
              </a:solidFill>
              <a:latin typeface="微软雅黑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EF4BBF-C2CD-4EB3-A920-99A3D31601CD}"/>
              </a:ext>
            </a:extLst>
          </p:cNvPr>
          <p:cNvSpPr txBox="1"/>
          <p:nvPr/>
        </p:nvSpPr>
        <p:spPr>
          <a:xfrm>
            <a:off x="933450" y="3924300"/>
            <a:ext cx="10325100" cy="161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164662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4103">
            <a:off x="4496854" y="-771208"/>
            <a:ext cx="3198292" cy="319829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54E81E20-9647-4114-9789-24000332A056}"/>
              </a:ext>
            </a:extLst>
          </p:cNvPr>
          <p:cNvGrpSpPr/>
          <p:nvPr/>
        </p:nvGrpSpPr>
        <p:grpSpPr>
          <a:xfrm>
            <a:off x="4506686" y="580571"/>
            <a:ext cx="3178629" cy="740229"/>
            <a:chOff x="986971" y="580571"/>
            <a:chExt cx="3178629" cy="740229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6BCFDEB3-66BB-40C4-8D11-4501056B03A6}"/>
                </a:ext>
              </a:extLst>
            </p:cNvPr>
            <p:cNvSpPr/>
            <p:nvPr/>
          </p:nvSpPr>
          <p:spPr>
            <a:xfrm>
              <a:off x="986971" y="580571"/>
              <a:ext cx="3178629" cy="740229"/>
            </a:xfrm>
            <a:prstGeom prst="roundRect">
              <a:avLst>
                <a:gd name="adj" fmla="val 11520"/>
              </a:avLst>
            </a:prstGeom>
            <a:solidFill>
              <a:schemeClr val="bg1">
                <a:lumMod val="85000"/>
                <a:alpha val="7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C435717-89EF-43A4-A56D-C1E52D455097}"/>
                </a:ext>
              </a:extLst>
            </p:cNvPr>
            <p:cNvSpPr txBox="1"/>
            <p:nvPr/>
          </p:nvSpPr>
          <p:spPr>
            <a:xfrm>
              <a:off x="1342934" y="658298"/>
              <a:ext cx="24667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spc="300" dirty="0"/>
                <a:t>目录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4F2F81F-1381-469A-BD99-91691ACB81AF}"/>
              </a:ext>
            </a:extLst>
          </p:cNvPr>
          <p:cNvGrpSpPr/>
          <p:nvPr/>
        </p:nvGrpSpPr>
        <p:grpSpPr>
          <a:xfrm rot="3832947">
            <a:off x="8137174" y="119032"/>
            <a:ext cx="521102" cy="423992"/>
            <a:chOff x="189132" y="3432549"/>
            <a:chExt cx="990433" cy="805861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1F92CAA-0EEE-4A21-824E-E86591EC6710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BF5BCA0-516C-4CBE-B86F-F076C5F832C2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66D5DF7-83FB-440B-9B4A-646E25647069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32C0FBF-40D5-4F15-929B-12992D1B0258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1C1FB228-7770-45E5-8CCB-C84F42001401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09B17D62-FEEE-4C83-8D70-558FBA77107C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BC85318-81BB-4E15-B5E5-701F08E348FF}"/>
              </a:ext>
            </a:extLst>
          </p:cNvPr>
          <p:cNvCxnSpPr/>
          <p:nvPr/>
        </p:nvCxnSpPr>
        <p:spPr>
          <a:xfrm>
            <a:off x="0" y="3554758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15160783-0C33-4392-B05E-B2A60C407C2F}"/>
              </a:ext>
            </a:extLst>
          </p:cNvPr>
          <p:cNvSpPr/>
          <p:nvPr/>
        </p:nvSpPr>
        <p:spPr>
          <a:xfrm rot="11174285">
            <a:off x="2098591" y="3495109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BFC3652-6CB1-4822-862C-95F6B24737CB}"/>
              </a:ext>
            </a:extLst>
          </p:cNvPr>
          <p:cNvSpPr/>
          <p:nvPr/>
        </p:nvSpPr>
        <p:spPr>
          <a:xfrm rot="11174285">
            <a:off x="340254" y="340565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1736F28-A0B3-49C1-805C-6C7BE686201E}"/>
              </a:ext>
            </a:extLst>
          </p:cNvPr>
          <p:cNvSpPr/>
          <p:nvPr/>
        </p:nvSpPr>
        <p:spPr>
          <a:xfrm rot="11174285">
            <a:off x="3347090" y="3414970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A810E51-BA1E-4A94-90E7-DBAF51E8FF66}"/>
              </a:ext>
            </a:extLst>
          </p:cNvPr>
          <p:cNvSpPr/>
          <p:nvPr/>
        </p:nvSpPr>
        <p:spPr>
          <a:xfrm rot="11174285">
            <a:off x="7000792" y="3495109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E44D1F1-CD3E-45AA-96E2-EAD0F3855D09}"/>
              </a:ext>
            </a:extLst>
          </p:cNvPr>
          <p:cNvSpPr/>
          <p:nvPr/>
        </p:nvSpPr>
        <p:spPr>
          <a:xfrm rot="11174285">
            <a:off x="5318654" y="340565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6BA0FA7-BB3D-40B6-AF0C-14D2BFA65BAF}"/>
              </a:ext>
            </a:extLst>
          </p:cNvPr>
          <p:cNvSpPr/>
          <p:nvPr/>
        </p:nvSpPr>
        <p:spPr>
          <a:xfrm rot="11174285">
            <a:off x="8325490" y="3414970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DE55611-AC48-489F-88C9-ADECAF634AE9}"/>
              </a:ext>
            </a:extLst>
          </p:cNvPr>
          <p:cNvSpPr/>
          <p:nvPr/>
        </p:nvSpPr>
        <p:spPr>
          <a:xfrm rot="11174285">
            <a:off x="9790696" y="3495108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74CF35B-304D-440E-8696-3347F57E03F7}"/>
              </a:ext>
            </a:extLst>
          </p:cNvPr>
          <p:cNvSpPr/>
          <p:nvPr/>
        </p:nvSpPr>
        <p:spPr>
          <a:xfrm rot="11174285">
            <a:off x="11115394" y="3414969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CDC2FA0-8FFA-4A8B-9625-BF3DE3F3F236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39772" y="3177722"/>
            <a:ext cx="686767" cy="2698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E397710-2C59-45CA-83DE-96E833FA1926}"/>
              </a:ext>
            </a:extLst>
          </p:cNvPr>
          <p:cNvCxnSpPr>
            <a:endCxn id="14" idx="5"/>
          </p:cNvCxnSpPr>
          <p:nvPr/>
        </p:nvCxnSpPr>
        <p:spPr>
          <a:xfrm>
            <a:off x="1226539" y="3177722"/>
            <a:ext cx="902127" cy="3351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48B29B9-11D2-4B61-8AC6-ECC2227DE6D6}"/>
              </a:ext>
            </a:extLst>
          </p:cNvPr>
          <p:cNvCxnSpPr>
            <a:stCxn id="14" idx="1"/>
            <a:endCxn id="26" idx="5"/>
          </p:cNvCxnSpPr>
          <p:nvPr/>
        </p:nvCxnSpPr>
        <p:spPr>
          <a:xfrm>
            <a:off x="2229378" y="3638256"/>
            <a:ext cx="340215" cy="6637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6A9EAEF-0CB1-4BDB-9D3B-AE96B25EE8E6}"/>
              </a:ext>
            </a:extLst>
          </p:cNvPr>
          <p:cNvCxnSpPr>
            <a:stCxn id="26" idx="7"/>
            <a:endCxn id="16" idx="7"/>
          </p:cNvCxnSpPr>
          <p:nvPr/>
        </p:nvCxnSpPr>
        <p:spPr>
          <a:xfrm flipV="1">
            <a:off x="2560627" y="3598871"/>
            <a:ext cx="811371" cy="7851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89BE66EF-194E-4079-B6B6-E1D715E8DFC4}"/>
              </a:ext>
            </a:extLst>
          </p:cNvPr>
          <p:cNvSpPr/>
          <p:nvPr/>
        </p:nvSpPr>
        <p:spPr>
          <a:xfrm rot="11174285">
            <a:off x="2547778" y="4289152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27DAE5D-2DB7-4785-B59A-0FF8D90F5ABD}"/>
              </a:ext>
            </a:extLst>
          </p:cNvPr>
          <p:cNvCxnSpPr/>
          <p:nvPr/>
        </p:nvCxnSpPr>
        <p:spPr>
          <a:xfrm flipV="1">
            <a:off x="3475027" y="3089394"/>
            <a:ext cx="1140516" cy="365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9FF47DA-A4DB-4D19-9B3C-B316B706B69A}"/>
              </a:ext>
            </a:extLst>
          </p:cNvPr>
          <p:cNvCxnSpPr>
            <a:stCxn id="18" idx="5"/>
          </p:cNvCxnSpPr>
          <p:nvPr/>
        </p:nvCxnSpPr>
        <p:spPr>
          <a:xfrm flipH="1" flipV="1">
            <a:off x="4632960" y="3093748"/>
            <a:ext cx="727612" cy="33660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53E3C46C-BBE4-4629-A986-BD57A4788DA9}"/>
              </a:ext>
            </a:extLst>
          </p:cNvPr>
          <p:cNvSpPr/>
          <p:nvPr/>
        </p:nvSpPr>
        <p:spPr>
          <a:xfrm rot="11174285">
            <a:off x="4543512" y="3045430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E13BB9F-7355-44C4-91B1-CEB9E6F0E802}"/>
              </a:ext>
            </a:extLst>
          </p:cNvPr>
          <p:cNvCxnSpPr/>
          <p:nvPr/>
        </p:nvCxnSpPr>
        <p:spPr>
          <a:xfrm>
            <a:off x="5403840" y="3540835"/>
            <a:ext cx="254010" cy="49969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3174898-DFEC-4F37-9AB8-81B7A08FCE7E}"/>
              </a:ext>
            </a:extLst>
          </p:cNvPr>
          <p:cNvCxnSpPr>
            <a:stCxn id="17" idx="7"/>
          </p:cNvCxnSpPr>
          <p:nvPr/>
        </p:nvCxnSpPr>
        <p:spPr>
          <a:xfrm flipH="1">
            <a:off x="5661659" y="3625896"/>
            <a:ext cx="1356848" cy="3965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485D709-6F59-45D3-AC66-2F925B7DD3D9}"/>
              </a:ext>
            </a:extLst>
          </p:cNvPr>
          <p:cNvSpPr/>
          <p:nvPr/>
        </p:nvSpPr>
        <p:spPr>
          <a:xfrm rot="11174285">
            <a:off x="6578681" y="3954986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C1E047A-336B-4A08-9880-8585EE36BDFD}"/>
              </a:ext>
            </a:extLst>
          </p:cNvPr>
          <p:cNvCxnSpPr/>
          <p:nvPr/>
        </p:nvCxnSpPr>
        <p:spPr>
          <a:xfrm flipH="1">
            <a:off x="7104699" y="2968971"/>
            <a:ext cx="1896428" cy="5105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F78A761-35EE-441D-BC7F-00EB0361FDB5}"/>
              </a:ext>
            </a:extLst>
          </p:cNvPr>
          <p:cNvCxnSpPr>
            <a:stCxn id="20" idx="5"/>
          </p:cNvCxnSpPr>
          <p:nvPr/>
        </p:nvCxnSpPr>
        <p:spPr>
          <a:xfrm flipH="1" flipV="1">
            <a:off x="9029700" y="2926108"/>
            <a:ext cx="791071" cy="58671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78CDA8A6-25D2-4CEF-8566-85DDE2FAB506}"/>
              </a:ext>
            </a:extLst>
          </p:cNvPr>
          <p:cNvSpPr/>
          <p:nvPr/>
        </p:nvSpPr>
        <p:spPr>
          <a:xfrm rot="11174285">
            <a:off x="8990541" y="283415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3DD0849-9C05-435C-A9F2-7CA8361FEFCE}"/>
              </a:ext>
            </a:extLst>
          </p:cNvPr>
          <p:cNvCxnSpPr>
            <a:endCxn id="19" idx="1"/>
          </p:cNvCxnSpPr>
          <p:nvPr/>
        </p:nvCxnSpPr>
        <p:spPr>
          <a:xfrm flipH="1" flipV="1">
            <a:off x="8509391" y="3616250"/>
            <a:ext cx="1277547" cy="5671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0EE8AC9-FBEF-429A-A8D2-690EFCB81F34}"/>
              </a:ext>
            </a:extLst>
          </p:cNvPr>
          <p:cNvCxnSpPr>
            <a:cxnSpLocks/>
            <a:stCxn id="21" idx="7"/>
          </p:cNvCxnSpPr>
          <p:nvPr/>
        </p:nvCxnSpPr>
        <p:spPr>
          <a:xfrm flipH="1">
            <a:off x="9782432" y="3598870"/>
            <a:ext cx="1357870" cy="5845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B7F80FD-A0ED-4C15-9265-6A60A74FFC4C}"/>
              </a:ext>
            </a:extLst>
          </p:cNvPr>
          <p:cNvSpPr txBox="1"/>
          <p:nvPr/>
        </p:nvSpPr>
        <p:spPr>
          <a:xfrm>
            <a:off x="328736" y="2626039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01.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0C96D59-40E1-4C9F-BC22-E6BA401A2A5F}"/>
              </a:ext>
            </a:extLst>
          </p:cNvPr>
          <p:cNvSpPr txBox="1"/>
          <p:nvPr/>
        </p:nvSpPr>
        <p:spPr>
          <a:xfrm>
            <a:off x="4582191" y="3786798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02.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25C554B-DA8F-4BC9-800B-8DD4C1C1B465}"/>
              </a:ext>
            </a:extLst>
          </p:cNvPr>
          <p:cNvSpPr txBox="1"/>
          <p:nvPr/>
        </p:nvSpPr>
        <p:spPr>
          <a:xfrm>
            <a:off x="8751725" y="2606016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03.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F790E0B-E40F-4E15-B32B-0BE17B3718E5}"/>
              </a:ext>
            </a:extLst>
          </p:cNvPr>
          <p:cNvSpPr/>
          <p:nvPr/>
        </p:nvSpPr>
        <p:spPr>
          <a:xfrm>
            <a:off x="945044" y="2735963"/>
            <a:ext cx="19543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00" dirty="0">
                <a:solidFill>
                  <a:schemeClr val="bg1">
                    <a:lumMod val="50000"/>
                  </a:schemeClr>
                </a:solidFill>
              </a:rPr>
              <a:t>最小需求分析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A3E83C1-AD43-4EBA-9F88-E61EF5C4AD8F}"/>
              </a:ext>
            </a:extLst>
          </p:cNvPr>
          <p:cNvSpPr/>
          <p:nvPr/>
        </p:nvSpPr>
        <p:spPr>
          <a:xfrm>
            <a:off x="5129186" y="3898703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00" dirty="0">
                <a:solidFill>
                  <a:schemeClr val="bg1">
                    <a:lumMod val="50000"/>
                  </a:schemeClr>
                </a:solidFill>
              </a:rPr>
              <a:t>已完成项目展示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9201404-8AE6-474A-883E-BF2059DBA65B}"/>
              </a:ext>
            </a:extLst>
          </p:cNvPr>
          <p:cNvSpPr/>
          <p:nvPr/>
        </p:nvSpPr>
        <p:spPr>
          <a:xfrm>
            <a:off x="9266192" y="2717363"/>
            <a:ext cx="16594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00" dirty="0">
                <a:solidFill>
                  <a:schemeClr val="bg1">
                    <a:lumMod val="50000"/>
                  </a:schemeClr>
                </a:solidFill>
              </a:rPr>
              <a:t>未完成功能</a:t>
            </a:r>
            <a:endParaRPr lang="en-US" altLang="zh-CN" sz="2000" b="1" spc="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3679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7"/>
          <p:cNvSpPr/>
          <p:nvPr/>
        </p:nvSpPr>
        <p:spPr>
          <a:xfrm>
            <a:off x="7039536" y="1481082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592A2FF4-EC69-4FAD-95D3-116762F35DA7}"/>
              </a:ext>
            </a:extLst>
          </p:cNvPr>
          <p:cNvGrpSpPr/>
          <p:nvPr/>
        </p:nvGrpSpPr>
        <p:grpSpPr>
          <a:xfrm>
            <a:off x="767557" y="271524"/>
            <a:ext cx="3385352" cy="612864"/>
            <a:chOff x="767557" y="271524"/>
            <a:chExt cx="3385352" cy="612864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243BDD6A-1F73-4B1C-83B4-DECE18F3E88B}"/>
                </a:ext>
              </a:extLst>
            </p:cNvPr>
            <p:cNvSpPr txBox="1"/>
            <p:nvPr/>
          </p:nvSpPr>
          <p:spPr>
            <a:xfrm>
              <a:off x="857592" y="316346"/>
              <a:ext cx="3295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微软雅黑"/>
                </a:rPr>
                <a:t>未完成功能</a:t>
              </a:r>
              <a:endParaRPr lang="zh-CN" altLang="en-US" sz="2800" b="1" kern="0" dirty="0">
                <a:solidFill>
                  <a:srgbClr val="0033CC"/>
                </a:solidFill>
                <a:latin typeface="微软雅黑"/>
              </a:endParaRPr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DF9CE3D6-323A-4B6F-9DDC-1CDEF2311D04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rgbClr val="0033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5FA82E92-1D39-4439-95D9-02370B051D19}"/>
              </a:ext>
            </a:extLst>
          </p:cNvPr>
          <p:cNvSpPr txBox="1"/>
          <p:nvPr/>
        </p:nvSpPr>
        <p:spPr>
          <a:xfrm>
            <a:off x="5870738" y="2201531"/>
            <a:ext cx="23375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zh-CN" dirty="0"/>
              <a:t>目前点击测距会显示签到位置和当前位置之间的距离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人脸识别功能已经做好，需将人脸识别与签到距离进行整合。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zh-CN" dirty="0"/>
              <a:t>后续会将测距按钮改为签到按钮，点击签到，距离小于</a:t>
            </a:r>
            <a:r>
              <a:rPr lang="en-US" altLang="zh-CN" dirty="0"/>
              <a:t>100m</a:t>
            </a:r>
            <a:r>
              <a:rPr lang="zh-CN" altLang="zh-CN" dirty="0"/>
              <a:t>会进行人脸识别，人脸识别成功则向后台返回签到成功。</a:t>
            </a:r>
          </a:p>
        </p:txBody>
      </p:sp>
      <p:pic>
        <p:nvPicPr>
          <p:cNvPr id="108" name="图片 107">
            <a:extLst>
              <a:ext uri="{FF2B5EF4-FFF2-40B4-BE49-F238E27FC236}">
                <a16:creationId xmlns:a16="http://schemas.microsoft.com/office/drawing/2014/main" id="{04AC6D11-7328-4157-8B9F-25F021FB84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37405" y="1835215"/>
            <a:ext cx="2487930" cy="44259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5" name="文本框 74">
            <a:extLst>
              <a:ext uri="{FF2B5EF4-FFF2-40B4-BE49-F238E27FC236}">
                <a16:creationId xmlns:a16="http://schemas.microsoft.com/office/drawing/2014/main" id="{2E0C8D43-BF30-4524-91D8-5521847E629B}"/>
              </a:ext>
            </a:extLst>
          </p:cNvPr>
          <p:cNvSpPr txBox="1"/>
          <p:nvPr/>
        </p:nvSpPr>
        <p:spPr>
          <a:xfrm>
            <a:off x="767557" y="1175136"/>
            <a:ext cx="1799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1.</a:t>
            </a:r>
            <a:r>
              <a:rPr lang="zh-CN" altLang="en-US" sz="2000" dirty="0">
                <a:latin typeface="+mn-ea"/>
              </a:rPr>
              <a:t>学生端</a:t>
            </a:r>
          </a:p>
        </p:txBody>
      </p:sp>
    </p:spTree>
    <p:extLst>
      <p:ext uri="{BB962C8B-B14F-4D97-AF65-F5344CB8AC3E}">
        <p14:creationId xmlns:p14="http://schemas.microsoft.com/office/powerpoint/2010/main" val="165488645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7"/>
          <p:cNvSpPr/>
          <p:nvPr/>
        </p:nvSpPr>
        <p:spPr>
          <a:xfrm>
            <a:off x="7039536" y="1481082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592A2FF4-EC69-4FAD-95D3-116762F35DA7}"/>
              </a:ext>
            </a:extLst>
          </p:cNvPr>
          <p:cNvGrpSpPr/>
          <p:nvPr/>
        </p:nvGrpSpPr>
        <p:grpSpPr>
          <a:xfrm>
            <a:off x="767557" y="271524"/>
            <a:ext cx="3385352" cy="612864"/>
            <a:chOff x="767557" y="271524"/>
            <a:chExt cx="3385352" cy="612864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243BDD6A-1F73-4B1C-83B4-DECE18F3E88B}"/>
                </a:ext>
              </a:extLst>
            </p:cNvPr>
            <p:cNvSpPr txBox="1"/>
            <p:nvPr/>
          </p:nvSpPr>
          <p:spPr>
            <a:xfrm>
              <a:off x="857592" y="316346"/>
              <a:ext cx="3295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微软雅黑"/>
                </a:rPr>
                <a:t>未完成功能</a:t>
              </a:r>
              <a:endParaRPr lang="zh-CN" altLang="en-US" sz="2800" b="1" kern="0" dirty="0">
                <a:solidFill>
                  <a:srgbClr val="0033CC"/>
                </a:solidFill>
                <a:latin typeface="微软雅黑"/>
              </a:endParaRPr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DF9CE3D6-323A-4B6F-9DDC-1CDEF2311D04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rgbClr val="0033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2E0C8D43-BF30-4524-91D8-5521847E629B}"/>
              </a:ext>
            </a:extLst>
          </p:cNvPr>
          <p:cNvSpPr txBox="1"/>
          <p:nvPr/>
        </p:nvSpPr>
        <p:spPr>
          <a:xfrm>
            <a:off x="767557" y="1175136"/>
            <a:ext cx="1799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2.</a:t>
            </a:r>
            <a:r>
              <a:rPr lang="zh-CN" altLang="en-US" sz="2000" dirty="0">
                <a:latin typeface="+mn-ea"/>
              </a:rPr>
              <a:t>教师端</a:t>
            </a:r>
          </a:p>
        </p:txBody>
      </p:sp>
    </p:spTree>
    <p:extLst>
      <p:ext uri="{BB962C8B-B14F-4D97-AF65-F5344CB8AC3E}">
        <p14:creationId xmlns:p14="http://schemas.microsoft.com/office/powerpoint/2010/main" val="302276599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7"/>
          <p:cNvSpPr/>
          <p:nvPr/>
        </p:nvSpPr>
        <p:spPr>
          <a:xfrm>
            <a:off x="7039536" y="1481082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592A2FF4-EC69-4FAD-95D3-116762F35DA7}"/>
              </a:ext>
            </a:extLst>
          </p:cNvPr>
          <p:cNvGrpSpPr/>
          <p:nvPr/>
        </p:nvGrpSpPr>
        <p:grpSpPr>
          <a:xfrm>
            <a:off x="767557" y="271524"/>
            <a:ext cx="3385352" cy="612864"/>
            <a:chOff x="767557" y="271524"/>
            <a:chExt cx="3385352" cy="612864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243BDD6A-1F73-4B1C-83B4-DECE18F3E88B}"/>
                </a:ext>
              </a:extLst>
            </p:cNvPr>
            <p:cNvSpPr txBox="1"/>
            <p:nvPr/>
          </p:nvSpPr>
          <p:spPr>
            <a:xfrm>
              <a:off x="857592" y="316346"/>
              <a:ext cx="3295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微软雅黑"/>
                </a:rPr>
                <a:t>未完成功能</a:t>
              </a:r>
              <a:endParaRPr lang="zh-CN" altLang="en-US" sz="2800" b="1" kern="0" dirty="0">
                <a:solidFill>
                  <a:srgbClr val="0033CC"/>
                </a:solidFill>
                <a:latin typeface="微软雅黑"/>
              </a:endParaRPr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DF9CE3D6-323A-4B6F-9DDC-1CDEF2311D04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rgbClr val="0033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5FA82E92-1D39-4439-95D9-02370B051D19}"/>
              </a:ext>
            </a:extLst>
          </p:cNvPr>
          <p:cNvSpPr txBox="1"/>
          <p:nvPr/>
        </p:nvSpPr>
        <p:spPr>
          <a:xfrm>
            <a:off x="8089956" y="2165350"/>
            <a:ext cx="23375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1. </a:t>
            </a:r>
            <a:r>
              <a:rPr lang="zh-CN" altLang="en-US" sz="2000" dirty="0">
                <a:latin typeface="+mn-ea"/>
              </a:rPr>
              <a:t>上传文件：将学生信息批量导入。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2. </a:t>
            </a:r>
            <a:r>
              <a:rPr lang="zh-CN" altLang="en-US" sz="2000" dirty="0">
                <a:latin typeface="+mn-ea"/>
              </a:rPr>
              <a:t>下载文件：导出学生总的签到信息，进行成绩审核。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3. </a:t>
            </a:r>
            <a:r>
              <a:rPr lang="zh-CN" altLang="en-US" sz="2000" dirty="0">
                <a:latin typeface="+mn-ea"/>
              </a:rPr>
              <a:t>后续添加新的课程。</a:t>
            </a:r>
            <a:endParaRPr lang="zh-CN" altLang="zh-CN" sz="2000" dirty="0">
              <a:latin typeface="+mn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E0C8D43-BF30-4524-91D8-5521847E629B}"/>
              </a:ext>
            </a:extLst>
          </p:cNvPr>
          <p:cNvSpPr txBox="1"/>
          <p:nvPr/>
        </p:nvSpPr>
        <p:spPr>
          <a:xfrm>
            <a:off x="767557" y="1175136"/>
            <a:ext cx="1799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3.</a:t>
            </a:r>
            <a:r>
              <a:rPr lang="zh-CN" altLang="en-US" sz="2000" dirty="0">
                <a:latin typeface="+mn-ea"/>
              </a:rPr>
              <a:t>教师</a:t>
            </a:r>
            <a:r>
              <a:rPr lang="en-US" altLang="zh-CN" sz="2000" dirty="0">
                <a:latin typeface="+mn-ea"/>
              </a:rPr>
              <a:t>Web</a:t>
            </a:r>
            <a:r>
              <a:rPr lang="zh-CN" altLang="en-US" sz="2000" dirty="0">
                <a:latin typeface="+mn-ea"/>
              </a:rPr>
              <a:t>端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B3AB22-20DF-41DB-BF82-8DB64D9BDBA6}"/>
              </a:ext>
            </a:extLst>
          </p:cNvPr>
          <p:cNvPicPr/>
          <p:nvPr/>
        </p:nvPicPr>
        <p:blipFill rotWithShape="1">
          <a:blip r:embed="rId3"/>
          <a:srcRect r="16999"/>
          <a:stretch/>
        </p:blipFill>
        <p:spPr>
          <a:xfrm>
            <a:off x="898149" y="1865994"/>
            <a:ext cx="6509520" cy="233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47458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2023C5A-002A-4D55-B6D9-BA77213D77D2}"/>
              </a:ext>
            </a:extLst>
          </p:cNvPr>
          <p:cNvSpPr/>
          <p:nvPr/>
        </p:nvSpPr>
        <p:spPr>
          <a:xfrm>
            <a:off x="-49634" y="-297596"/>
            <a:ext cx="8365503" cy="7453192"/>
          </a:xfrm>
          <a:prstGeom prst="rect">
            <a:avLst/>
          </a:prstGeom>
          <a:blipFill dpi="0" rotWithShape="1">
            <a:blip r:embed="rId3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1406308" y="2791301"/>
            <a:ext cx="4650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感谢大家的观看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9911845">
            <a:off x="916795" y="1933944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>
            <a:extLst>
              <a:ext uri="{FF2B5EF4-FFF2-40B4-BE49-F238E27FC236}">
                <a16:creationId xmlns:a16="http://schemas.microsoft.com/office/drawing/2014/main" id="{ABA7B7BC-2EA9-4B48-9EC2-D10CCCF936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4" b="26801"/>
          <a:stretch/>
        </p:blipFill>
        <p:spPr>
          <a:xfrm rot="12564080">
            <a:off x="9028495" y="2041232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>
            <a:extLst>
              <a:ext uri="{FF2B5EF4-FFF2-40B4-BE49-F238E27FC236}">
                <a16:creationId xmlns:a16="http://schemas.microsoft.com/office/drawing/2014/main" id="{3EA6A347-BDFB-419C-B6F7-63BF6CC4CA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0" b="18677"/>
          <a:stretch/>
        </p:blipFill>
        <p:spPr>
          <a:xfrm rot="14326105">
            <a:off x="8653712" y="-1552683"/>
            <a:ext cx="3388883" cy="428158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700B99-6065-4865-8C68-803D5763C6AA}"/>
              </a:ext>
            </a:extLst>
          </p:cNvPr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BA46D93-D6CE-4DB2-82E1-0C7504266082}"/>
              </a:ext>
            </a:extLst>
          </p:cNvPr>
          <p:cNvSpPr txBox="1"/>
          <p:nvPr/>
        </p:nvSpPr>
        <p:spPr>
          <a:xfrm>
            <a:off x="1380426" y="4005118"/>
            <a:ext cx="6575928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Pellentesque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habitant morbi tristique senectus et netus et malesuada fames ac turpis egestas. Proin pharetra nonummy pede. Mauris et orci.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6523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zh-CN" altLang="en-US" sz="8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3733800" y="2847439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/>
              <a:t>最小需求分析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EF4BBF-C2CD-4EB3-A920-99A3D31601CD}"/>
              </a:ext>
            </a:extLst>
          </p:cNvPr>
          <p:cNvSpPr txBox="1"/>
          <p:nvPr/>
        </p:nvSpPr>
        <p:spPr>
          <a:xfrm>
            <a:off x="933450" y="3924300"/>
            <a:ext cx="10325100" cy="161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967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椭圆 56"/>
          <p:cNvSpPr/>
          <p:nvPr/>
        </p:nvSpPr>
        <p:spPr>
          <a:xfrm rot="11174285">
            <a:off x="7336297" y="5634632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7731388" y="4317514"/>
            <a:ext cx="160862" cy="1608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连接符 80"/>
          <p:cNvCxnSpPr>
            <a:cxnSpLocks/>
            <a:stCxn id="60" idx="6"/>
          </p:cNvCxnSpPr>
          <p:nvPr/>
        </p:nvCxnSpPr>
        <p:spPr>
          <a:xfrm flipH="1" flipV="1">
            <a:off x="6744074" y="3758995"/>
            <a:ext cx="987790" cy="6302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7442703" y="4477900"/>
            <a:ext cx="360376" cy="1157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1655970" y="658158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5858421" y="667882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8101258" y="1325626"/>
            <a:ext cx="160862" cy="1608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 rot="11174285">
            <a:off x="3773532" y="641041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1881488" y="6510335"/>
            <a:ext cx="1892708" cy="1966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cxnSpLocks/>
            <a:stCxn id="116" idx="4"/>
          </p:cNvCxnSpPr>
          <p:nvPr/>
        </p:nvCxnSpPr>
        <p:spPr>
          <a:xfrm flipV="1">
            <a:off x="1781353" y="5523561"/>
            <a:ext cx="1291986" cy="10586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cxnSpLocks/>
            <a:stCxn id="116" idx="5"/>
          </p:cNvCxnSpPr>
          <p:nvPr/>
        </p:nvCxnSpPr>
        <p:spPr>
          <a:xfrm flipH="1" flipV="1">
            <a:off x="1436672" y="5635647"/>
            <a:ext cx="261585" cy="9708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cxnSpLocks/>
            <a:stCxn id="120" idx="4"/>
          </p:cNvCxnSpPr>
          <p:nvPr/>
        </p:nvCxnSpPr>
        <p:spPr>
          <a:xfrm flipV="1">
            <a:off x="5982706" y="5823664"/>
            <a:ext cx="118131" cy="855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cxnSpLocks/>
            <a:stCxn id="175" idx="6"/>
          </p:cNvCxnSpPr>
          <p:nvPr/>
        </p:nvCxnSpPr>
        <p:spPr>
          <a:xfrm flipH="1" flipV="1">
            <a:off x="3211072" y="5538616"/>
            <a:ext cx="563124" cy="9717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/>
          <p:cNvCxnSpPr>
            <a:cxnSpLocks/>
            <a:stCxn id="175" idx="4"/>
          </p:cNvCxnSpPr>
          <p:nvPr/>
        </p:nvCxnSpPr>
        <p:spPr>
          <a:xfrm flipV="1">
            <a:off x="3897817" y="5404656"/>
            <a:ext cx="704708" cy="10064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cxnSpLocks/>
            <a:stCxn id="175" idx="2"/>
          </p:cNvCxnSpPr>
          <p:nvPr/>
        </p:nvCxnSpPr>
        <p:spPr>
          <a:xfrm flipV="1">
            <a:off x="3997077" y="6154148"/>
            <a:ext cx="921674" cy="3805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cxnSpLocks/>
            <a:endCxn id="120" idx="6"/>
          </p:cNvCxnSpPr>
          <p:nvPr/>
        </p:nvCxnSpPr>
        <p:spPr>
          <a:xfrm>
            <a:off x="4956356" y="6143178"/>
            <a:ext cx="902729" cy="6355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 rot="11174285">
            <a:off x="7598712" y="6830911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 rot="11174285">
            <a:off x="8540645" y="6229769"/>
            <a:ext cx="160862" cy="1608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0" name="直接连接符 229"/>
          <p:cNvCxnSpPr>
            <a:stCxn id="219" idx="7"/>
            <a:endCxn id="120" idx="2"/>
          </p:cNvCxnSpPr>
          <p:nvPr/>
        </p:nvCxnSpPr>
        <p:spPr>
          <a:xfrm flipH="1" flipV="1">
            <a:off x="6081966" y="6803109"/>
            <a:ext cx="1541437" cy="2100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57" idx="0"/>
            <a:endCxn id="120" idx="3"/>
          </p:cNvCxnSpPr>
          <p:nvPr/>
        </p:nvCxnSpPr>
        <p:spPr>
          <a:xfrm flipH="1">
            <a:off x="6057939" y="5826018"/>
            <a:ext cx="1363906" cy="8947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27" idx="6"/>
            <a:endCxn id="219" idx="2"/>
          </p:cNvCxnSpPr>
          <p:nvPr/>
        </p:nvCxnSpPr>
        <p:spPr>
          <a:xfrm flipH="1">
            <a:off x="7822257" y="6301460"/>
            <a:ext cx="718864" cy="653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27" idx="5"/>
            <a:endCxn id="57" idx="2"/>
          </p:cNvCxnSpPr>
          <p:nvPr/>
        </p:nvCxnSpPr>
        <p:spPr>
          <a:xfrm flipH="1" flipV="1">
            <a:off x="7527683" y="5741038"/>
            <a:ext cx="1043037" cy="5064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19" idx="5"/>
            <a:endCxn id="57" idx="1"/>
          </p:cNvCxnSpPr>
          <p:nvPr/>
        </p:nvCxnSpPr>
        <p:spPr>
          <a:xfrm flipH="1" flipV="1">
            <a:off x="7492364" y="5805447"/>
            <a:ext cx="148266" cy="10501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接连接符 507"/>
          <p:cNvCxnSpPr>
            <a:cxnSpLocks/>
            <a:stCxn id="121" idx="7"/>
          </p:cNvCxnSpPr>
          <p:nvPr/>
        </p:nvCxnSpPr>
        <p:spPr>
          <a:xfrm flipH="1">
            <a:off x="6749533" y="1456413"/>
            <a:ext cx="1369440" cy="7867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接连接符 510"/>
          <p:cNvCxnSpPr>
            <a:cxnSpLocks/>
            <a:stCxn id="121" idx="5"/>
          </p:cNvCxnSpPr>
          <p:nvPr/>
        </p:nvCxnSpPr>
        <p:spPr>
          <a:xfrm flipH="1">
            <a:off x="6041759" y="1343341"/>
            <a:ext cx="2089574" cy="1740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4DB333FB-1F67-48AA-B608-9674D6BD36AA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7557B98-4816-47FA-9F33-22F43925BB66}"/>
                </a:ext>
              </a:extLst>
            </p:cNvPr>
            <p:cNvSpPr txBox="1"/>
            <p:nvPr/>
          </p:nvSpPr>
          <p:spPr>
            <a:xfrm>
              <a:off x="857592" y="315058"/>
              <a:ext cx="3295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微软雅黑"/>
                </a:rPr>
                <a:t>最小需求分析</a:t>
              </a:r>
              <a:endParaRPr lang="zh-CN" altLang="en-US" sz="2800" b="1" kern="0" dirty="0">
                <a:solidFill>
                  <a:srgbClr val="0033CC"/>
                </a:solidFill>
                <a:latin typeface="微软雅黑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A30CEDA2-7AFF-45EC-A99E-A5D2DED0BA89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</a:endParaRPr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3D82492E-42FF-4990-9EE8-455821D33A30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rgbClr val="0033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A307A38-78FE-4C34-BE5A-3E5751973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097" y="743977"/>
            <a:ext cx="12192000" cy="505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6433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zh-CN" altLang="en-US" sz="8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3733800" y="2847439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/>
              <a:t>已完成成果展示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EF4BBF-C2CD-4EB3-A920-99A3D31601CD}"/>
              </a:ext>
            </a:extLst>
          </p:cNvPr>
          <p:cNvSpPr txBox="1"/>
          <p:nvPr/>
        </p:nvSpPr>
        <p:spPr>
          <a:xfrm>
            <a:off x="933450" y="3924300"/>
            <a:ext cx="10325100" cy="161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661528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59212" y="0"/>
            <a:ext cx="12192000" cy="6858000"/>
          </a:xfrm>
          <a:prstGeom prst="rect">
            <a:avLst/>
          </a:prstGeom>
          <a:solidFill>
            <a:srgbClr val="ECECE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5AA35DF8-26E2-4E00-88FB-EE34DA713DF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C02F031C-3E22-4AD4-A477-B76FAC4A595F}"/>
                </a:ext>
              </a:extLst>
            </p:cNvPr>
            <p:cNvSpPr txBox="1"/>
            <p:nvPr/>
          </p:nvSpPr>
          <p:spPr>
            <a:xfrm>
              <a:off x="887887" y="380224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kern="0" dirty="0">
                  <a:solidFill>
                    <a:srgbClr val="0033CC"/>
                  </a:solidFill>
                  <a:latin typeface="微软雅黑"/>
                </a:rPr>
                <a:t>学生端成果展示</a:t>
              </a: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03EC8A80-1005-4F78-AF18-60A730BEF898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30312A49-6E84-4D8D-BFA1-52A19CCB5C0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rgbClr val="0033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84" name="图片 83">
            <a:extLst>
              <a:ext uri="{FF2B5EF4-FFF2-40B4-BE49-F238E27FC236}">
                <a16:creationId xmlns:a16="http://schemas.microsoft.com/office/drawing/2014/main" id="{7F28694B-44C6-460F-8EA9-88EDF0721CF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17" y="1769569"/>
            <a:ext cx="2469515" cy="44234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F61275A9-FBF2-4760-9D21-51B03BF4515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12" y="1769569"/>
            <a:ext cx="2458720" cy="44234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423E7F14-CC4F-43F1-A214-29AB27895CEE}"/>
              </a:ext>
            </a:extLst>
          </p:cNvPr>
          <p:cNvSpPr txBox="1"/>
          <p:nvPr/>
        </p:nvSpPr>
        <p:spPr>
          <a:xfrm>
            <a:off x="7954645" y="1769569"/>
            <a:ext cx="35896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1. </a:t>
            </a:r>
            <a:r>
              <a:rPr lang="zh-CN" altLang="zh-CN" sz="2000" dirty="0">
                <a:latin typeface="+mn-ea"/>
              </a:rPr>
              <a:t>如果是</a:t>
            </a:r>
            <a:r>
              <a:rPr lang="zh-CN" altLang="en-US" sz="2000" dirty="0">
                <a:latin typeface="+mn-ea"/>
              </a:rPr>
              <a:t>首次</a:t>
            </a:r>
            <a:r>
              <a:rPr lang="zh-CN" altLang="zh-CN" sz="2000" dirty="0">
                <a:latin typeface="+mn-ea"/>
              </a:rPr>
              <a:t>启动小程序会提示注册</a:t>
            </a:r>
            <a:r>
              <a:rPr lang="zh-CN" altLang="en-US" sz="2000" dirty="0">
                <a:latin typeface="+mn-ea"/>
              </a:rPr>
              <a:t>需求</a:t>
            </a:r>
            <a:r>
              <a:rPr lang="zh-CN" altLang="zh-CN" sz="2000" dirty="0">
                <a:latin typeface="+mn-ea"/>
              </a:rPr>
              <a:t>，点击确</a:t>
            </a:r>
            <a:r>
              <a:rPr lang="zh-CN" altLang="en-US" sz="2000" dirty="0">
                <a:latin typeface="+mn-ea"/>
              </a:rPr>
              <a:t>定</a:t>
            </a:r>
            <a:r>
              <a:rPr lang="zh-CN" altLang="zh-CN" sz="2000" dirty="0">
                <a:latin typeface="+mn-ea"/>
              </a:rPr>
              <a:t>跳转到注册页面</a:t>
            </a:r>
            <a:r>
              <a:rPr lang="zh-CN" altLang="en-US" sz="2000" dirty="0">
                <a:latin typeface="+mn-ea"/>
              </a:rPr>
              <a:t>。</a:t>
            </a:r>
            <a:r>
              <a:rPr lang="zh-CN" altLang="zh-CN" sz="2000" dirty="0">
                <a:latin typeface="+mn-ea"/>
              </a:rPr>
              <a:t> 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       </a:t>
            </a:r>
          </a:p>
          <a:p>
            <a:r>
              <a:rPr lang="en-US" altLang="zh-CN" sz="2000" dirty="0">
                <a:latin typeface="+mn-ea"/>
              </a:rPr>
              <a:t>     </a:t>
            </a:r>
            <a:endParaRPr lang="zh-CN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2. </a:t>
            </a:r>
            <a:r>
              <a:rPr lang="zh-CN" altLang="en-US" sz="2000" dirty="0">
                <a:latin typeface="+mn-ea"/>
              </a:rPr>
              <a:t>进入</a:t>
            </a:r>
            <a:r>
              <a:rPr lang="zh-CN" altLang="zh-CN" sz="2000" dirty="0">
                <a:latin typeface="+mn-ea"/>
              </a:rPr>
              <a:t>注册页面，</a:t>
            </a:r>
            <a:r>
              <a:rPr lang="zh-CN" altLang="en-US" sz="2000" dirty="0">
                <a:latin typeface="+mn-ea"/>
              </a:rPr>
              <a:t>输入学生相关信息，完成提交后，</a:t>
            </a:r>
            <a:r>
              <a:rPr lang="zh-CN" altLang="zh-CN" sz="2000" dirty="0">
                <a:latin typeface="+mn-ea"/>
              </a:rPr>
              <a:t>会将</a:t>
            </a:r>
            <a:r>
              <a:rPr lang="zh-CN" altLang="en-US" sz="2000" dirty="0">
                <a:latin typeface="+mn-ea"/>
              </a:rPr>
              <a:t>学生</a:t>
            </a:r>
            <a:r>
              <a:rPr lang="zh-CN" altLang="zh-CN" sz="2000" dirty="0">
                <a:latin typeface="+mn-ea"/>
              </a:rPr>
              <a:t>注册信息上传到数据库</a:t>
            </a:r>
            <a:r>
              <a:rPr lang="zh-CN" altLang="en-US" sz="2000" dirty="0">
                <a:latin typeface="+mn-ea"/>
              </a:rPr>
              <a:t>，</a:t>
            </a:r>
            <a:r>
              <a:rPr lang="zh-CN" altLang="zh-CN" sz="2000" dirty="0">
                <a:latin typeface="+mn-ea"/>
              </a:rPr>
              <a:t>并根据</a:t>
            </a:r>
            <a:r>
              <a:rPr lang="zh-CN" altLang="en-US" sz="2000" dirty="0">
                <a:latin typeface="+mn-ea"/>
              </a:rPr>
              <a:t>注册手机号</a:t>
            </a:r>
            <a:r>
              <a:rPr lang="zh-CN" altLang="zh-CN" sz="2000" dirty="0">
                <a:latin typeface="+mn-ea"/>
              </a:rPr>
              <a:t>获取</a:t>
            </a:r>
            <a:r>
              <a:rPr lang="zh-CN" altLang="en-US" sz="2000" dirty="0">
                <a:latin typeface="+mn-ea"/>
              </a:rPr>
              <a:t>该</a:t>
            </a:r>
            <a:r>
              <a:rPr lang="zh-CN" altLang="zh-CN" sz="2000" dirty="0">
                <a:latin typeface="+mn-ea"/>
              </a:rPr>
              <a:t>学生的</a:t>
            </a:r>
            <a:r>
              <a:rPr lang="zh-CN" altLang="en-US" sz="2000" dirty="0">
                <a:latin typeface="+mn-ea"/>
              </a:rPr>
              <a:t>相关</a:t>
            </a:r>
            <a:r>
              <a:rPr lang="zh-CN" altLang="zh-CN" sz="2000" dirty="0">
                <a:latin typeface="+mn-ea"/>
              </a:rPr>
              <a:t>课程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5915ADE-6E29-4578-A364-CE1E7C5330A7}"/>
              </a:ext>
            </a:extLst>
          </p:cNvPr>
          <p:cNvSpPr txBox="1"/>
          <p:nvPr/>
        </p:nvSpPr>
        <p:spPr>
          <a:xfrm>
            <a:off x="971550" y="1038225"/>
            <a:ext cx="3371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2.1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学生端注册界面</a:t>
            </a:r>
          </a:p>
        </p:txBody>
      </p:sp>
    </p:spTree>
    <p:extLst>
      <p:ext uri="{BB962C8B-B14F-4D97-AF65-F5344CB8AC3E}">
        <p14:creationId xmlns:p14="http://schemas.microsoft.com/office/powerpoint/2010/main" val="429219745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59212" y="0"/>
            <a:ext cx="12192000" cy="6858000"/>
          </a:xfrm>
          <a:prstGeom prst="rect">
            <a:avLst/>
          </a:prstGeom>
          <a:solidFill>
            <a:srgbClr val="ECECE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5AA35DF8-26E2-4E00-88FB-EE34DA713DF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C02F031C-3E22-4AD4-A477-B76FAC4A595F}"/>
                </a:ext>
              </a:extLst>
            </p:cNvPr>
            <p:cNvSpPr txBox="1"/>
            <p:nvPr/>
          </p:nvSpPr>
          <p:spPr>
            <a:xfrm>
              <a:off x="887887" y="380224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kern="0" dirty="0">
                  <a:solidFill>
                    <a:srgbClr val="0033CC"/>
                  </a:solidFill>
                  <a:latin typeface="微软雅黑"/>
                </a:rPr>
                <a:t>学生端成果展示</a:t>
              </a: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03EC8A80-1005-4F78-AF18-60A730BEF898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30312A49-6E84-4D8D-BFA1-52A19CCB5C0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rgbClr val="0033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423E7F14-CC4F-43F1-A214-29AB27895CEE}"/>
              </a:ext>
            </a:extLst>
          </p:cNvPr>
          <p:cNvSpPr txBox="1"/>
          <p:nvPr/>
        </p:nvSpPr>
        <p:spPr>
          <a:xfrm>
            <a:off x="5823530" y="2312494"/>
            <a:ext cx="35896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．学生登陆进入程序后，根据后台获取的该学生的信息，将相关课程会直接显示在主页面上。</a:t>
            </a:r>
            <a:endParaRPr lang="zh-CN" altLang="zh-CN" sz="2400" dirty="0">
              <a:latin typeface="+mn-e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5915ADE-6E29-4578-A364-CE1E7C5330A7}"/>
              </a:ext>
            </a:extLst>
          </p:cNvPr>
          <p:cNvSpPr txBox="1"/>
          <p:nvPr/>
        </p:nvSpPr>
        <p:spPr>
          <a:xfrm>
            <a:off x="971550" y="1038225"/>
            <a:ext cx="3371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2.2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学生端主页面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A803A98-8B8B-4BE4-8B4C-A403447B1A8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395" y="1597867"/>
            <a:ext cx="2681605" cy="47701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4035465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59212" y="0"/>
            <a:ext cx="12192000" cy="6858000"/>
          </a:xfrm>
          <a:prstGeom prst="rect">
            <a:avLst/>
          </a:prstGeom>
          <a:solidFill>
            <a:srgbClr val="ECECE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5AA35DF8-26E2-4E00-88FB-EE34DA713DF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C02F031C-3E22-4AD4-A477-B76FAC4A595F}"/>
                </a:ext>
              </a:extLst>
            </p:cNvPr>
            <p:cNvSpPr txBox="1"/>
            <p:nvPr/>
          </p:nvSpPr>
          <p:spPr>
            <a:xfrm>
              <a:off x="887887" y="380224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kern="0" dirty="0">
                  <a:solidFill>
                    <a:srgbClr val="0033CC"/>
                  </a:solidFill>
                  <a:latin typeface="微软雅黑"/>
                </a:rPr>
                <a:t>学生端成果展示</a:t>
              </a: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03EC8A80-1005-4F78-AF18-60A730BEF898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30312A49-6E84-4D8D-BFA1-52A19CCB5C0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rgbClr val="0033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423E7F14-CC4F-43F1-A214-29AB27895CEE}"/>
              </a:ext>
            </a:extLst>
          </p:cNvPr>
          <p:cNvSpPr txBox="1"/>
          <p:nvPr/>
        </p:nvSpPr>
        <p:spPr>
          <a:xfrm>
            <a:off x="6486296" y="2312494"/>
            <a:ext cx="35896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4. </a:t>
            </a:r>
            <a:r>
              <a:rPr lang="zh-CN" altLang="en-US" sz="2000" dirty="0">
                <a:latin typeface="+mn-ea"/>
              </a:rPr>
              <a:t>当学生需要对课程进行签到时</a:t>
            </a:r>
            <a:r>
              <a:rPr lang="zh-CN" altLang="zh-CN" sz="2000" dirty="0">
                <a:latin typeface="+mn-ea"/>
              </a:rPr>
              <a:t>，</a:t>
            </a:r>
            <a:r>
              <a:rPr lang="zh-CN" altLang="en-US" sz="2000" dirty="0">
                <a:latin typeface="+mn-ea"/>
              </a:rPr>
              <a:t>点击“签到”按钮，进入签到页面，进行在线签到。</a:t>
            </a:r>
            <a:endParaRPr lang="en-US" altLang="zh-CN" sz="2000" dirty="0">
              <a:latin typeface="+mn-ea"/>
            </a:endParaRPr>
          </a:p>
          <a:p>
            <a:r>
              <a:rPr lang="zh-CN" altLang="zh-CN" sz="2000" dirty="0">
                <a:latin typeface="+mn-ea"/>
              </a:rPr>
              <a:t>点击</a:t>
            </a:r>
            <a:r>
              <a:rPr lang="zh-CN" altLang="en-US" sz="2000" dirty="0">
                <a:latin typeface="+mn-ea"/>
              </a:rPr>
              <a:t>“</a:t>
            </a:r>
            <a:r>
              <a:rPr lang="zh-CN" altLang="zh-CN" sz="2000" dirty="0">
                <a:latin typeface="+mn-ea"/>
              </a:rPr>
              <a:t>签到位置</a:t>
            </a:r>
            <a:r>
              <a:rPr lang="zh-CN" altLang="en-US" sz="2000" dirty="0">
                <a:latin typeface="+mn-ea"/>
              </a:rPr>
              <a:t>”，将</a:t>
            </a:r>
            <a:r>
              <a:rPr lang="zh-CN" altLang="zh-CN" sz="2000" dirty="0">
                <a:latin typeface="+mn-ea"/>
              </a:rPr>
              <a:t>得到</a:t>
            </a:r>
            <a:r>
              <a:rPr lang="zh-CN" altLang="en-US" sz="2000" dirty="0">
                <a:latin typeface="+mn-ea"/>
              </a:rPr>
              <a:t>需要</a:t>
            </a:r>
            <a:r>
              <a:rPr lang="zh-CN" altLang="zh-CN" sz="2000" dirty="0">
                <a:latin typeface="+mn-ea"/>
              </a:rPr>
              <a:t>签到的位置，点击</a:t>
            </a:r>
            <a:r>
              <a:rPr lang="zh-CN" altLang="en-US" sz="2000" dirty="0">
                <a:latin typeface="+mn-ea"/>
              </a:rPr>
              <a:t>“</a:t>
            </a:r>
            <a:r>
              <a:rPr lang="zh-CN" altLang="zh-CN" sz="2000" dirty="0">
                <a:latin typeface="+mn-ea"/>
              </a:rPr>
              <a:t>获取当前位置</a:t>
            </a:r>
            <a:r>
              <a:rPr lang="zh-CN" altLang="en-US" sz="2000" dirty="0">
                <a:latin typeface="+mn-ea"/>
              </a:rPr>
              <a:t>”即</a:t>
            </a:r>
            <a:r>
              <a:rPr lang="zh-CN" altLang="zh-CN" sz="2000" dirty="0">
                <a:latin typeface="+mn-ea"/>
              </a:rPr>
              <a:t>获取到当前的位置信息。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5915ADE-6E29-4578-A364-CE1E7C5330A7}"/>
              </a:ext>
            </a:extLst>
          </p:cNvPr>
          <p:cNvSpPr txBox="1"/>
          <p:nvPr/>
        </p:nvSpPr>
        <p:spPr>
          <a:xfrm>
            <a:off x="971550" y="1038225"/>
            <a:ext cx="3371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2.3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学生端签到界面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DB435C2-041A-4133-B7F5-7529A1639E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85777" y="1542718"/>
            <a:ext cx="2850266" cy="48279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9082400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59212" y="0"/>
            <a:ext cx="12192000" cy="6858000"/>
          </a:xfrm>
          <a:prstGeom prst="rect">
            <a:avLst/>
          </a:prstGeom>
          <a:solidFill>
            <a:srgbClr val="ECECE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5AA35DF8-26E2-4E00-88FB-EE34DA713DF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C02F031C-3E22-4AD4-A477-B76FAC4A595F}"/>
                </a:ext>
              </a:extLst>
            </p:cNvPr>
            <p:cNvSpPr txBox="1"/>
            <p:nvPr/>
          </p:nvSpPr>
          <p:spPr>
            <a:xfrm>
              <a:off x="887887" y="380224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kern="0" dirty="0">
                  <a:solidFill>
                    <a:srgbClr val="0033CC"/>
                  </a:solidFill>
                  <a:latin typeface="微软雅黑"/>
                </a:rPr>
                <a:t>学生端成果展示</a:t>
              </a: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03EC8A80-1005-4F78-AF18-60A730BEF898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30312A49-6E84-4D8D-BFA1-52A19CCB5C0D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rgbClr val="0033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423E7F14-CC4F-43F1-A214-29AB27895CEE}"/>
              </a:ext>
            </a:extLst>
          </p:cNvPr>
          <p:cNvSpPr txBox="1"/>
          <p:nvPr/>
        </p:nvSpPr>
        <p:spPr>
          <a:xfrm>
            <a:off x="6384517" y="2136338"/>
            <a:ext cx="35896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5. </a:t>
            </a:r>
            <a:r>
              <a:rPr lang="zh-CN" altLang="en-US" sz="2000" dirty="0">
                <a:latin typeface="+mn-ea"/>
              </a:rPr>
              <a:t>首次</a:t>
            </a:r>
            <a:r>
              <a:rPr lang="zh-CN" altLang="zh-CN" sz="2000" dirty="0">
                <a:latin typeface="+mn-ea"/>
              </a:rPr>
              <a:t>注册之后</a:t>
            </a:r>
            <a:r>
              <a:rPr lang="zh-CN" altLang="en-US" sz="2000" dirty="0">
                <a:latin typeface="+mn-ea"/>
              </a:rPr>
              <a:t>，点击“我的”按钮，进入个人信息</a:t>
            </a:r>
            <a:r>
              <a:rPr lang="zh-CN" altLang="zh-CN" sz="2000" dirty="0">
                <a:latin typeface="+mn-ea"/>
              </a:rPr>
              <a:t>页面</a:t>
            </a:r>
            <a:r>
              <a:rPr lang="zh-CN" altLang="en-US" sz="2000" dirty="0">
                <a:latin typeface="+mn-ea"/>
              </a:rPr>
              <a:t>，</a:t>
            </a:r>
            <a:r>
              <a:rPr lang="zh-CN" altLang="zh-CN" sz="2000" dirty="0">
                <a:latin typeface="+mn-ea"/>
              </a:rPr>
              <a:t>进行人脸识别照片的绑定</a:t>
            </a:r>
            <a:r>
              <a:rPr lang="zh-CN" altLang="en-US" sz="2000" dirty="0">
                <a:latin typeface="+mn-ea"/>
              </a:rPr>
              <a:t>，后台传入数据库中存储，每次签到需进行人脸识别和签到距离的双重认证才能签到成功</a:t>
            </a:r>
            <a:r>
              <a:rPr lang="zh-CN" altLang="zh-CN" sz="2000" dirty="0">
                <a:latin typeface="+mn-ea"/>
              </a:rPr>
              <a:t>。</a:t>
            </a:r>
          </a:p>
          <a:p>
            <a:r>
              <a:rPr lang="en-US" altLang="zh-CN" sz="2000" dirty="0">
                <a:latin typeface="+mn-ea"/>
              </a:rPr>
              <a:t> </a:t>
            </a:r>
            <a:endParaRPr lang="zh-CN" altLang="zh-CN" sz="2000" dirty="0">
              <a:latin typeface="+mn-e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5915ADE-6E29-4578-A364-CE1E7C5330A7}"/>
              </a:ext>
            </a:extLst>
          </p:cNvPr>
          <p:cNvSpPr txBox="1"/>
          <p:nvPr/>
        </p:nvSpPr>
        <p:spPr>
          <a:xfrm>
            <a:off x="971550" y="1038225"/>
            <a:ext cx="3371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2.4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个人信息界面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D0B9068-A89C-4666-A119-498B2FA0D4B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46688" y="1544014"/>
            <a:ext cx="3049293" cy="51341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31745084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C:\Users\Administrator\Desktop\点与线\"/>
  <p:tag name="ISPRING_PRESENTATION_PATH" val="C:\Users\Administrator\Desktop\点与线.pptx"/>
  <p:tag name="ISPRING_PROJECT_FOLDER_UPDATED" val="1"/>
  <p:tag name="ISPRING_UUID" val="{9E835B18-4CBE-4158-BA05-AC18079C87BA}"/>
  <p:tag name="ISPRING_SCREEN_RECS_UPDATED" val="C:\Users\Administrator\Desktop\点与线\"/>
  <p:tag name="ISPRING_PRESENTATION_TITLE" val="点与线"/>
  <p:tag name="ISPRING_ULTRA_SCORM_COURSE_ID" val="EB056CF6-F6FB-419C-8F15-BF4BD319FD02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\变色龙文件\点与线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JVexIH9LMokMwAAAgWgAAFwAAAHVuaXZlcnNhbC91bml2ZXJzYWwucG5n7Xx7VFNX/q/Wju20KO10HIQCqS+sL56likDSDi1URVERoxKIFJQqkgghQAhJ2rEFLWBExAR5ZFrfBJIiQkggiS2VAAHiK0TNy0pCkGOCJCYh73uCtlpnutb93Tu/de+61z9YIfuc/f189/f9PftkH9m8KW7OGz5vzJgxY866zz7ZOmPGnwJmzJj1+euzwZHiDV5vgh8zMVvj/j6DMeT7APzyaubHGz+eMaOF/KY97U/g9z8f/GwnZsaMud3uv5kC9IWMGTN2tq375ONthalaeTZZm4lTElITUz9K/Whxw+Wt+5MIWy07kyLIu8peDV+15B+fZdd9sm1fXeyXX8fX/vVswF/e/jYZ/v2ft316pm3h1l3vbvvTq2d3n7orY19jM5Q/JBjMSoGvYOBUjbpNUsy7EYffKx88dQe/6TKp6Q5RcvUcxDUl8EJ3TfZc9SRNdW9QupzmmSCLM+Zeyu85cPSOP4sbET/aPz7kHptRsOBd1Xgu1X6dTNymeMs9ci9wT1mXb4BL6bKR1HOmb9LFfNhXYHkbNX2ZemkdD3gNNvUxbon7+xVCb4CFMe4W3YwvbRnUqI8tCRdcfTT7OpyfRjQBA4cfvTU/IOFY2niaweYJfo16tSA0njgWAykqSyBZb5ZUJ6/pCTaeJ1nPow2DaGJrlzaio09jtohITr0J6dRThMCENIToMhCsRxKKv+8KpCCx8sVkvATJiqJoLZewYwaEfv7ErYkwN/E8kLhzQGQfuBrkuBHEjfib/acg+09XqxKguIucaG66R6LrIc3RKpwZMQtBdEwJYETcnQ1B3G0KZ/0jUAiPh2JPF6MkuCYm0UinsKLNaaHK1hZIloEYCHuMX23mAhqeXwBJpyHq9OxmMzoyXiEwuC2AoRkq6XMgdWEH7XaRy64ea+PW3WkBhx6d3BKafs90qeAGVvAz0KFLV3/ovY8OHFXv6M7gwczdqQrkiNKkBzgT36ErjouxpcHxr4BijdQoSvp6H7XEfu1xAmZrheFx0t6pFhQF0Ds5qMiTxapFEJxB37siTILFkWw5EvoFff7sck/io0MUVp9gcE9W3k5Ks83fKtMJI8PjRx2IBpZkxTKSpoCo0V/yGGSvRAexifLVkmbpqKRLfzCFwrxjIgJJNeyEkmvG/YNarNTWpLkTPeRkj+qbtSMqLczeDSs25OgnXWaXU4m22XOlssxolG96R/RwcM1Es2MGm4dup2jw+x0WkbnP6i/EDGj1BJ5/EJ+haVAyZUQHVN0O5HxOCEoiVwlXsOXWqWRcdb7xdo48LMM2Hxcopi1yG5hOJiTnxjmP07Z8XvGxt7k9Zjj/8gA267MdsPWnWt4zD0qBfDYq8n2GVK3dAYlEZ17ZwRocUaVrHEZf/eTwDFwvJpnF9RT4BBjQy0azWjOakmmAz4PQ5WpOsc57LPSe2mo/BYBSi+SPclxWpAtQ23CRZiXvlRBJs2AnZBFFzYmiIVioTn8YGqnJGcaksO7chW5XDGlOaWptmQcGBENY9mD+rX4sW2vtwqRAFRwn1DeLOiC4TSSPSuw4kdri7NuDi1R6AkSLj4YHcLrqF2CilcYOy1o1EWiR2ICcYXM60bNRwF4P6qaFpZTiyo23LVO4hw88+tKbDO+ZRlaCojho1uVRB5CjBoqzl35ieHNbT7nHDCEnmyF679jbuyv+tKHnaxkKv1MhGqthSdIZQK4t/CPV5LB2oVkK267Dj2E6E0AxmEPtzfC1e4ulR7/21uUSShqWpA/5aHNdHjGAubjPyC7G86N0Vs8BVchwtmSkyWzIR5HqBXegkn5TSztaUBbEmxq9TRVKMP1SacgHw+9xuA8ZfhjqgFlb9M3nxEGaA8GDqIe/nM9GByajNfgv5IETmhCDo9XRemziKoLnv2g4Ykv0UJK+y9SdEZh8WnX87Q/IBFDlFbVsh1MU7F4nTKeOY4d9dADp11ZS6vE6ng2ddc0nbPiHypzdkR8E4khytCuHxRJlt5vlfL6vVWYiYyhHw+NRAjbX8UVHDx/RXr0lSJJ5baCQKkg5lBYoytY3djscoX/XwmJVTilLApoiSr8GLxXcJenYJJUWZCvLZjoubBdNQn3BtfyTxYMbsngN7GLQeGnG8kIAv1gZg4uUNE/UG6mVZsMaKdwnTtcZ62yWnSuqo6ugtokRRLurqFm6SgroiQyR1NIB8HCBOB17pQgLy3/FHVsBhbOiz/4nEnfrsvQ4VKvfY72JI7JiU9pT183zfkVCWEhmB0pJMu3rLZDgUMZDZEQ1EAb11cuGsye6l82tAuZVSaWqrOMfhzLzEORqod5WLxBJvVdICtkqKFsX0K3aCMlE23bYRI7GtFAy37V6ieHbPseeAi21W1UUqXzNe0RPDER2y03ibyqZBSg+iqVIHR6J5cGHJWyrU0irQiBBxZiUkkqBwuXU2Pv2SKJj9FHDmEFDf7bezjLPcgf/Ye6cKssGkBBzbf9Yi9/r7TGfzv5S+0VLanabf3rFXG+PXKmxRT8/68wOSQpozSG5BBAHGTOwQJTNJUE25VAH3qu2NTGRPb1doaExKbO7ECxncy9WKgtgibS5tQgK0uDElvQZ+4Ux/uByLCjlUToY+l5nOz00uIy6FBY3SOAfYNBEk4Yk9xqEkuAaoF35Luiyg5JollAKcG7DdEV1xRtZSpIlfEIDpIBrakzLdd0GHFGCKKI/3tHAIHc2jBTxLDKJYSe5Zeg1d5ghyvqCa1p2V7ySbBESe4501QMS8rqe/IdCrPfMYax0weLTm2cfwsp95g87hrFsEujlUDKfm51xbQe5SsrUFIPeFSSYf07ftnMRcgnN7Jz3LaCED/zAiu3GpihSJVetd2NLurC4Ep4xh05ucUQnHxrxiUK7jVBU4GJrnIBlVK9NVzvKK4GRTRBNoO+ImWSLrp1o6eLHshE83mt6k9VAm2gzRtdrKMDwo44DkNXduxXIbpTZwSLV0bcpJTni9LiCkgM0tD9eHsBSQmc/iRkZVBXKL516P8/icK/U/5Vu1Z9D46MPEF1gHfBl6ZVg3D88Ej1rlSS3GBYExze8132re9QMAb8Wvu5RNZ3Vr3sHuIuGL0+HubPRjBlxmdRX3Z9Hh4L/7P70rU/7i/tzzdruxe7Pg3kTVgPMZXhzug5ID/2fnVWybrqoGPuvwc7n2vVCLybPOn4VYPKJC9ZFvJkboDpwYagcmM6eM5qDiJNlXjD7L56QwbePP76Z+6Gq/MLQ0SPTs79wiJEO8ek///24InXo8PhD6nw36JcnF29MyhT8PA10efG+xrWRAdPc/XPJukTxnZCQacKr1p1q/I3OuhvbsPnx06x/tOH4ucbW9M+n2d11/IOker93ptd47fiZiy8h/mMQZwWnJal47X2LhsYvFOEVmAdHljZ0FJo7lYSt+rphgxAziBnGbfuN6I0HlK8mLp5vWC64knhSc6AuivwMfK2jATdakzuF91WxgUnmM4ybE38lHbBx9DLPB994pRY+Prnpu2ecbeLvf4Svk10uP14qSzDDn63rvJI4hpfJzoSvVzwmcpTP47QvUm53CiVB3Mc3TidzMVx9/wqK6GzR0Rx5+2nVRt152/Pg6Mjh7PpdYkw5cBmyhImH+Z1/Htyxm1Xnvnhx/4muIUde1/MwjdcDNzWPR8RKkk5njOU9E/+Dx/TYzjVtjZr5cHHF8e9uXnwOjemjvX+rsSF928Y/mmNjhK0v2fQ7JvZfLkukFx1t0XL+aBK9tvwPgM7UHv2DK76hf4DD+rf3j2T/W+jCd9fW/xuhKP4rpNOjDANhavU79Zue2XM9UfyF1/ntRt9FfqGbxv9g0Uer/i14T3tt+R9c4QF/MCdWjO1Z928ZGGk8l7P1fOJzlocMv3v1YlK0YGz8D6akjzf+wZSOTeI1F38nAzTs9ioRzGU/ndxl4D766U01aIntkKXYtc88Ms+aLeAIrm+8+yLvoKGPjJ1rfgFLmZgQbWxvmcip1BA/836BUrRZhlGPmdf0YiQjyOcnZTG5+ZOqqoST3cplQszQ7y+T47ynwJrFTJl1b1k/Jnx9Q8L/y/Hzgc7as5qXM3kD7FQHY8baJKmddoQhS8yBppjzn9cAp7MBr2OXFfBtcrQBlF1qFxhqyCjsLnWE8lPvv9IK7x8p09BIzutL0KsgmugJsFeRWk4hwqGjegTz5nNhtjNrTpU09PaeY8IvCr6Vq1+fGggTIaKMtxLJCnyWdyay8JdvhKxOeLxPQELrs4XpGPup8TTHw8ygIBE9wDCi8B7L3Ynip0ZQwRrvuLQ59L4aCnAcF1jcQOYOWSrfPyuFRu7st+FSgQ8v4v0tayy+w1hbboo/Gk87IZDNbbUJ5NBR665mPVuF2SVh5mDaHLLPCdFY1nMWVLBnPlgvlu9jR53eqRIfqoRv3Xs4+ZCiVQTFW+YD1vDg0aTDEySXLYiZzOQhJHsuC23sQLNIytYuJ7+L65IFgHRzo5X2U1+hi/wtt3EwPgrW0x4lkRUkp66rESDU6U0zQ0R75JmEAQS/X7BTosnJlVtzJqOYRl+Mw2o34MZQ9OdU1b+mvYTXXL4HiKsL61V/KIV77B1LljCHb58E+7O55xANArA5fKgdowgGtZJHrAbRctagIFltFT+OyiX0/Mgo/4Et2h8t0Go6CUTpdx/syUOI9hGa2yWaSQwtSufErMMxbMI82/NKD/12z2fC4PZqoeSHjp72bADKlh//Kphy1n4qJJDpPxDMIjV55Elto+2WcLU1/JVzYPuzOpsmxDYIimT0XTGqIvHnDROmkbPGuuHDHHTKSXI12G0tpQEckrG4kclEPed4BRKfG5zGX1ZOaKoPS2cGho43D1+hSEfnHcHVGXfYbJ8yNrCJ3Ppcef77MijlAQ6RSY2XQuRDhHZa3C7RvmgXAbhU3GT8dpBbfqqkb+SZg9yQV1ce8LkKUh6REruE5KC42R2OqZMfBzIbEMw1Mic1r58cw4SvHLUCc6vkhs8kfgGGFgloZADPWKcf73cYkLTEfswd547CfoLeV5/VI3KQT8LN17XP62Yt2E872mHOOiRrJIWRzPwo3jI5Hv7W3pUDNnZKfzBFyjSDLXAu3xFcswAzhwiPJufJ00KbITOV0AmxKSRsZSyUqCKyoWpHFE07Rf04P9oVFctAkqu3YGxt1+W/W86Wg5HWpD0P6aiqkFWHEBkHpLzcEHMffYbEKP1l1UhKDwebgmKVXD1BbiPAyJ1+b4ZZ1R8CSZVyQ6+jfaJAPanvsMEx57SYuzCXQxLMSk7fo+LIMqvJVZoaQM+Gx1x4Xi0vS8OXEC9ADIOtkfOLomNnWJSw73+jb9QLg5D2sThY0Qcff3YjQXjn2LOLux+fDSI8uI9X2hSnl/39eGCg6Ou6OeKaHL//tS7tv9zmMdRCpFN/tYBnqC+TIEmO44q776K7JkclAcjzrkmYM86C7ToiIugwXnyXjU+a/M6TMHZfQtRKAhuI1get1SJ0n6ZOxLWeOgidBrryfkwtSmHmuxxlFCSRbT+1CQp2hJRZiphJhZln1mdtJmSv8XwqFzGTaLw+cC5mbUbdwIrF9Bbdgn76UjrzbTLsiWj7fzgnrYYYnPe9+DuIBDPRxiJ1+o75X0ogjCeqJd8Kap/GGFQ/uRuOVDaDjcN3vqP+HPuOAqPx/uTeX2M1DxRyNXJELXPNWs2atBtEFGSYP/LXtLvClZppDD9qh1+gf3yU1kvugCNXP7sKGCXIIH7P5DXXCplk8pug4u/sdycLnzTbq+TZcMcasw1cWW75yHn7GjPuiRU1x9h+LR5S+qVSsHtqEwqROHV1HMV+xqG2YKNjl7CQkExXSHuzlGmaYDI4KWdthSlK6zBLYQqHPoYVGQC+E6DA7tuFfLtQwomCTv3omZrqxZYnSZJyCf6tHNQd4oBjRO3QCjov2t+tszH9yEFPxMbZh0uSvpMQlTOpA6uSVQ0E05041lTfPYpQYWgwR3FUS7VBIqZUcFuopYGli5BlAJJANoZt3q+yUrCd682THEXhSAWLUBF2NylGljGng+aya4RCFrmWhSQYxeB/6hFmyCTZNUWGpOyiAIY1KUD63q/tdyU809gNmgnPN+PR0PMxKuV9GclRGOX9xDk29r9fcz2wO6Okc8+c6qzXu3TBNVKmoFDftzSIiR+tyVR0rWTuGmCyo/ipSQyyuAgmWsHkIECOjJPteoSnVg1alFAyxZ0goCN+2tjOXCM/esyWFsosRxBGw2hs3/npc0qzbg9oJVggRA9wVkri+nvZgcpdzG8Ri8Y4UZBFhAm8slO8YqkBnYPi50fxnng2wNmzGDFLlQmz3YmjOM900YRhgefAjCcdpi81H9od+xOiAclcLhHs50Kk8NxUbGcnyjYi88bQZ+rWtndnxPY41FlUxKyM2D5sbe9H1O+CtYKfyo8s46OCkN0Z0B6TvllbyOZG0dA6luttfW0v/yqblx+l+BW8Gb6BMZmjLLqaXnIx0TtAgtnlSlUlsYQCWedGKUTjvFYK3Tb3oKRldq9x/Gdj+g1pWq5tf9949bdAdTnNrlqqzLV8EL/34YA0OevgALmE+SOGeylUohytPp6MW6I1id4nL31qFqis95pir172+9tpjjaJct42P0CyIkIi6BzPr5aeBJF+8uJtnouWtM3u9Tju/cqi0/fyqeVJxvnwOcduBu+sJneiKJV6qLOirxdzwdmkL3xq6oBpzdyqBw6w3FNLs840oVgNhuFsIRmjHBV0pEd+NDqPvAzGIJSnXcJfVTlNuKTR/DMDe2xS+bZY+bhoBdnzN+ZuS12v7dmqQLqcGYqhHyishDQqwvXhqLVFR0cVSNz7RrypNqStLTevk6GdUWOWTLGIlyMpmnkn6PvfQpAn3VtJqygJ3SqTuBLP3qhjkQbKz+1zId+GffJ7qHVZMiEpAp+sACvxH3MqiFnzNwD54t5CUF27yCFyHUPqWbC6DRIg+aJjF4VJigvt3lPSj3XZd2B3wV7hBZKlHlWWru1SQQpzfIBG12o9K7cUuDKrBWVPwpH8THkSUF0J9l+31FSwCicGKo8ey/qivItL4Fu3PNhHbVJB93H5d/m0YUMTCr6TTKhF2fp/dAR7A0lH9qU05By07e+XoW34LY5O8s1gXBJgkgs6te91FuswtBWuAX3h0wdutSchYsXR8qyfpa7Cgrvkb71fo28JjbY9bKWQW/06tjrfHGR3HbedMTr3u4j9Ai6oZuNt1jLmtqbZLGCXq0FlUuYPvM4uueLgWzr8ViXGdo8rvykvr8aVO75wOyazSarBNcH3M0K3K8Tve0Ocj0qFsNYo/6f50CxNmYv1HHQHP71oJfm1p0WYI9/LtYBaupJJbXbKcq2/3qx0wqK6jWplV9PvRvlWuKvRV07lmrkTq1zPXUE6T4eIx3qMxeOJtOWuh7l3n14QPJgFmfooghNiGJH9atg3cqwDmdDEoyiEyIv36Bu9KOi88GmjUpcKxqvcgyNFDSSn5fkLXU4LzKVRj/U8jIFYN1s0lJt7njbUqdPB7noFMAkieP2a4wlgYreqYbBHYC6naHqwv5YUKWL3jm+Z+9mn+lkNMW6l8610/X9D5ZEyvcs8na7hYCy+T3KKXH+uqylGa/BRSiDlN2rNDJeR75RcdbelZW7VkQMr8zap8ZHKEUvqxDMgrHpe0vEh/gM89zemxHuoJ/xjp/+/N8bxqLrR3TvNuW8KJW1r0fwnwfw0EBq/3nPRtHgO5qWUrHuQljHN4VGGMHhZPREGpqvA1KIHZ8umNzFvnoc5HpSBlc4GMiok8+mNAKOkj0nQZqGLlgoFosOL6je4NC47rYxcrFrkJYLaDjxAugCSY+wk4VdmUGHxe2fYb8IcN4U5i7vXzT5uPwXP576z50ofpo95I+LEREsxUi0yamAuC6tcZ8E0wDeOcryQxZPXz8J/Q/2wOwOMcIukoQ0Z7+OWpkZYqpnF6tz51UNnjY488aMOv8DzExG/LozlHWCYkKnnVdlyLSYlT7j7+FdLTK6A1FRjG6NM23EcyLVhXdiUHmr59zaB0Ga57U7h/YIqf5b7qYCwhWBb30ewhBHr4Rt9ngqOo10REHZYJaGXVHlQvOHDm6nSzDUItTi1EhjOhuNk5au894au2Xth4PUqM8ZS1NW1NVT9Ia7JOKknfkbOshgI9bBuCftJvbeGwwCj0T4bOl73Wr9HCRtlQ0NHTYCAb9gvcJD/kbkNwcwdmKKaJQ7DbcuarMPxuHJj4yCCpdgEVGfcGDk1TaSwCSvPp8YDcfSwhaPzyoB5lVJ4UKB3Qvus9T3dWqP3juHgGhuatC0SrbnUWE5hT5jEVFwXHRUUPVctQjsRBbB+rtPzS+37yD2/yvhaWuhppan6GN2YPrwsvc9aCTRrVywM61JdKl8BxHUnllAd71VJkeE8ldP7Y9aeGfU9Pg9OCM09Vmhjv1ngE8Q6XVz96wJjSvs8Fnj/xbxn8c5F/U4BI+z7jC/6/rlzzhE2insqdGSPjr9Kov6QHrUpMJncCUHrfVkQZJFvcveItZXX/1bNxHcIsGoyWX8zorl+AWGv7F0zQIZnflJu/FZg/LbXbqvMWnlEC4a9USeQlGoJN6d0j+SfAZVCzhpAnFYVdTm+YPujI2+p2NvJbC4SRZPGM6FVR5Oc8aP4fXOO1aPqPph2uzgJdiy4ZjK9okq6JcP1Rp/2n5f8ZiTq+AzhR9SWXO4bYSy503Z8X0UJAMU9DP9JpQ0/fC6KHL6LoafahPpCqaZOcJtMubHsBOy8pZWtEuXy4tqVh3LEa/Y9k+zWG/tOwM0oQZ92RSXrOW8kk7LquvafiP/f8tzo8idl/HWsd8DZ0spfdTAdazqVDt1p8+L6dIu/yFz07DE8HahYreiYGl3Nx1n2L78Xpf59KPq/v2u7BXYm3DKSDe3SXuVPebnu36fZq0i57o7Fq3BAjY9Q3rQohsxT255bcjLo6FdvJsAIk7cSE2ZmLn8xrhIepkNWlHrc61LhufRnsVUtPv4o+PdDSXPmX8GNPzc1aeRPBxs4z8V8ceHbJC3TET6EMNqGcMDvbv00o8NqYvEHa6yqpbCdTh5G8cLMkj7DXmox9eXoy9GXo//p0fzaNH06xHb77DiH6zIpnVJp19T9MnQqi+9QrSYZVguFzONko7sYpKCRxkmU3rIyAeZ4XEvu5Lpg9lLXoxtOfeL1Z2FpvLGnLDi+gQXmvITi++9QSCio8WJCtWTibPmR5KxrnQ9651/k2Jd7L5II2OMjagxbp2k9MNHqt4gFmTgm4KKfLwD3d73ercJFZlDtQS41H2FXI51qNVPiJ+PA0qVpQcyV9nqlpV64Bc31yZmDx8FYwuytxhZMLYIG6NcAesfmjkCRYEAtJbcyhHvYqGgK1nLcNpojSUcTwOjHmZJpoAW4WscICs0idKX/PoB9Oj9AJF3QrSo6O0I8CJzRvueV9XCDJZyy51pZOcHbyLPJJ1KJ5fb38xVDeyxTy1hKYnnv/I7ZN8vPSyFeSFaCJRxCmnO4clhTBf96dETtBFqGNVyVE+BJZ4aiNSZcuWxvSoNNxVanM4T6/PAiBYvxWzjfDg9P/TpN3yUfVVJlc1FVl1NTOpq+C1JLPEr3zcF6m0JVzYILPQPc8iNAjuRwDYueFioi2NCwvbsRtITZ3Q5siwLZjjyklUrJrECRYZ0FKye5co6efT5kV3ilUaPQAt8AujA9hbIg6JCCU8xdGJKeHqicWwhA8ZZJbdeuHO5fciu+FAezuSvbaQliEzvJfIfHJTzE4hTMXeaIc//Kcr0+mF0NhK5h5OTKNcu9Fxu+FXqcwPF9AsIQKJdfv1bTigq7o8i0mZK6VUk0ZQv2WWrkNE4u9KjSaANL+8q/kppZoJIBjuMg5ZfgdFURDDZc3xKCPh9uXwXEnZXcpkJGhuirDPnh8QzIPCSzceAwu8FlLVguIR8FWz4SM3cFaydzYEAKOC2FYn5Ijaa1AcnYIM15vOPfukAoM1XmLMSWXKGnvn2bu/VgCsWGFvA9CrxfhbPlPm+E+aKUSH3xdu+ZEoNwBOXi9mFtCB6q9qscOZRcS25pjO3rvUAVCF9nO4oyDg+o2UQ8rqHbWtcumrj9b/GOC+DPVR90n6CfgnEKjyrPxJejL0dfjv73jy7sXqwB0PYK/pYXC04wu+VF7J6hWfL7hxFksBxWH55ZRylmFjwXs3jGZjROvLiOXUzWPF8ThxspJAvFi2+p5e+c63NlZJVSavGn/Xd0EdjPXE6lCz9Ud7n5uTFvBs+hRWPOQS19CVBr/Uni1t/ggGNglB0Mvkh4trqY0PiG1d1nTM8Q5vZNi+0u/Ddm1i4Gc3FY/H7kS0L/3xJyl2LT20I/vRmEiDLLMJRU95aQBCF37z2UuTfNvCZwInyg+xkumYHT9Bt4fYbbCig/1YjTGPB1z7bV/Y6D1YJfaDzUoqqidKs2BHHzIuJTMw/jxy+eDxR0yZbq80v6Cy5FkWvLD0ulmSeKtW2SQKXC7N4Qup5Mzvw996zauVXeGvebeXETjjP7DgtXrMTU2jnZkW/sVSWfVjurD7OVSZJmIYtc35Inz+Ry7xLrOvZTBwQ7ma+nzFKZTN57WeRO/yCWnBjdLiLgbYmM55zJnbOlpPTQWXJsKpYKjx/Nt1TqCN4G/fIBBG2B+2E3NqXnGsL88zsJXRGBo1osDmWwG0RIxdLu3dDUQNGIipMEjdVVkSttcFH0rM8ZyaIlaKa7eOCPOk5Im8kUcltJX3ktDh8tkGVGC/4FHCxQupNLOhz0+fTQAMbMoPQUHauEW14rnQxetBtVhcTQEPz+H2rIlBY03uKzPFFXS2btiklDVdmaGT5JYf4o0kCUOTn9i/D47aJodboWpjC1n9/1e5PQXkvLrTgg8V5C16//2aPQ2xwKHdVyw19lzDyYjMXpWh3YNoVIcERcZCd4Lwh7nwHfxpiZh7cZJ+mCHZAgikbLTWS+wHZvcM13KEehAduvpbuuDVonNY7dHdlzvqR31QuEainkTRG1g3BV1W4kpv655uO8pIpvbbm1UaLiAa1WYuiXvCdBJ0PQLhmE8iw8lmaAVetqvwAJeXmmSjjW3gQ0fpVTUQJUly47fd9ntRn2Fx4X5diBVWzytulDTBTNvKNZeV37qQhIpnypmVnSFzWcf2BAO6zphAQkNgA+6wwRqNJrWsyAQUqmnt/xgkjOdWf0tJfn4pd1K4vwyB52ea63duEhuUlwRTK/BjDBFjZ8d1COtn0r0KpxXcaJ9Tpat8nhUYqzG3dIBcnqnHZRuFm0B7cJMFmw0QI7xx8Dy9/7iRw2dPEFx+ocJNljNTv/I07aqQ1mO4W3bAwO4vwLbq89lpZrQ9bzxrV2+AVj4fZ/8e6u/XmyVBS1uPgFR5XnUYtNdzKD4gTG8d7wj1KxuCKnRRMURHa7PHHA9vOL95vmVd2UMrv0/WppVvmALSFq8me1dO3gC4o0R8dDwSjilQBGATVTmH/h1oOkF3jqCa6B/KKYWzVZgS4e0RfVp77g+Db/APd7ZWWZoPPrtY/vZjG9AxK6nj0ZW+AN9nHfdWcYIeyLgaK3LLcSE1KccejQz0at2s0Xb9L/1WRdX250VvSWH5WSVugbhYlOocw7wPDG+vr8F5BjStbVF7zMDy8J/R8gdMajqo7pekxz3jyt3Pdg6ct3m15CvIR4CfES4iXES4iXEC8hXkK8hHgJ8RLiJcRLiP85CK7TCpDPvbauCB+x6Bn9IL5df5VMfHw67p2vFzsu18157mIs0nqDEsgzcyeiTy1c/OC+Pr73zuZ6b0naf8/5Bb87NsFp5pOmD2g6GP8f+53NXJ8AvqF+AmG/DnFcv4p2DKNTiu/NgnQUWh+cT9jUAG9ANmQ2oI246Vms9s4tbXeiAvX2EU/nPU/U5VXqdraIQzLeJpdFuWyyYVRUPNEBIPlT7rc29H0NjVHKqIlxg5u3e6hi9QpkxB2vFnls+9lilFjTVS2NQnXewarMj9fSXBvlhVT7lACWCv0xkaJJIUBZxiMJxfe3YuUK9/lMKcUWIZIoVZP0S0m507/nuREH1VeyUkQO3IOzFIX9Lsl6k0YUYqVKigyFl28nioa1PMsgmqfmYC1YEpJpDcv1gqRz5K/Bpn40Gbqata70fC/XIuwY/ftoT/eRVJVe38ivKtGbxKUw+y96g6I/u9HWcMiuUBjfdIELgzLo6IYCo0UWO7uBZqmhsX3xjYC5oVjfx0o5uSWMkvlqGc3GpnXasaRIXRzP5L3YEO76Bjn1zWpBXzkJMC8kOjUkZ/+WCLOQyUajWAwhraycwEZxuVz02WnmTnemQCVRROdKjVXr0PUT+DfWkgn13dcNoPg6ILivfg4TRSU6/dR122i27Vga5rhypLM4ZKCitG98XXRgo0iz2Ts39C21xCNanN0euj/p9JbUBSy/Q/odElwUKghp1vZS4G/uLR+Q2iYDF+URmfr8HpUR314yiO2043Yw/zl4jUXAjoicD0UnR0ZzxbTKGFgstNSYX9BZPASIDIQ5VYLCs0Zs6jyt2xxkZPvj7caCKkwiQZcsJgxtJDLpIsdbJX2zmiE4ru4YNS0rMjDl6ooA8lL+Upuy06PQgoXN12iN+3vKS7PmD1xhod4BRDGxfAcdYiCa8fgngIoh2s0H+Vn/lKXmS3QG8VcboLHGFlaUW0OdFBL+Byu+L6IR6moeh2oCSMouOgl9Ixi3IWtxI0Pav+JGO3MHPcMjmdk/4kziF2RRZeQ8HB6mu8pxXPJv5Tg+sKcYM1XtkBEOq7ZBmb1NSTZ/Z70Ncq+LAUEabbLS8fRZ4NLO2ndMRLg6j+PFkt10jiiin5wHB03UOwC9r+ITMTbZlvbFivRtjNXr/eFGvHnT3CrxSGma3tpI5ibJNdBtEDw4KcmhmHCk4mzABeiHoIumrNW4bm84a/U5kGSOgJMevUbaTJyD+ukp78n6ETZcHnA6w5nNH1f+TUVUC1pY6Y9MSuqAGhC0pdvQ8Si1CYj7Lt1hI7MPRA/fcLxbJadVSonlgEJX7x8As14np9otNJfl6gpmV+6j+XDCQ1BGT5fXiApbD4oR9ENdv3vXTj+xUNNkXetmJZNkyiRtJ/oxAL93A8wpZo70ApQm5QwF11zPcdSewHt3DpPyMu54xsrIxfVh15qVtfbUpsmQbiQRGerLnCycU23BzimU2lQ57YeQPVe0BNPIveHHmapj5EoYZTUucOJWsMX9ozAvpO2uxJ/Acp2BOUdggejIi1ATaMR9SaIlSZS4aek/jHyc9UMS4YBb1Y+MTJLjfRfRefEi729u89rp9FCJ/m5s65jbrVq1R7XzkCjJBIvtbIL8oqj1J3dWMbHEbWuH32IzhPM7GEL6XyVqqWtq0GeVRNsOGsInA2pL27sOvS01xb+UWB416hPJNCA4OY/bGycEvTNN43Qm1LqJ31HcWXRVtRRm6RMCuTgzrFgsUDTqMNXFdVGUbSkksXrLtFRt7vifcrRdnM2kW29PH47n6tltNB8Det8MMekT8wCr3ZGHT3FumpLyHVK0LfKG6cNkS+dIUfn40uv6HexAvo5Zuw1ZBtKqiqIUH5UKhzEDmkqzAadyrGeIJEFoNP9opWBQbYnUmaD40uJVJ6V2fFXJunuKJCW5pYR/4tAPnI2quC4WwWmgBcV1jqejtWhStW+v92y4FBi2AZL10yJt0rOb9b6cBflbp8Uq7eev2uHwU3EY+yswlsg7SeqJ0psjqolTbKKDi3KZG42J+KzHnUfGgZYkeealu0cPWSL1pktaJc2sttr9IrJd/jWVoc3MOLi5QA+seays/SD+FTPDShxwSVv758Ple9mNjh93gkLSZps5JpbUueuJmi87aV1aSYDrEG5szc4nrEyV8afK9BOQ1ZXDO/7mvZhFaU7LtRXwyg8DS3XD/6S2k1tZqVMthPDPdbX6ApAeKOpToMHWNOktzUKGT4DEWI2lFSsseJXPXvOsh1ZrPrIzRiWKNYY/mB/wFR5OgDHgH4/e05awjK5HTbk/jP7Q7KQ1TwuKL25jMInNT/zUKXhT78pXYypiSGc6p7XJyvFyzdNdhlwdps93v23Wkwk11AiFkh0UTk4299uDkX9nvJ3nKvgBaOQFgKYZIB3WFPcGewNAB4rv8ukB46SldQth49qn6qLbPTdgHZcc10dvOfi7pi2qNa8ZoCNXTP+f2Oc67L/2qXuiTls7BRvP2uWBs3Y2/RgSNNBrlP6ysnvXQ3Sr//n9kT3N8J0MfnLzLzoeMbSZI1qsxgxihBqK131EeLxOSi7LKt8ohe9GySXB3mLJmXTqAbv7DL4g948phbC3ktkrJUnmmQpQYYgk18TgdgbSdXiikZPyRBI3npMKVu3RGMjcBnkXzNwfNvLxsltJza6DQp+h4QvU0NvqpRPtpKW7KJm7pXd5PrlzTlnCzRtvwpYOX3wikWUiPEFhiWL6BLBomQ+RD1sdb+sQfC4qJN7pMj2NMetjBfY0gnvnn2iEk4z3VxNHVivuw4lqeKBzSGmJpLBCNv/UBHKq9bxOb3KFrBMbn3jfBgmHZ23bOv2/pNI1OeC68hD5KU5MX04nzwGrlHchU1de6+eTZJ/c5X2eW4F2M/3mzuHPWC5b+qmeNuMbP9lT9jvmm518BOEdsSQDXO3iZlG649ZuRQKQ1apQKpiXHJk3b5iUEsSwxMwo7bPfucAL8OtWDbH4Dm0Z32x2KtRTVNgFuEWudMiFUlU7O8G440oCmE+Azdzxs2o8oDZZ2jjQ6YSQ+eCuEmXLOjsdiQMA0pob+XUDTByJZHuSGbLdL9+qlTDUQuzp20RqubHgJwep2rZ25K6pmiJxRI4lNTL7QB9at4smMM0jPwjoVlk9L462Sz/Od31+0uYTYMg8bT2V51EViftUFeS8H3QyPWMJa5DQKHiF+L2VKHNSzrNc6Yl95ruNVhL+JOgBSeaLTa7VqDYuisv/TeEH+HstEEoX3/kanUN4YowAiwiw+vmHEPDx2Jb9VASspH54B0Vf8H3UsIKDbIKvPwc4bylA9gRu9u5CNVrlV+ZulQmDCI0aBaqYn6q0skyCwuY1JRME18BAYYNVtKwQrNcCSZ/gI6NSBUprMgm4r7TXkjCTNJeBNBpisPFdNgrskkiceyVJGbR6CwHWY3K1cfbXDZhv+yj1WWbPv8KfJNjczUxy8rOoLGnzW8pKYjU/ESpBE6mMmIL5v+P9M+erYJLnYLbeTNOqve/mWqy2dAWv30T0Hh9WZ12O3GY03m7UhfUZ7pKi9Yvk7GLu3RAJU5QWxOqTLEZPIAda/ZeSWKmUZuZEdtzdJaS/6TO/txaBjcm7FvJdlfKE7OjRSqXM9Qji7D7bxeU7Ia4RUvEk2Xkdtrw0aBMyvGdyu9gs3AgaR2X3wQrSMlfQJp7gpBGd3qR3bI8eemLI9b6MiCY6sBWLe6KOjaqsViYn5UnO/glpv4o8QfKMKBBLPgcvsm2tMFurPivHb+J2sGUT6EzNfFuBS6emn2k/nX5y1HGsWtjO6hMmuUZB0aI7/cil+w+PNDdOUGov8CAUOz8JUL7BbiynAGqgftoe2J5PMl2KLaQgSd7+JKmpyc4xcj+/rK51HPgBLGzqCPYRSBB/rmQPqER931Jl6JrY8IyrznySg+ky6vPreM+hsPT9P3s4pRDtJhwsaBVft0FLf746wiLC158bN4kFs8HadoMoyhBvMVdikghz2httdXQ7vMMTDBlXg9lp1GJq44KjrEYeEgUac9dTPiG/lVruABVIcDcdYv5qS8dF3mx3tSCG8/TV+qyD75T0VYzHsQ1otra0CdHOrYCoiV1JMb7oJAJf9nOIM2455DTolw2vgSYjF/JDdji4Kt8kmstdXj++IyK22+3o/mD25Lv8yXfVJPuo0tFJMo8ermaZJRoY0eBOYWjvzsLibU9JfuIcPDKO1wemaJRtj6LchyIKQpwNmDcaRQS33thCPlpRSI3qWUHQdWNTox+zRQRd7td3PMlVfAfLZbrKt1Ncl3y5a7LdpxgIWBUHu8Tu43X5diL7iI24j+Qf+YxfR1/Cie2kuAgvy+p5dBF+BeuiDh+oxyMIilLOZLClI/CeJAXj+hE29ZoXX7+Cv3XusWrZh+aL/m9OXbRL3zFPwrbiBmrtnX97Qqxjwiut6yajdVW9YUXcxMinwav9AyACWMZqy08EIx3JtbMClGaeuTpGpe/k2zoprL5sDG28xd0X+h/v2nzfV9AHoDZo1g6NYjhkrx9lhdRyW9FZEWGNShzj7WOY2Dgat8MAEE/Yz7se01Kdh7MYYevdvar91sjld1MEG1lnS50W5c8fd6tiJu+XBaUWPzoE6Zq2soUUNWccOt3nDvxxc/yjJ3Fz6pPuGOI+eLhiteJ95nQT3OF5Z7HSOAJxdXRNz7oHzagqllx10eAbp5tlwbFVoSlzqx64X6lM/vVo44xDCG5E/DmIYyxu+nRAYeQ0bd+FtentAlp+zqRrJqF6UVvNP7FF7vF1n276hPH33f/4H1BLAwQUAAIACADJVexIOF/j5UwAAABrAAAAGwAAAHVuaXZlcnNhbC91bml2ZXJzYWwucG5nLnhtbLOxr8jNUShLLSrOzM+zVTLUM1Cyt+PlsikoSi3LTC1XqACKAQUhQEmh0lbJxAjBLc9MKckAqjAwNEMIZqRmpmeU2CqZmyFU6gPNBABQSwECAAAUAAIACABDlFdHDcAxHsABAADaAwAADwAAAAAAAAABAAAAAAAAAAAAbm9uZS9wbGF5ZXIueG1sUEsBAgAAFAACAAgARJRXRyO0Tvv7AgAAsAgAABQAAAAAAAAAAQAAAAAA7QEAAHVuaXZlcnNhbC9wbGF5ZXIueG1sUEsBAgAAFAACAAgAyVXsSB/SzKJDMAAAIFoAABcAAAAAAAAAAAAAAAAAGgUAAHVuaXZlcnNhbC91bml2ZXJzYWwucG5nUEsBAgAAFAACAAgAyVXsSDhf4+VMAAAAawAAABsAAAAAAAAAAQAAAAAAkjUAAHVuaXZlcnNhbC91bml2ZXJzYWwucG5nLnhtbFBLBQYAAAAABAAEAA0BAAAXN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CECEC">
            <a:alpha val="68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1071</Words>
  <Application>Microsoft Office PowerPoint</Application>
  <PresentationFormat>宽屏</PresentationFormat>
  <Paragraphs>120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Titillium</vt:lpstr>
      <vt:lpstr>等线</vt:lpstr>
      <vt:lpstr>微软雅黑</vt:lpstr>
      <vt:lpstr>Arial</vt:lpstr>
      <vt:lpstr>Arial Black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think</cp:lastModifiedBy>
  <cp:revision>64</cp:revision>
  <dcterms:created xsi:type="dcterms:W3CDTF">2018-08-24T09:58:24Z</dcterms:created>
  <dcterms:modified xsi:type="dcterms:W3CDTF">2020-06-15T18:34:33Z</dcterms:modified>
</cp:coreProperties>
</file>