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Lst>
  <p:sldSz cx="9906000" cy="6858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8092" autoAdjust="0"/>
    <p:restoredTop sz="94012" autoAdjust="0"/>
  </p:normalViewPr>
  <p:slideViewPr>
    <p:cSldViewPr snapToGrid="0" snapToObjects="1">
      <p:cViewPr varScale="1">
        <p:scale>
          <a:sx n="113" d="100"/>
          <a:sy n="113" d="100"/>
        </p:scale>
        <p:origin x="-1120" y="-104"/>
      </p:cViewPr>
      <p:guideLst>
        <p:guide orient="horz" pos="2160"/>
        <p:guide pos="312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interSettings" Target="printerSettings/printerSettings1.bin"/><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2130426"/>
            <a:ext cx="84201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485900" y="3886200"/>
            <a:ext cx="69342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p>
            <a:fld id="{73D855BC-C728-3C42-B83D-0B94B1AC99DE}" type="datetimeFigureOut">
              <a:rPr lang="en-US" smtClean="0"/>
              <a:t>08/09/2013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A68E5E-6611-9648-89FE-F406B2929F4D}" type="slidenum">
              <a:rPr lang="en-US" smtClean="0"/>
              <a:t>‹#›</a:t>
            </a:fld>
            <a:endParaRPr lang="en-US"/>
          </a:p>
        </p:txBody>
      </p:sp>
    </p:spTree>
    <p:extLst>
      <p:ext uri="{BB962C8B-B14F-4D97-AF65-F5344CB8AC3E}">
        <p14:creationId xmlns:p14="http://schemas.microsoft.com/office/powerpoint/2010/main" val="41932229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73D855BC-C728-3C42-B83D-0B94B1AC99DE}" type="datetimeFigureOut">
              <a:rPr lang="en-US" smtClean="0"/>
              <a:t>08/09/2013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A68E5E-6611-9648-89FE-F406B2929F4D}" type="slidenum">
              <a:rPr lang="en-US" smtClean="0"/>
              <a:t>‹#›</a:t>
            </a:fld>
            <a:endParaRPr lang="en-US"/>
          </a:p>
        </p:txBody>
      </p:sp>
    </p:spTree>
    <p:extLst>
      <p:ext uri="{BB962C8B-B14F-4D97-AF65-F5344CB8AC3E}">
        <p14:creationId xmlns:p14="http://schemas.microsoft.com/office/powerpoint/2010/main" val="10053173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81850" y="274639"/>
            <a:ext cx="222885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95300" y="274639"/>
            <a:ext cx="6521450" cy="5851525"/>
          </a:xfr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73D855BC-C728-3C42-B83D-0B94B1AC99DE}" type="datetimeFigureOut">
              <a:rPr lang="en-US" smtClean="0"/>
              <a:t>08/09/2013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A68E5E-6611-9648-89FE-F406B2929F4D}" type="slidenum">
              <a:rPr lang="en-US" smtClean="0"/>
              <a:t>‹#›</a:t>
            </a:fld>
            <a:endParaRPr lang="en-US"/>
          </a:p>
        </p:txBody>
      </p:sp>
    </p:spTree>
    <p:extLst>
      <p:ext uri="{BB962C8B-B14F-4D97-AF65-F5344CB8AC3E}">
        <p14:creationId xmlns:p14="http://schemas.microsoft.com/office/powerpoint/2010/main" val="2691396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73D855BC-C728-3C42-B83D-0B94B1AC99DE}" type="datetimeFigureOut">
              <a:rPr lang="en-US" smtClean="0"/>
              <a:t>08/09/2013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A68E5E-6611-9648-89FE-F406B2929F4D}" type="slidenum">
              <a:rPr lang="en-US" smtClean="0"/>
              <a:t>‹#›</a:t>
            </a:fld>
            <a:endParaRPr lang="en-US"/>
          </a:p>
        </p:txBody>
      </p:sp>
    </p:spTree>
    <p:extLst>
      <p:ext uri="{BB962C8B-B14F-4D97-AF65-F5344CB8AC3E}">
        <p14:creationId xmlns:p14="http://schemas.microsoft.com/office/powerpoint/2010/main" val="310830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506" y="4406901"/>
            <a:ext cx="84201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82506" y="2906713"/>
            <a:ext cx="84201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p>
            <a:fld id="{73D855BC-C728-3C42-B83D-0B94B1AC99DE}" type="datetimeFigureOut">
              <a:rPr lang="en-US" smtClean="0"/>
              <a:t>08/09/2013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A68E5E-6611-9648-89FE-F406B2929F4D}" type="slidenum">
              <a:rPr lang="en-US" smtClean="0"/>
              <a:t>‹#›</a:t>
            </a:fld>
            <a:endParaRPr lang="en-US"/>
          </a:p>
        </p:txBody>
      </p:sp>
    </p:spTree>
    <p:extLst>
      <p:ext uri="{BB962C8B-B14F-4D97-AF65-F5344CB8AC3E}">
        <p14:creationId xmlns:p14="http://schemas.microsoft.com/office/powerpoint/2010/main" val="8034579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95300" y="1600201"/>
            <a:ext cx="43751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5035550" y="1600201"/>
            <a:ext cx="43751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4"/>
          <p:cNvSpPr>
            <a:spLocks noGrp="1"/>
          </p:cNvSpPr>
          <p:nvPr>
            <p:ph type="dt" sz="half" idx="10"/>
          </p:nvPr>
        </p:nvSpPr>
        <p:spPr/>
        <p:txBody>
          <a:bodyPr/>
          <a:lstStyle/>
          <a:p>
            <a:fld id="{73D855BC-C728-3C42-B83D-0B94B1AC99DE}" type="datetimeFigureOut">
              <a:rPr lang="en-US" smtClean="0"/>
              <a:t>08/09/2013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A68E5E-6611-9648-89FE-F406B2929F4D}" type="slidenum">
              <a:rPr lang="en-US" smtClean="0"/>
              <a:t>‹#›</a:t>
            </a:fld>
            <a:endParaRPr lang="en-US"/>
          </a:p>
        </p:txBody>
      </p:sp>
    </p:spTree>
    <p:extLst>
      <p:ext uri="{BB962C8B-B14F-4D97-AF65-F5344CB8AC3E}">
        <p14:creationId xmlns:p14="http://schemas.microsoft.com/office/powerpoint/2010/main" val="13038784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95300" y="1535113"/>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95300"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5032111" y="1535113"/>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5032111" y="2174875"/>
            <a:ext cx="437859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6"/>
          <p:cNvSpPr>
            <a:spLocks noGrp="1"/>
          </p:cNvSpPr>
          <p:nvPr>
            <p:ph type="dt" sz="half" idx="10"/>
          </p:nvPr>
        </p:nvSpPr>
        <p:spPr/>
        <p:txBody>
          <a:bodyPr/>
          <a:lstStyle/>
          <a:p>
            <a:fld id="{73D855BC-C728-3C42-B83D-0B94B1AC99DE}" type="datetimeFigureOut">
              <a:rPr lang="en-US" smtClean="0"/>
              <a:t>08/09/2013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8A68E5E-6611-9648-89FE-F406B2929F4D}" type="slidenum">
              <a:rPr lang="en-US" smtClean="0"/>
              <a:t>‹#›</a:t>
            </a:fld>
            <a:endParaRPr lang="en-US"/>
          </a:p>
        </p:txBody>
      </p:sp>
    </p:spTree>
    <p:extLst>
      <p:ext uri="{BB962C8B-B14F-4D97-AF65-F5344CB8AC3E}">
        <p14:creationId xmlns:p14="http://schemas.microsoft.com/office/powerpoint/2010/main" val="24709451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2"/>
          <p:cNvSpPr>
            <a:spLocks noGrp="1"/>
          </p:cNvSpPr>
          <p:nvPr>
            <p:ph type="dt" sz="half" idx="10"/>
          </p:nvPr>
        </p:nvSpPr>
        <p:spPr/>
        <p:txBody>
          <a:bodyPr/>
          <a:lstStyle/>
          <a:p>
            <a:fld id="{73D855BC-C728-3C42-B83D-0B94B1AC99DE}" type="datetimeFigureOut">
              <a:rPr lang="en-US" smtClean="0"/>
              <a:t>08/09/2013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8A68E5E-6611-9648-89FE-F406B2929F4D}" type="slidenum">
              <a:rPr lang="en-US" smtClean="0"/>
              <a:t>‹#›</a:t>
            </a:fld>
            <a:endParaRPr lang="en-US"/>
          </a:p>
        </p:txBody>
      </p:sp>
    </p:spTree>
    <p:extLst>
      <p:ext uri="{BB962C8B-B14F-4D97-AF65-F5344CB8AC3E}">
        <p14:creationId xmlns:p14="http://schemas.microsoft.com/office/powerpoint/2010/main" val="20775664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D855BC-C728-3C42-B83D-0B94B1AC99DE}" type="datetimeFigureOut">
              <a:rPr lang="en-US" smtClean="0"/>
              <a:t>08/09/2013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8A68E5E-6611-9648-89FE-F406B2929F4D}" type="slidenum">
              <a:rPr lang="en-US" smtClean="0"/>
              <a:t>‹#›</a:t>
            </a:fld>
            <a:endParaRPr lang="en-US"/>
          </a:p>
        </p:txBody>
      </p:sp>
    </p:spTree>
    <p:extLst>
      <p:ext uri="{BB962C8B-B14F-4D97-AF65-F5344CB8AC3E}">
        <p14:creationId xmlns:p14="http://schemas.microsoft.com/office/powerpoint/2010/main" val="32810349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006"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872971" y="273051"/>
            <a:ext cx="553772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95300" y="1435101"/>
            <a:ext cx="325900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73D855BC-C728-3C42-B83D-0B94B1AC99DE}" type="datetimeFigureOut">
              <a:rPr lang="en-US" smtClean="0"/>
              <a:t>08/09/2013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A68E5E-6611-9648-89FE-F406B2929F4D}" type="slidenum">
              <a:rPr lang="en-US" smtClean="0"/>
              <a:t>‹#›</a:t>
            </a:fld>
            <a:endParaRPr lang="en-US"/>
          </a:p>
        </p:txBody>
      </p:sp>
    </p:spTree>
    <p:extLst>
      <p:ext uri="{BB962C8B-B14F-4D97-AF65-F5344CB8AC3E}">
        <p14:creationId xmlns:p14="http://schemas.microsoft.com/office/powerpoint/2010/main" val="4794017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645" y="4800600"/>
            <a:ext cx="59436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941645"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73D855BC-C728-3C42-B83D-0B94B1AC99DE}" type="datetimeFigureOut">
              <a:rPr lang="en-US" smtClean="0"/>
              <a:t>08/09/2013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A68E5E-6611-9648-89FE-F406B2929F4D}" type="slidenum">
              <a:rPr lang="en-US" smtClean="0"/>
              <a:t>‹#›</a:t>
            </a:fld>
            <a:endParaRPr lang="en-US"/>
          </a:p>
        </p:txBody>
      </p:sp>
    </p:spTree>
    <p:extLst>
      <p:ext uri="{BB962C8B-B14F-4D97-AF65-F5344CB8AC3E}">
        <p14:creationId xmlns:p14="http://schemas.microsoft.com/office/powerpoint/2010/main" val="119928249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5300" y="274638"/>
            <a:ext cx="8915400" cy="1143000"/>
          </a:xfrm>
          <a:prstGeom prst="rect">
            <a:avLst/>
          </a:prstGeom>
        </p:spPr>
        <p:txBody>
          <a:bodyPr vert="horz" lIns="91440" tIns="45720" rIns="91440" bIns="45720" rtlCol="0" anchor="ctr">
            <a:normAutofit/>
          </a:bodyPr>
          <a:lstStyle/>
          <a:p>
            <a:r>
              <a:rPr lang="en-GB" smtClean="0"/>
              <a:t>Click to edit Master title style</a:t>
            </a:r>
            <a:endParaRPr lang="en-US"/>
          </a:p>
        </p:txBody>
      </p:sp>
      <p:sp>
        <p:nvSpPr>
          <p:cNvPr id="3" name="Text Placeholder 2"/>
          <p:cNvSpPr>
            <a:spLocks noGrp="1"/>
          </p:cNvSpPr>
          <p:nvPr>
            <p:ph type="body" idx="1"/>
          </p:nvPr>
        </p:nvSpPr>
        <p:spPr>
          <a:xfrm>
            <a:off x="495300" y="1600201"/>
            <a:ext cx="8915400" cy="4525963"/>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2"/>
          </p:nvPr>
        </p:nvSpPr>
        <p:spPr>
          <a:xfrm>
            <a:off x="495300" y="6356351"/>
            <a:ext cx="2311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D855BC-C728-3C42-B83D-0B94B1AC99DE}" type="datetimeFigureOut">
              <a:rPr lang="en-US" smtClean="0"/>
              <a:t>08/09/2013</a:t>
            </a:fld>
            <a:endParaRPr lang="en-US"/>
          </a:p>
        </p:txBody>
      </p:sp>
      <p:sp>
        <p:nvSpPr>
          <p:cNvPr id="5" name="Footer Placeholder 4"/>
          <p:cNvSpPr>
            <a:spLocks noGrp="1"/>
          </p:cNvSpPr>
          <p:nvPr>
            <p:ph type="ftr" sz="quarter" idx="3"/>
          </p:nvPr>
        </p:nvSpPr>
        <p:spPr>
          <a:xfrm>
            <a:off x="3384550" y="6356351"/>
            <a:ext cx="31369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099300" y="6356351"/>
            <a:ext cx="2311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A68E5E-6611-9648-89FE-F406B2929F4D}" type="slidenum">
              <a:rPr lang="en-US" smtClean="0"/>
              <a:t>‹#›</a:t>
            </a:fld>
            <a:endParaRPr lang="en-US"/>
          </a:p>
        </p:txBody>
      </p:sp>
    </p:spTree>
    <p:extLst>
      <p:ext uri="{BB962C8B-B14F-4D97-AF65-F5344CB8AC3E}">
        <p14:creationId xmlns:p14="http://schemas.microsoft.com/office/powerpoint/2010/main" val="18804013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8"/>
          <p:cNvGraphicFramePr>
            <a:graphicFrameLocks noGrp="1"/>
          </p:cNvGraphicFramePr>
          <p:nvPr>
            <p:extLst>
              <p:ext uri="{D42A27DB-BD31-4B8C-83A1-F6EECF244321}">
                <p14:modId xmlns:p14="http://schemas.microsoft.com/office/powerpoint/2010/main" val="2788103454"/>
              </p:ext>
            </p:extLst>
          </p:nvPr>
        </p:nvGraphicFramePr>
        <p:xfrm>
          <a:off x="3833352" y="4336391"/>
          <a:ext cx="1902244" cy="1082040"/>
        </p:xfrm>
        <a:graphic>
          <a:graphicData uri="http://schemas.openxmlformats.org/drawingml/2006/table">
            <a:tbl>
              <a:tblPr>
                <a:tableStyleId>{3C2FFA5D-87B4-456A-9821-1D502468CF0F}</a:tableStyleId>
              </a:tblPr>
              <a:tblGrid>
                <a:gridCol w="571750"/>
                <a:gridCol w="595006"/>
                <a:gridCol w="375405"/>
                <a:gridCol w="360083"/>
              </a:tblGrid>
              <a:tr h="266700">
                <a:tc>
                  <a:txBody>
                    <a:bodyPr/>
                    <a:lstStyle/>
                    <a:p>
                      <a:pPr algn="ctr"/>
                      <a:r>
                        <a:rPr lang="en-US" sz="1200" b="1" dirty="0" smtClean="0"/>
                        <a:t>A0</a:t>
                      </a:r>
                      <a:endParaRPr lang="en-US" sz="1200" b="1" dirty="0"/>
                    </a:p>
                  </a:txBody>
                  <a:tcPr/>
                </a:tc>
                <a:tc>
                  <a:txBody>
                    <a:bodyPr/>
                    <a:lstStyle/>
                    <a:p>
                      <a:pPr algn="ctr"/>
                      <a:r>
                        <a:rPr lang="en-US" sz="1200" b="1" dirty="0" smtClean="0"/>
                        <a:t>A1</a:t>
                      </a:r>
                      <a:endParaRPr lang="en-US" sz="1200" b="1" dirty="0"/>
                    </a:p>
                  </a:txBody>
                  <a:tcPr/>
                </a:tc>
                <a:tc gridSpan="2">
                  <a:txBody>
                    <a:bodyPr/>
                    <a:lstStyle/>
                    <a:p>
                      <a:pPr algn="ctr"/>
                      <a:r>
                        <a:rPr lang="en-US" sz="1200" b="1" i="1" dirty="0" smtClean="0"/>
                        <a:t>Default</a:t>
                      </a:r>
                      <a:endParaRPr lang="en-US" sz="1100" b="1" i="1" dirty="0"/>
                    </a:p>
                  </a:txBody>
                  <a:tcPr anchor="ctr"/>
                </a:tc>
                <a:tc hMerge="1">
                  <a:txBody>
                    <a:bodyPr/>
                    <a:lstStyle/>
                    <a:p>
                      <a:endParaRPr lang="en-US" dirty="0"/>
                    </a:p>
                  </a:txBody>
                  <a:tcPr anchor="ctr"/>
                </a:tc>
              </a:tr>
              <a:tr h="121615">
                <a:tc>
                  <a:txBody>
                    <a:bodyPr/>
                    <a:lstStyle/>
                    <a:p>
                      <a:pPr algn="ctr"/>
                      <a:r>
                        <a:rPr lang="en-US" sz="1100" dirty="0" smtClean="0"/>
                        <a:t>Mode</a:t>
                      </a:r>
                      <a:endParaRPr lang="en-US" sz="1100" dirty="0"/>
                    </a:p>
                  </a:txBody>
                  <a:tcPr/>
                </a:tc>
                <a:tc>
                  <a:txBody>
                    <a:bodyPr/>
                    <a:lstStyle/>
                    <a:p>
                      <a:pPr algn="ctr"/>
                      <a:r>
                        <a:rPr lang="en-US" sz="1100" dirty="0" smtClean="0"/>
                        <a:t>Scale</a:t>
                      </a:r>
                      <a:endParaRPr lang="en-US" sz="1100" dirty="0"/>
                    </a:p>
                  </a:txBody>
                  <a:tcPr/>
                </a:tc>
                <a:tc>
                  <a:txBody>
                    <a:bodyPr/>
                    <a:lstStyle/>
                    <a:p>
                      <a:pPr algn="ctr"/>
                      <a:r>
                        <a:rPr lang="en-US" sz="1200" b="1" dirty="0" smtClean="0"/>
                        <a:t>D0</a:t>
                      </a:r>
                      <a:endParaRPr lang="en-US" sz="1200" b="1" dirty="0"/>
                    </a:p>
                  </a:txBody>
                  <a:tcPr anchor="ctr"/>
                </a:tc>
                <a:tc>
                  <a:txBody>
                    <a:bodyPr/>
                    <a:lstStyle/>
                    <a:p>
                      <a:pPr algn="ctr"/>
                      <a:r>
                        <a:rPr lang="en-US" sz="1200" b="1" dirty="0" smtClean="0"/>
                        <a:t>D1</a:t>
                      </a:r>
                      <a:endParaRPr lang="en-US" sz="1200" b="1" dirty="0"/>
                    </a:p>
                  </a:txBody>
                  <a:tcPr anchor="ctr"/>
                </a:tc>
              </a:tr>
              <a:tr h="121615">
                <a:tc>
                  <a:txBody>
                    <a:bodyPr/>
                    <a:lstStyle/>
                    <a:p>
                      <a:pPr algn="ctr"/>
                      <a:r>
                        <a:rPr lang="en-US" sz="1200" b="1" dirty="0" smtClean="0"/>
                        <a:t>A2</a:t>
                      </a:r>
                      <a:endParaRPr lang="en-US" sz="1200" b="1" dirty="0"/>
                    </a:p>
                  </a:txBody>
                  <a:tcPr/>
                </a:tc>
                <a:tc>
                  <a:txBody>
                    <a:bodyPr/>
                    <a:lstStyle/>
                    <a:p>
                      <a:pPr algn="ctr"/>
                      <a:r>
                        <a:rPr lang="en-US" sz="1200" b="1" dirty="0" smtClean="0"/>
                        <a:t>A3</a:t>
                      </a:r>
                      <a:endParaRPr lang="en-US" sz="1200" b="1" dirty="0"/>
                    </a:p>
                  </a:txBody>
                  <a:tcPr/>
                </a:tc>
                <a:tc rowSpan="2">
                  <a:txBody>
                    <a:bodyPr/>
                    <a:lstStyle/>
                    <a:p>
                      <a:pPr algn="ctr"/>
                      <a:endParaRPr lang="en-US" sz="1200" dirty="0"/>
                    </a:p>
                  </a:txBody>
                  <a:tcPr anchor="ctr"/>
                </a:tc>
                <a:tc rowSpan="2">
                  <a:txBody>
                    <a:bodyPr/>
                    <a:lstStyle/>
                    <a:p>
                      <a:pPr algn="ctr"/>
                      <a:endParaRPr lang="en-US" sz="1200" dirty="0"/>
                    </a:p>
                  </a:txBody>
                  <a:tcPr anchor="ctr"/>
                </a:tc>
              </a:tr>
              <a:tr h="170261">
                <a:tc>
                  <a:txBody>
                    <a:bodyPr/>
                    <a:lstStyle/>
                    <a:p>
                      <a:pPr algn="ctr"/>
                      <a:r>
                        <a:rPr lang="en-US" sz="1100" dirty="0" smtClean="0"/>
                        <a:t>S/D</a:t>
                      </a:r>
                      <a:endParaRPr lang="en-US" sz="1100" dirty="0"/>
                    </a:p>
                  </a:txBody>
                  <a:tcPr/>
                </a:tc>
                <a:tc>
                  <a:txBody>
                    <a:bodyPr/>
                    <a:lstStyle/>
                    <a:p>
                      <a:pPr algn="ctr"/>
                      <a:r>
                        <a:rPr lang="en-US" sz="1100" dirty="0" smtClean="0"/>
                        <a:t>O/R</a:t>
                      </a:r>
                      <a:endParaRPr lang="en-US" sz="1100" dirty="0"/>
                    </a:p>
                  </a:txBody>
                  <a:tcPr/>
                </a:tc>
                <a:tc vMerge="1">
                  <a:txBody>
                    <a:bodyPr/>
                    <a:lstStyle/>
                    <a:p>
                      <a:endParaRPr lang="en-US" sz="1400" dirty="0"/>
                    </a:p>
                  </a:txBody>
                  <a:tcPr/>
                </a:tc>
                <a:tc vMerge="1">
                  <a:txBody>
                    <a:bodyPr/>
                    <a:lstStyle/>
                    <a:p>
                      <a:endParaRPr lang="en-US" sz="1400" dirty="0"/>
                    </a:p>
                  </a:txBody>
                  <a:tcPr/>
                </a:tc>
              </a:tr>
            </a:tbl>
          </a:graphicData>
        </a:graphic>
      </p:graphicFrame>
      <p:sp>
        <p:nvSpPr>
          <p:cNvPr id="10" name="TextBox 9"/>
          <p:cNvSpPr txBox="1"/>
          <p:nvPr/>
        </p:nvSpPr>
        <p:spPr>
          <a:xfrm>
            <a:off x="6608683" y="544260"/>
            <a:ext cx="3113508" cy="3399739"/>
          </a:xfrm>
          <a:prstGeom prst="rect">
            <a:avLst/>
          </a:prstGeom>
          <a:noFill/>
        </p:spPr>
        <p:txBody>
          <a:bodyPr wrap="square" rtlCol="0">
            <a:normAutofit fontScale="70000" lnSpcReduction="20000"/>
          </a:bodyPr>
          <a:lstStyle/>
          <a:p>
            <a:r>
              <a:rPr lang="en-US" sz="1100" b="1" dirty="0" smtClean="0"/>
              <a:t>Control Mode - Layouts</a:t>
            </a:r>
            <a:endParaRPr lang="en-US" sz="1100" b="1" dirty="0" smtClean="0"/>
          </a:p>
          <a:p>
            <a:endParaRPr lang="en-US" sz="1100" dirty="0" smtClean="0"/>
          </a:p>
          <a:p>
            <a:r>
              <a:rPr lang="en-US" sz="1100" dirty="0" smtClean="0"/>
              <a:t>Control mode allows you to select which </a:t>
            </a:r>
            <a:r>
              <a:rPr lang="en-US" sz="1100" dirty="0" smtClean="0"/>
              <a:t>parameters are </a:t>
            </a:r>
            <a:r>
              <a:rPr lang="en-US" sz="1100" dirty="0" smtClean="0"/>
              <a:t>assigned to which of the analog inputs, and therefore which </a:t>
            </a:r>
            <a:r>
              <a:rPr lang="en-US" sz="1100" dirty="0" smtClean="0"/>
              <a:t>parameters you </a:t>
            </a:r>
            <a:r>
              <a:rPr lang="en-US" sz="1100" dirty="0" smtClean="0"/>
              <a:t>can use CV to control, and which are manual only.</a:t>
            </a:r>
          </a:p>
          <a:p>
            <a:endParaRPr lang="en-US" sz="1100" dirty="0"/>
          </a:p>
          <a:p>
            <a:r>
              <a:rPr lang="en-US" sz="1100" dirty="0" smtClean="0"/>
              <a:t>To </a:t>
            </a:r>
            <a:r>
              <a:rPr lang="en-US" sz="1100" smtClean="0"/>
              <a:t>enter </a:t>
            </a:r>
            <a:r>
              <a:rPr lang="en-US" sz="1100" smtClean="0"/>
              <a:t>control </a:t>
            </a:r>
            <a:r>
              <a:rPr lang="en-US" sz="1100" dirty="0"/>
              <a:t>m</a:t>
            </a:r>
            <a:r>
              <a:rPr lang="en-US" sz="1100" smtClean="0"/>
              <a:t>ode</a:t>
            </a:r>
            <a:r>
              <a:rPr lang="en-US" sz="1100" dirty="0" smtClean="0"/>
              <a:t>, turn the </a:t>
            </a:r>
            <a:r>
              <a:rPr lang="en-US" sz="1100" dirty="0" smtClean="0"/>
              <a:t>A2 and A3 controls </a:t>
            </a:r>
            <a:r>
              <a:rPr lang="en-US" sz="1100" dirty="0" smtClean="0"/>
              <a:t>all the way up.</a:t>
            </a:r>
          </a:p>
          <a:p>
            <a:r>
              <a:rPr lang="en-US" sz="1100" dirty="0" smtClean="0"/>
              <a:t>Then use the A2 control to select the layout you want (all variations detailed below)</a:t>
            </a:r>
            <a:r>
              <a:rPr lang="en-US" sz="1100" dirty="0" smtClean="0"/>
              <a:t>. The </a:t>
            </a:r>
            <a:r>
              <a:rPr lang="en-US" sz="1100" dirty="0" smtClean="0"/>
              <a:t>status of the two LEDs shows which layout you have </a:t>
            </a:r>
            <a:r>
              <a:rPr lang="en-US" sz="1100" dirty="0" smtClean="0"/>
              <a:t>selected. Once </a:t>
            </a:r>
            <a:r>
              <a:rPr lang="en-US" sz="1100" dirty="0" smtClean="0"/>
              <a:t>you’ve selected your layout, turn down control A3 to </a:t>
            </a:r>
            <a:r>
              <a:rPr lang="en-US" sz="1100" dirty="0" smtClean="0"/>
              <a:t>exit control mode and return </a:t>
            </a:r>
            <a:r>
              <a:rPr lang="en-US" sz="1100" dirty="0" smtClean="0"/>
              <a:t>to normal operation.</a:t>
            </a:r>
          </a:p>
          <a:p>
            <a:endParaRPr lang="en-US" sz="1100" dirty="0" smtClean="0"/>
          </a:p>
          <a:p>
            <a:r>
              <a:rPr lang="en-US" sz="1100" dirty="0" smtClean="0"/>
              <a:t>You can also enter this mode on the fly using </a:t>
            </a:r>
            <a:r>
              <a:rPr lang="en-US" sz="1100" dirty="0" smtClean="0"/>
              <a:t>CV, then switch </a:t>
            </a:r>
            <a:r>
              <a:rPr lang="en-US" sz="1100" dirty="0" smtClean="0"/>
              <a:t>between </a:t>
            </a:r>
            <a:r>
              <a:rPr lang="en-US" sz="1100" dirty="0" smtClean="0"/>
              <a:t>layouts using </a:t>
            </a:r>
            <a:r>
              <a:rPr lang="en-US" sz="1100" dirty="0" smtClean="0"/>
              <a:t>a CV source. The same CV source will then influence different parameters once control mode is exited (which again, you would do by changing the appropriate CV). Some pretty complex automation of this can be achieved using </a:t>
            </a:r>
            <a:r>
              <a:rPr lang="en-US" sz="1100" dirty="0"/>
              <a:t>v</a:t>
            </a:r>
            <a:r>
              <a:rPr lang="en-US" sz="1100" dirty="0" smtClean="0"/>
              <a:t>oltage controlled </a:t>
            </a:r>
            <a:r>
              <a:rPr lang="en-US" sz="1100" dirty="0" smtClean="0"/>
              <a:t>switches, although this is non-trivial, and needs a VC switch (with 2 inputs on each) for each of the 4 knobs to be completely effective.</a:t>
            </a:r>
          </a:p>
          <a:p>
            <a:endParaRPr lang="en-US" sz="1100" dirty="0"/>
          </a:p>
          <a:p>
            <a:r>
              <a:rPr lang="en-US" sz="1100" b="1" dirty="0"/>
              <a:t>Control Mode </a:t>
            </a:r>
            <a:r>
              <a:rPr lang="en-US" sz="1100" b="1" dirty="0" smtClean="0"/>
              <a:t>– Octaves / Root</a:t>
            </a:r>
            <a:endParaRPr lang="en-US" sz="1100" b="1" dirty="0"/>
          </a:p>
          <a:p>
            <a:endParaRPr lang="en-US" sz="1100" dirty="0"/>
          </a:p>
          <a:p>
            <a:r>
              <a:rPr lang="en-US" sz="1100" dirty="0" smtClean="0"/>
              <a:t>When in control mode, A0 will set the function that the O/R control will perform. When the selection is changed,  D0 will flash from 1 to 3 times to indicate which option is selected.</a:t>
            </a:r>
          </a:p>
          <a:p>
            <a:r>
              <a:rPr lang="en-US" sz="1100" dirty="0" smtClean="0"/>
              <a:t>When </a:t>
            </a:r>
            <a:r>
              <a:rPr lang="en-US" sz="1100" dirty="0"/>
              <a:t>the O/R control is set to control the root </a:t>
            </a:r>
            <a:r>
              <a:rPr lang="en-US" sz="1100" dirty="0" smtClean="0"/>
              <a:t>note, the </a:t>
            </a:r>
            <a:r>
              <a:rPr lang="en-US" sz="1100" dirty="0" smtClean="0"/>
              <a:t>default number of octaves to be used for the arpeggio can be set in control mode using A1. Feedback on the number of octaves selected is provided through flashes of D1.</a:t>
            </a:r>
          </a:p>
          <a:p>
            <a:r>
              <a:rPr lang="en-US" sz="1100" dirty="0" smtClean="0"/>
              <a:t>When </a:t>
            </a:r>
            <a:r>
              <a:rPr lang="en-US" sz="1100" dirty="0" err="1" smtClean="0"/>
              <a:t>arpeggiating</a:t>
            </a:r>
            <a:r>
              <a:rPr lang="en-US" sz="1100" dirty="0" smtClean="0"/>
              <a:t> in “both” mode, the O/R control should be set using a discrete CV, rather than continuous CV or manually, to avoid unintentional change of values by the control sweeping over the changeover point between the two parameters.</a:t>
            </a:r>
            <a:endParaRPr lang="en-US" sz="1100" dirty="0"/>
          </a:p>
        </p:txBody>
      </p:sp>
      <p:graphicFrame>
        <p:nvGraphicFramePr>
          <p:cNvPr id="11" name="Table 10"/>
          <p:cNvGraphicFramePr>
            <a:graphicFrameLocks noGrp="1"/>
          </p:cNvGraphicFramePr>
          <p:nvPr>
            <p:extLst>
              <p:ext uri="{D42A27DB-BD31-4B8C-83A1-F6EECF244321}">
                <p14:modId xmlns:p14="http://schemas.microsoft.com/office/powerpoint/2010/main" val="3929984813"/>
              </p:ext>
            </p:extLst>
          </p:nvPr>
        </p:nvGraphicFramePr>
        <p:xfrm>
          <a:off x="209490" y="268444"/>
          <a:ext cx="3469334" cy="2362199"/>
        </p:xfrm>
        <a:graphic>
          <a:graphicData uri="http://schemas.openxmlformats.org/drawingml/2006/table">
            <a:tbl>
              <a:tblPr firstRow="1">
                <a:tableStyleId>{3C2FFA5D-87B4-456A-9821-1D502468CF0F}</a:tableStyleId>
              </a:tblPr>
              <a:tblGrid>
                <a:gridCol w="741300"/>
                <a:gridCol w="2728034"/>
              </a:tblGrid>
              <a:tr h="219698">
                <a:tc gridSpan="2">
                  <a:txBody>
                    <a:bodyPr/>
                    <a:lstStyle/>
                    <a:p>
                      <a:pPr algn="ctr"/>
                      <a:r>
                        <a:rPr lang="en-US" sz="1400" dirty="0" smtClean="0"/>
                        <a:t>Mode</a:t>
                      </a:r>
                      <a:endParaRPr lang="en-US" sz="1400" dirty="0"/>
                    </a:p>
                  </a:txBody>
                  <a:tcPr/>
                </a:tc>
                <a:tc hMerge="1">
                  <a:txBody>
                    <a:bodyPr/>
                    <a:lstStyle/>
                    <a:p>
                      <a:endParaRPr lang="en-US" sz="1400" dirty="0"/>
                    </a:p>
                  </a:txBody>
                  <a:tcPr/>
                </a:tc>
              </a:tr>
              <a:tr h="219698">
                <a:tc>
                  <a:txBody>
                    <a:bodyPr/>
                    <a:lstStyle/>
                    <a:p>
                      <a:pPr algn="ctr"/>
                      <a:r>
                        <a:rPr lang="en-US" sz="1100" b="1" dirty="0" smtClean="0"/>
                        <a:t>Up</a:t>
                      </a:r>
                      <a:endParaRPr lang="en-US" sz="1100" b="1" dirty="0"/>
                    </a:p>
                  </a:txBody>
                  <a:tcPr anchor="ctr"/>
                </a:tc>
                <a:tc>
                  <a:txBody>
                    <a:bodyPr/>
                    <a:lstStyle/>
                    <a:p>
                      <a:r>
                        <a:rPr lang="en-US" sz="1100" dirty="0" smtClean="0"/>
                        <a:t>Lowest</a:t>
                      </a:r>
                      <a:r>
                        <a:rPr lang="en-US" sz="1100" baseline="0" dirty="0" smtClean="0"/>
                        <a:t> to highest note</a:t>
                      </a:r>
                      <a:endParaRPr lang="en-US" sz="1100" dirty="0"/>
                    </a:p>
                  </a:txBody>
                  <a:tcPr anchor="ctr"/>
                </a:tc>
              </a:tr>
              <a:tr h="219698">
                <a:tc>
                  <a:txBody>
                    <a:bodyPr/>
                    <a:lstStyle/>
                    <a:p>
                      <a:pPr algn="ctr"/>
                      <a:r>
                        <a:rPr lang="en-US" sz="1100" b="1" dirty="0" smtClean="0"/>
                        <a:t>Down</a:t>
                      </a:r>
                      <a:endParaRPr lang="en-US" sz="1100" b="1" dirty="0"/>
                    </a:p>
                  </a:txBody>
                  <a:tcPr anchor="ctr"/>
                </a:tc>
                <a:tc>
                  <a:txBody>
                    <a:bodyPr/>
                    <a:lstStyle/>
                    <a:p>
                      <a:r>
                        <a:rPr lang="en-US" sz="1100" dirty="0" smtClean="0"/>
                        <a:t>Highest to lowest note</a:t>
                      </a:r>
                      <a:endParaRPr lang="en-US" sz="1100" dirty="0"/>
                    </a:p>
                  </a:txBody>
                  <a:tcPr anchor="ctr"/>
                </a:tc>
              </a:tr>
              <a:tr h="270861">
                <a:tc>
                  <a:txBody>
                    <a:bodyPr/>
                    <a:lstStyle/>
                    <a:p>
                      <a:pPr algn="ctr"/>
                      <a:r>
                        <a:rPr lang="en-US" sz="1100" b="1" dirty="0" smtClean="0"/>
                        <a:t>Up/Down</a:t>
                      </a:r>
                      <a:endParaRPr lang="en-US" sz="1100" b="1" dirty="0"/>
                    </a:p>
                  </a:txBody>
                  <a:tcPr anchor="ctr"/>
                </a:tc>
                <a:tc>
                  <a:txBody>
                    <a:bodyPr/>
                    <a:lstStyle/>
                    <a:p>
                      <a:r>
                        <a:rPr lang="en-US" sz="1100" dirty="0" smtClean="0"/>
                        <a:t>Lowest to highest</a:t>
                      </a:r>
                      <a:r>
                        <a:rPr lang="en-US" sz="1100" baseline="0" dirty="0" smtClean="0"/>
                        <a:t> then back; </a:t>
                      </a:r>
                      <a:r>
                        <a:rPr lang="en-US" sz="1100" baseline="0" dirty="0" err="1" smtClean="0"/>
                        <a:t>doesn</a:t>
                      </a:r>
                      <a:r>
                        <a:rPr lang="fr-FR" sz="1100" baseline="0" dirty="0" smtClean="0"/>
                        <a:t>’</a:t>
                      </a:r>
                      <a:r>
                        <a:rPr lang="en-US" sz="1100" baseline="0" dirty="0" smtClean="0"/>
                        <a:t>t repeat highest and lowest notes</a:t>
                      </a:r>
                      <a:endParaRPr lang="en-US" sz="1100" dirty="0"/>
                    </a:p>
                  </a:txBody>
                  <a:tcPr anchor="ctr"/>
                </a:tc>
              </a:tr>
              <a:tr h="270861">
                <a:tc>
                  <a:txBody>
                    <a:bodyPr/>
                    <a:lstStyle/>
                    <a:p>
                      <a:pPr algn="ctr"/>
                      <a:r>
                        <a:rPr lang="en-US" sz="1100" b="1" dirty="0" smtClean="0"/>
                        <a:t>Root-Up</a:t>
                      </a:r>
                      <a:endParaRPr lang="en-US" sz="1100" b="1" dirty="0"/>
                    </a:p>
                  </a:txBody>
                  <a:tcPr anchor="ctr"/>
                </a:tc>
                <a:tc>
                  <a:txBody>
                    <a:bodyPr/>
                    <a:lstStyle/>
                    <a:p>
                      <a:r>
                        <a:rPr lang="en-US" sz="1100" dirty="0" smtClean="0"/>
                        <a:t>Bounce between lowest </a:t>
                      </a:r>
                      <a:r>
                        <a:rPr lang="en-US" sz="1100" baseline="0" dirty="0" smtClean="0"/>
                        <a:t>and each other note in the series</a:t>
                      </a:r>
                      <a:endParaRPr lang="en-US" sz="1100" dirty="0"/>
                    </a:p>
                  </a:txBody>
                  <a:tcPr anchor="ctr"/>
                </a:tc>
              </a:tr>
              <a:tr h="270861">
                <a:tc>
                  <a:txBody>
                    <a:bodyPr/>
                    <a:lstStyle/>
                    <a:p>
                      <a:pPr algn="ctr"/>
                      <a:r>
                        <a:rPr lang="en-US" sz="1100" b="1" dirty="0" smtClean="0"/>
                        <a:t>Ping-Pong</a:t>
                      </a:r>
                      <a:endParaRPr lang="en-US" sz="1100" b="1" dirty="0"/>
                    </a:p>
                  </a:txBody>
                  <a:tcPr anchor="ctr"/>
                </a:tc>
                <a:tc>
                  <a:txBody>
                    <a:bodyPr/>
                    <a:lstStyle/>
                    <a:p>
                      <a:r>
                        <a:rPr lang="en-US" sz="1100" dirty="0" smtClean="0"/>
                        <a:t>Alternate from lowest to highest, moving towards middle note until all</a:t>
                      </a:r>
                      <a:r>
                        <a:rPr lang="en-US" sz="1100" baseline="0" dirty="0" smtClean="0"/>
                        <a:t> are played</a:t>
                      </a:r>
                      <a:endParaRPr lang="en-US" sz="1100" dirty="0"/>
                    </a:p>
                  </a:txBody>
                  <a:tcPr anchor="ctr"/>
                </a:tc>
              </a:tr>
              <a:tr h="219698">
                <a:tc>
                  <a:txBody>
                    <a:bodyPr/>
                    <a:lstStyle/>
                    <a:p>
                      <a:pPr algn="ctr"/>
                      <a:r>
                        <a:rPr lang="en-US" sz="1100" b="1" dirty="0" smtClean="0"/>
                        <a:t>Random</a:t>
                      </a:r>
                      <a:endParaRPr lang="en-US" sz="1100" b="1" dirty="0"/>
                    </a:p>
                  </a:txBody>
                  <a:tcPr anchor="ctr"/>
                </a:tc>
                <a:tc>
                  <a:txBody>
                    <a:bodyPr/>
                    <a:lstStyle/>
                    <a:p>
                      <a:r>
                        <a:rPr lang="en-US" sz="1100" dirty="0" smtClean="0"/>
                        <a:t>Plays one note from each octave selected</a:t>
                      </a:r>
                      <a:endParaRPr lang="en-US" sz="1100" dirty="0"/>
                    </a:p>
                  </a:txBody>
                  <a:tcPr anchor="ctr"/>
                </a:tc>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4140799339"/>
              </p:ext>
            </p:extLst>
          </p:nvPr>
        </p:nvGraphicFramePr>
        <p:xfrm>
          <a:off x="209490" y="2900336"/>
          <a:ext cx="1213864" cy="3474719"/>
        </p:xfrm>
        <a:graphic>
          <a:graphicData uri="http://schemas.openxmlformats.org/drawingml/2006/table">
            <a:tbl>
              <a:tblPr firstRow="1">
                <a:tableStyleId>{3C2FFA5D-87B4-456A-9821-1D502468CF0F}</a:tableStyleId>
              </a:tblPr>
              <a:tblGrid>
                <a:gridCol w="1213864"/>
              </a:tblGrid>
              <a:tr h="211221">
                <a:tc>
                  <a:txBody>
                    <a:bodyPr/>
                    <a:lstStyle/>
                    <a:p>
                      <a:pPr algn="ctr"/>
                      <a:r>
                        <a:rPr lang="en-US" sz="1400" dirty="0" smtClean="0"/>
                        <a:t>Scale</a:t>
                      </a:r>
                      <a:endParaRPr lang="en-US" sz="1400" dirty="0"/>
                    </a:p>
                  </a:txBody>
                  <a:tcPr/>
                </a:tc>
              </a:tr>
              <a:tr h="168977">
                <a:tc>
                  <a:txBody>
                    <a:bodyPr/>
                    <a:lstStyle/>
                    <a:p>
                      <a:pPr algn="ctr"/>
                      <a:r>
                        <a:rPr lang="en-US" sz="1000" dirty="0" smtClean="0"/>
                        <a:t>Major Pentatonic</a:t>
                      </a:r>
                      <a:endParaRPr lang="en-US" sz="1000" dirty="0"/>
                    </a:p>
                  </a:txBody>
                  <a:tcPr/>
                </a:tc>
              </a:tr>
              <a:tr h="168977">
                <a:tc>
                  <a:txBody>
                    <a:bodyPr/>
                    <a:lstStyle/>
                    <a:p>
                      <a:pPr algn="ctr"/>
                      <a:r>
                        <a:rPr lang="en-US" sz="1000" dirty="0" smtClean="0"/>
                        <a:t>Minor Pentatonic</a:t>
                      </a:r>
                      <a:endParaRPr lang="en-US" sz="1000" dirty="0"/>
                    </a:p>
                  </a:txBody>
                  <a:tcPr/>
                </a:tc>
              </a:tr>
              <a:tr h="168977">
                <a:tc>
                  <a:txBody>
                    <a:bodyPr/>
                    <a:lstStyle/>
                    <a:p>
                      <a:pPr algn="ctr"/>
                      <a:r>
                        <a:rPr lang="en-US" sz="1000" dirty="0" smtClean="0"/>
                        <a:t>Blues</a:t>
                      </a:r>
                      <a:endParaRPr lang="en-US" sz="1000" dirty="0"/>
                    </a:p>
                  </a:txBody>
                  <a:tcPr/>
                </a:tc>
              </a:tr>
              <a:tr h="168977">
                <a:tc>
                  <a:txBody>
                    <a:bodyPr/>
                    <a:lstStyle/>
                    <a:p>
                      <a:pPr algn="ctr"/>
                      <a:r>
                        <a:rPr lang="en-US" sz="1000" dirty="0" smtClean="0"/>
                        <a:t>Augmented</a:t>
                      </a:r>
                      <a:endParaRPr lang="en-US" sz="1000" dirty="0"/>
                    </a:p>
                  </a:txBody>
                  <a:tcPr/>
                </a:tc>
              </a:tr>
              <a:tr h="168977">
                <a:tc>
                  <a:txBody>
                    <a:bodyPr/>
                    <a:lstStyle/>
                    <a:p>
                      <a:pPr algn="ctr"/>
                      <a:r>
                        <a:rPr lang="en-US" sz="1000" dirty="0" smtClean="0"/>
                        <a:t>Ionian</a:t>
                      </a:r>
                      <a:endParaRPr lang="en-US" sz="1000" dirty="0"/>
                    </a:p>
                  </a:txBody>
                  <a:tcPr/>
                </a:tc>
              </a:tr>
              <a:tr h="168977">
                <a:tc>
                  <a:txBody>
                    <a:bodyPr/>
                    <a:lstStyle/>
                    <a:p>
                      <a:pPr algn="ctr"/>
                      <a:r>
                        <a:rPr lang="en-US" sz="1000" dirty="0" smtClean="0"/>
                        <a:t>Aeolian</a:t>
                      </a:r>
                      <a:endParaRPr lang="en-US" sz="1000" dirty="0"/>
                    </a:p>
                  </a:txBody>
                  <a:tcPr/>
                </a:tc>
              </a:tr>
              <a:tr h="168977">
                <a:tc>
                  <a:txBody>
                    <a:bodyPr/>
                    <a:lstStyle/>
                    <a:p>
                      <a:pPr algn="ctr"/>
                      <a:r>
                        <a:rPr lang="en-US" sz="1000" dirty="0" smtClean="0"/>
                        <a:t>Lydian</a:t>
                      </a:r>
                      <a:endParaRPr lang="en-US" sz="1000" dirty="0"/>
                    </a:p>
                  </a:txBody>
                  <a:tcPr/>
                </a:tc>
              </a:tr>
              <a:tr h="168977">
                <a:tc>
                  <a:txBody>
                    <a:bodyPr/>
                    <a:lstStyle/>
                    <a:p>
                      <a:pPr algn="ctr"/>
                      <a:r>
                        <a:rPr lang="en-US" sz="1000" dirty="0" err="1" smtClean="0"/>
                        <a:t>Mixolydian</a:t>
                      </a:r>
                      <a:endParaRPr lang="en-US" sz="1000" dirty="0"/>
                    </a:p>
                  </a:txBody>
                  <a:tcPr/>
                </a:tc>
              </a:tr>
              <a:tr h="168977">
                <a:tc>
                  <a:txBody>
                    <a:bodyPr/>
                    <a:lstStyle/>
                    <a:p>
                      <a:pPr algn="ctr"/>
                      <a:r>
                        <a:rPr lang="en-US" sz="1000" dirty="0" smtClean="0"/>
                        <a:t>Dorian</a:t>
                      </a:r>
                      <a:endParaRPr lang="en-US" sz="1000" dirty="0"/>
                    </a:p>
                  </a:txBody>
                  <a:tcPr/>
                </a:tc>
              </a:tr>
              <a:tr h="168977">
                <a:tc>
                  <a:txBody>
                    <a:bodyPr/>
                    <a:lstStyle/>
                    <a:p>
                      <a:pPr algn="ctr"/>
                      <a:r>
                        <a:rPr lang="en-US" sz="1000" dirty="0" smtClean="0"/>
                        <a:t>Phrygian</a:t>
                      </a:r>
                      <a:endParaRPr lang="en-US" sz="1000" dirty="0"/>
                    </a:p>
                  </a:txBody>
                  <a:tcPr/>
                </a:tc>
              </a:tr>
              <a:tr h="168977">
                <a:tc>
                  <a:txBody>
                    <a:bodyPr/>
                    <a:lstStyle/>
                    <a:p>
                      <a:pPr algn="ctr"/>
                      <a:r>
                        <a:rPr lang="en-US" sz="1000" dirty="0" err="1" smtClean="0"/>
                        <a:t>Locrian</a:t>
                      </a:r>
                      <a:endParaRPr lang="en-US" sz="1000" dirty="0"/>
                    </a:p>
                  </a:txBody>
                  <a:tcPr/>
                </a:tc>
              </a:tr>
              <a:tr h="168977">
                <a:tc>
                  <a:txBody>
                    <a:bodyPr/>
                    <a:lstStyle/>
                    <a:p>
                      <a:pPr algn="ctr"/>
                      <a:r>
                        <a:rPr lang="en-US" sz="1000" dirty="0" smtClean="0"/>
                        <a:t>Octaves</a:t>
                      </a:r>
                      <a:endParaRPr lang="en-US" sz="1000" dirty="0"/>
                    </a:p>
                  </a:txBody>
                  <a:tcPr/>
                </a:tc>
              </a:tr>
              <a:tr h="168977">
                <a:tc>
                  <a:txBody>
                    <a:bodyPr/>
                    <a:lstStyle/>
                    <a:p>
                      <a:pPr algn="ctr"/>
                      <a:r>
                        <a:rPr lang="en-US" sz="1000" dirty="0" smtClean="0"/>
                        <a:t>Chromatic</a:t>
                      </a:r>
                      <a:endParaRPr lang="en-US" sz="1000" dirty="0"/>
                    </a:p>
                  </a:txBody>
                  <a:tcPr/>
                </a:tc>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1106549228"/>
              </p:ext>
            </p:extLst>
          </p:nvPr>
        </p:nvGraphicFramePr>
        <p:xfrm>
          <a:off x="1658716" y="2900336"/>
          <a:ext cx="2020108" cy="2118359"/>
        </p:xfrm>
        <a:graphic>
          <a:graphicData uri="http://schemas.openxmlformats.org/drawingml/2006/table">
            <a:tbl>
              <a:tblPr firstRow="1">
                <a:tableStyleId>{3C2FFA5D-87B4-456A-9821-1D502468CF0F}</a:tableStyleId>
              </a:tblPr>
              <a:tblGrid>
                <a:gridCol w="1010054"/>
                <a:gridCol w="1010054"/>
              </a:tblGrid>
              <a:tr h="195897">
                <a:tc gridSpan="2">
                  <a:txBody>
                    <a:bodyPr/>
                    <a:lstStyle/>
                    <a:p>
                      <a:pPr algn="ctr"/>
                      <a:r>
                        <a:rPr lang="en-US" sz="1400" dirty="0" smtClean="0"/>
                        <a:t>Steps / Distance</a:t>
                      </a:r>
                      <a:endParaRPr lang="en-US" sz="1400" dirty="0"/>
                    </a:p>
                  </a:txBody>
                  <a:tcPr/>
                </a:tc>
                <a:tc hMerge="1">
                  <a:txBody>
                    <a:bodyPr/>
                    <a:lstStyle/>
                    <a:p>
                      <a:endParaRPr lang="en-US"/>
                    </a:p>
                  </a:txBody>
                  <a:tcPr/>
                </a:tc>
              </a:tr>
              <a:tr h="195897">
                <a:tc gridSpan="2">
                  <a:txBody>
                    <a:bodyPr/>
                    <a:lstStyle/>
                    <a:p>
                      <a:pPr algn="l"/>
                      <a:r>
                        <a:rPr lang="en-US" sz="900" dirty="0" smtClean="0"/>
                        <a:t>Changing this control increases</a:t>
                      </a:r>
                      <a:r>
                        <a:rPr lang="en-US" sz="900" baseline="0" dirty="0" smtClean="0"/>
                        <a:t> the distance and </a:t>
                      </a:r>
                      <a:r>
                        <a:rPr lang="en-US" sz="900" baseline="0" smtClean="0"/>
                        <a:t>steps ranges. </a:t>
                      </a:r>
                      <a:r>
                        <a:rPr lang="en-US" sz="900" baseline="0" dirty="0" smtClean="0"/>
                        <a:t>Distance (between each note played) is spread across the whole control range, then for each distance setting, the number of steps to be played in each arpeggio sits within that sub-range; i.e. select the distance setting you want, then fine tune for the number of steps.</a:t>
                      </a:r>
                      <a:endParaRPr lang="en-US" sz="900" dirty="0"/>
                    </a:p>
                  </a:txBody>
                  <a:tcPr/>
                </a:tc>
                <a:tc hMerge="1">
                  <a:txBody>
                    <a:bodyPr/>
                    <a:lstStyle/>
                    <a:p>
                      <a:endParaRPr lang="en-US"/>
                    </a:p>
                  </a:txBody>
                  <a:tcPr/>
                </a:tc>
              </a:tr>
              <a:tr h="195897">
                <a:tc>
                  <a:txBody>
                    <a:bodyPr/>
                    <a:lstStyle/>
                    <a:p>
                      <a:pPr algn="l"/>
                      <a:r>
                        <a:rPr lang="en-US" sz="1000" dirty="0" smtClean="0"/>
                        <a:t>Distance range</a:t>
                      </a:r>
                      <a:endParaRPr lang="en-US" sz="1000" dirty="0"/>
                    </a:p>
                  </a:txBody>
                  <a:tcPr/>
                </a:tc>
                <a:tc>
                  <a:txBody>
                    <a:bodyPr/>
                    <a:lstStyle/>
                    <a:p>
                      <a:pPr algn="l"/>
                      <a:r>
                        <a:rPr lang="en-US" sz="1000" dirty="0" smtClean="0"/>
                        <a:t>1 - 6</a:t>
                      </a:r>
                      <a:endParaRPr lang="en-US" sz="1000" dirty="0"/>
                    </a:p>
                  </a:txBody>
                  <a:tcPr/>
                </a:tc>
              </a:tr>
              <a:tr h="195897">
                <a:tc>
                  <a:txBody>
                    <a:bodyPr/>
                    <a:lstStyle/>
                    <a:p>
                      <a:pPr algn="l"/>
                      <a:r>
                        <a:rPr lang="en-US" sz="1000" dirty="0" smtClean="0"/>
                        <a:t>Steps range</a:t>
                      </a:r>
                      <a:endParaRPr lang="en-US" sz="1000" dirty="0"/>
                    </a:p>
                  </a:txBody>
                  <a:tcPr/>
                </a:tc>
                <a:tc>
                  <a:txBody>
                    <a:bodyPr/>
                    <a:lstStyle/>
                    <a:p>
                      <a:pPr algn="l"/>
                      <a:r>
                        <a:rPr lang="en-US" sz="1000" dirty="0" smtClean="0"/>
                        <a:t>3 - 6</a:t>
                      </a:r>
                      <a:endParaRPr lang="en-US" sz="1000" dirty="0"/>
                    </a:p>
                  </a:txBody>
                  <a:tcPr/>
                </a:tc>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2729806016"/>
              </p:ext>
            </p:extLst>
          </p:nvPr>
        </p:nvGraphicFramePr>
        <p:xfrm>
          <a:off x="1658716" y="5241771"/>
          <a:ext cx="2020108" cy="1356359"/>
        </p:xfrm>
        <a:graphic>
          <a:graphicData uri="http://schemas.openxmlformats.org/drawingml/2006/table">
            <a:tbl>
              <a:tblPr firstRow="1">
                <a:tableStyleId>{3C2FFA5D-87B4-456A-9821-1D502468CF0F}</a:tableStyleId>
              </a:tblPr>
              <a:tblGrid>
                <a:gridCol w="2020108"/>
              </a:tblGrid>
              <a:tr h="195897">
                <a:tc>
                  <a:txBody>
                    <a:bodyPr/>
                    <a:lstStyle/>
                    <a:p>
                      <a:pPr algn="ctr"/>
                      <a:r>
                        <a:rPr lang="en-US" sz="1400" dirty="0" smtClean="0"/>
                        <a:t>Octaves / Root</a:t>
                      </a:r>
                      <a:endParaRPr lang="en-US" sz="1400" dirty="0"/>
                    </a:p>
                  </a:txBody>
                  <a:tcPr/>
                </a:tc>
              </a:tr>
              <a:tr h="195897">
                <a:tc>
                  <a:txBody>
                    <a:bodyPr/>
                    <a:lstStyle/>
                    <a:p>
                      <a:pPr algn="l"/>
                      <a:r>
                        <a:rPr lang="en-US" sz="900" dirty="0" smtClean="0"/>
                        <a:t>This simply selects the number of repeats</a:t>
                      </a:r>
                      <a:r>
                        <a:rPr lang="en-US" sz="900" baseline="0" dirty="0" smtClean="0"/>
                        <a:t> of the arpeggio (1 to 5), with each being transposed to the next octave </a:t>
                      </a:r>
                      <a:r>
                        <a:rPr lang="en-US" sz="900" baseline="0" dirty="0" smtClean="0"/>
                        <a:t>up, and also sets the root note of the arpeggio. The exact </a:t>
                      </a:r>
                      <a:r>
                        <a:rPr lang="en-US" sz="900" baseline="0" dirty="0" err="1" smtClean="0"/>
                        <a:t>behaviour</a:t>
                      </a:r>
                      <a:r>
                        <a:rPr lang="en-US" sz="900" baseline="0" dirty="0" smtClean="0"/>
                        <a:t> of this parameter depends upon the settings selected in control mode.</a:t>
                      </a:r>
                      <a:endParaRPr lang="en-US" sz="900" dirty="0"/>
                    </a:p>
                  </a:txBody>
                  <a:tcPr/>
                </a:tc>
              </a:tr>
            </a:tbl>
          </a:graphicData>
        </a:graphic>
      </p:graphicFrame>
      <p:sp>
        <p:nvSpPr>
          <p:cNvPr id="15" name="TextBox 14"/>
          <p:cNvSpPr txBox="1"/>
          <p:nvPr/>
        </p:nvSpPr>
        <p:spPr>
          <a:xfrm>
            <a:off x="5773752" y="102764"/>
            <a:ext cx="2243648" cy="400110"/>
          </a:xfrm>
          <a:prstGeom prst="rect">
            <a:avLst/>
          </a:prstGeom>
          <a:noFill/>
        </p:spPr>
        <p:txBody>
          <a:bodyPr wrap="none" rtlCol="0">
            <a:spAutoFit/>
          </a:bodyPr>
          <a:lstStyle/>
          <a:p>
            <a:r>
              <a:rPr lang="en-US" sz="2000" b="1" u="sng" dirty="0" err="1" smtClean="0"/>
              <a:t>FlexArp</a:t>
            </a:r>
            <a:r>
              <a:rPr lang="en-US" sz="2000" b="1" u="sng" dirty="0" smtClean="0"/>
              <a:t> for </a:t>
            </a:r>
            <a:r>
              <a:rPr lang="en-US" sz="2000" b="1" u="sng" dirty="0" err="1" smtClean="0"/>
              <a:t>ardcore</a:t>
            </a:r>
            <a:endParaRPr lang="en-US" sz="2000" b="1" u="sng" dirty="0"/>
          </a:p>
        </p:txBody>
      </p:sp>
      <p:sp>
        <p:nvSpPr>
          <p:cNvPr id="2" name="TextBox 1"/>
          <p:cNvSpPr txBox="1"/>
          <p:nvPr/>
        </p:nvSpPr>
        <p:spPr>
          <a:xfrm>
            <a:off x="8466127" y="168416"/>
            <a:ext cx="1389836" cy="230832"/>
          </a:xfrm>
          <a:prstGeom prst="rect">
            <a:avLst/>
          </a:prstGeom>
          <a:noFill/>
        </p:spPr>
        <p:txBody>
          <a:bodyPr wrap="none" rtlCol="0">
            <a:spAutoFit/>
          </a:bodyPr>
          <a:lstStyle/>
          <a:p>
            <a:r>
              <a:rPr lang="en-US" sz="900" i="1" dirty="0" err="1"/>
              <a:t>r</a:t>
            </a:r>
            <a:r>
              <a:rPr lang="en-US" sz="900" i="1" dirty="0" err="1" smtClean="0"/>
              <a:t>ockwoofstone</a:t>
            </a:r>
            <a:r>
              <a:rPr lang="en-US" sz="900" i="1" dirty="0" smtClean="0"/>
              <a:t> </a:t>
            </a:r>
            <a:r>
              <a:rPr lang="en-US" sz="900" i="1" dirty="0" err="1" smtClean="0"/>
              <a:t>sept</a:t>
            </a:r>
            <a:r>
              <a:rPr lang="en-US" sz="900" i="1" dirty="0" smtClean="0"/>
              <a:t> 2013</a:t>
            </a:r>
            <a:endParaRPr lang="en-US" sz="900" i="1" dirty="0"/>
          </a:p>
        </p:txBody>
      </p:sp>
      <p:graphicFrame>
        <p:nvGraphicFramePr>
          <p:cNvPr id="16" name="Table 15"/>
          <p:cNvGraphicFramePr>
            <a:graphicFrameLocks noGrp="1"/>
          </p:cNvGraphicFramePr>
          <p:nvPr>
            <p:extLst>
              <p:ext uri="{D42A27DB-BD31-4B8C-83A1-F6EECF244321}">
                <p14:modId xmlns:p14="http://schemas.microsoft.com/office/powerpoint/2010/main" val="797502327"/>
              </p:ext>
            </p:extLst>
          </p:nvPr>
        </p:nvGraphicFramePr>
        <p:xfrm>
          <a:off x="5829558" y="4336391"/>
          <a:ext cx="1902244" cy="1082040"/>
        </p:xfrm>
        <a:graphic>
          <a:graphicData uri="http://schemas.openxmlformats.org/drawingml/2006/table">
            <a:tbl>
              <a:tblPr>
                <a:tableStyleId>{3C2FFA5D-87B4-456A-9821-1D502468CF0F}</a:tableStyleId>
              </a:tblPr>
              <a:tblGrid>
                <a:gridCol w="571750"/>
                <a:gridCol w="595006"/>
                <a:gridCol w="375405"/>
                <a:gridCol w="360083"/>
              </a:tblGrid>
              <a:tr h="266700">
                <a:tc>
                  <a:txBody>
                    <a:bodyPr/>
                    <a:lstStyle/>
                    <a:p>
                      <a:pPr algn="ctr"/>
                      <a:r>
                        <a:rPr lang="en-US" sz="1200" b="1" dirty="0" smtClean="0"/>
                        <a:t>A0</a:t>
                      </a:r>
                      <a:endParaRPr lang="en-US" sz="1200" b="1" dirty="0"/>
                    </a:p>
                  </a:txBody>
                  <a:tcPr/>
                </a:tc>
                <a:tc>
                  <a:txBody>
                    <a:bodyPr/>
                    <a:lstStyle/>
                    <a:p>
                      <a:pPr algn="ctr"/>
                      <a:r>
                        <a:rPr lang="en-US" sz="1200" b="1" dirty="0" smtClean="0"/>
                        <a:t>A1</a:t>
                      </a:r>
                      <a:endParaRPr lang="en-US" sz="1200" b="1" dirty="0"/>
                    </a:p>
                  </a:txBody>
                  <a:tcPr/>
                </a:tc>
                <a:tc gridSpan="2">
                  <a:txBody>
                    <a:bodyPr/>
                    <a:lstStyle/>
                    <a:p>
                      <a:pPr algn="ctr"/>
                      <a:r>
                        <a:rPr lang="en-US" sz="1200" b="1" i="1" dirty="0" smtClean="0"/>
                        <a:t>Default</a:t>
                      </a:r>
                      <a:endParaRPr lang="en-US" sz="1100" b="1" i="1" dirty="0"/>
                    </a:p>
                  </a:txBody>
                  <a:tcPr anchor="ctr"/>
                </a:tc>
                <a:tc hMerge="1">
                  <a:txBody>
                    <a:bodyPr/>
                    <a:lstStyle/>
                    <a:p>
                      <a:endParaRPr lang="en-US" dirty="0"/>
                    </a:p>
                  </a:txBody>
                  <a:tcPr anchor="ctr"/>
                </a:tc>
              </a:tr>
              <a:tr h="121615">
                <a:tc>
                  <a:txBody>
                    <a:bodyPr/>
                    <a:lstStyle/>
                    <a:p>
                      <a:pPr algn="ctr"/>
                      <a:r>
                        <a:rPr lang="en-US" sz="1100" dirty="0" smtClean="0"/>
                        <a:t>Mode</a:t>
                      </a:r>
                      <a:endParaRPr lang="en-US" sz="1100" dirty="0"/>
                    </a:p>
                  </a:txBody>
                  <a:tcPr/>
                </a:tc>
                <a:tc>
                  <a:txBody>
                    <a:bodyPr/>
                    <a:lstStyle/>
                    <a:p>
                      <a:pPr algn="ctr"/>
                      <a:r>
                        <a:rPr lang="en-US" sz="1100" dirty="0" smtClean="0"/>
                        <a:t>O/R</a:t>
                      </a:r>
                      <a:endParaRPr lang="en-US" sz="1100" dirty="0"/>
                    </a:p>
                  </a:txBody>
                  <a:tcPr/>
                </a:tc>
                <a:tc>
                  <a:txBody>
                    <a:bodyPr/>
                    <a:lstStyle/>
                    <a:p>
                      <a:pPr algn="ctr"/>
                      <a:r>
                        <a:rPr lang="en-US" sz="1200" b="1" dirty="0" smtClean="0"/>
                        <a:t>D0</a:t>
                      </a:r>
                      <a:endParaRPr lang="en-US" sz="1200" b="1" dirty="0"/>
                    </a:p>
                  </a:txBody>
                  <a:tcPr anchor="ctr"/>
                </a:tc>
                <a:tc>
                  <a:txBody>
                    <a:bodyPr/>
                    <a:lstStyle/>
                    <a:p>
                      <a:pPr algn="ctr"/>
                      <a:r>
                        <a:rPr lang="en-US" sz="1200" b="1" dirty="0" smtClean="0"/>
                        <a:t>D1</a:t>
                      </a:r>
                      <a:endParaRPr lang="en-US" sz="1200" b="1" dirty="0"/>
                    </a:p>
                  </a:txBody>
                  <a:tcPr anchor="ctr"/>
                </a:tc>
              </a:tr>
              <a:tr h="121615">
                <a:tc>
                  <a:txBody>
                    <a:bodyPr/>
                    <a:lstStyle/>
                    <a:p>
                      <a:pPr algn="ctr"/>
                      <a:r>
                        <a:rPr lang="en-US" sz="1200" b="1" dirty="0" smtClean="0"/>
                        <a:t>A2</a:t>
                      </a:r>
                      <a:endParaRPr lang="en-US" sz="1200" b="1" dirty="0"/>
                    </a:p>
                  </a:txBody>
                  <a:tcPr/>
                </a:tc>
                <a:tc>
                  <a:txBody>
                    <a:bodyPr/>
                    <a:lstStyle/>
                    <a:p>
                      <a:pPr algn="ctr"/>
                      <a:r>
                        <a:rPr lang="en-US" sz="1200" b="1" dirty="0" smtClean="0"/>
                        <a:t>A3</a:t>
                      </a:r>
                      <a:endParaRPr lang="en-US" sz="1200" b="1" dirty="0"/>
                    </a:p>
                  </a:txBody>
                  <a:tcPr/>
                </a:tc>
                <a:tc rowSpan="2">
                  <a:txBody>
                    <a:bodyPr/>
                    <a:lstStyle/>
                    <a:p>
                      <a:pPr algn="ctr"/>
                      <a:endParaRPr lang="en-US" sz="1200" dirty="0"/>
                    </a:p>
                  </a:txBody>
                  <a:tcPr anchor="ctr"/>
                </a:tc>
                <a:tc rowSpan="2">
                  <a:txBody>
                    <a:bodyPr/>
                    <a:lstStyle/>
                    <a:p>
                      <a:pPr algn="ctr"/>
                      <a:r>
                        <a:rPr lang="en-US" sz="1200" dirty="0" smtClean="0"/>
                        <a:t>On</a:t>
                      </a:r>
                      <a:endParaRPr lang="en-US" sz="1200" dirty="0"/>
                    </a:p>
                  </a:txBody>
                  <a:tcPr anchor="ctr"/>
                </a:tc>
              </a:tr>
              <a:tr h="170261">
                <a:tc>
                  <a:txBody>
                    <a:bodyPr/>
                    <a:lstStyle/>
                    <a:p>
                      <a:pPr algn="ctr"/>
                      <a:r>
                        <a:rPr lang="en-US" sz="1100" dirty="0" smtClean="0"/>
                        <a:t>S/D</a:t>
                      </a:r>
                      <a:endParaRPr lang="en-US" sz="1100" dirty="0"/>
                    </a:p>
                  </a:txBody>
                  <a:tcPr/>
                </a:tc>
                <a:tc>
                  <a:txBody>
                    <a:bodyPr/>
                    <a:lstStyle/>
                    <a:p>
                      <a:pPr algn="ctr"/>
                      <a:r>
                        <a:rPr lang="en-US" sz="1100" dirty="0" smtClean="0"/>
                        <a:t>Scale</a:t>
                      </a:r>
                      <a:endParaRPr lang="en-US" sz="1100" dirty="0"/>
                    </a:p>
                  </a:txBody>
                  <a:tcPr/>
                </a:tc>
                <a:tc vMerge="1">
                  <a:txBody>
                    <a:bodyPr/>
                    <a:lstStyle/>
                    <a:p>
                      <a:endParaRPr lang="en-US" sz="1400" dirty="0"/>
                    </a:p>
                  </a:txBody>
                  <a:tcPr/>
                </a:tc>
                <a:tc vMerge="1">
                  <a:txBody>
                    <a:bodyPr/>
                    <a:lstStyle/>
                    <a:p>
                      <a:endParaRPr lang="en-US" sz="1400" dirty="0"/>
                    </a:p>
                  </a:txBody>
                  <a:tcPr/>
                </a:tc>
              </a:tr>
            </a:tbl>
          </a:graphicData>
        </a:graphic>
      </p:graphicFrame>
      <p:graphicFrame>
        <p:nvGraphicFramePr>
          <p:cNvPr id="17" name="Table 16"/>
          <p:cNvGraphicFramePr>
            <a:graphicFrameLocks noGrp="1"/>
          </p:cNvGraphicFramePr>
          <p:nvPr>
            <p:extLst>
              <p:ext uri="{D42A27DB-BD31-4B8C-83A1-F6EECF244321}">
                <p14:modId xmlns:p14="http://schemas.microsoft.com/office/powerpoint/2010/main" val="3154542883"/>
              </p:ext>
            </p:extLst>
          </p:nvPr>
        </p:nvGraphicFramePr>
        <p:xfrm>
          <a:off x="7819947" y="4336391"/>
          <a:ext cx="1902244" cy="1082040"/>
        </p:xfrm>
        <a:graphic>
          <a:graphicData uri="http://schemas.openxmlformats.org/drawingml/2006/table">
            <a:tbl>
              <a:tblPr>
                <a:tableStyleId>{3C2FFA5D-87B4-456A-9821-1D502468CF0F}</a:tableStyleId>
              </a:tblPr>
              <a:tblGrid>
                <a:gridCol w="571750"/>
                <a:gridCol w="595006"/>
                <a:gridCol w="375405"/>
                <a:gridCol w="360083"/>
              </a:tblGrid>
              <a:tr h="266700">
                <a:tc>
                  <a:txBody>
                    <a:bodyPr/>
                    <a:lstStyle/>
                    <a:p>
                      <a:pPr algn="ctr"/>
                      <a:r>
                        <a:rPr lang="en-US" sz="1200" b="1" dirty="0" smtClean="0"/>
                        <a:t>A0</a:t>
                      </a:r>
                      <a:endParaRPr lang="en-US" sz="1200" b="1" dirty="0"/>
                    </a:p>
                  </a:txBody>
                  <a:tcPr/>
                </a:tc>
                <a:tc>
                  <a:txBody>
                    <a:bodyPr/>
                    <a:lstStyle/>
                    <a:p>
                      <a:pPr algn="ctr"/>
                      <a:r>
                        <a:rPr lang="en-US" sz="1200" b="1" dirty="0" smtClean="0"/>
                        <a:t>A1</a:t>
                      </a:r>
                      <a:endParaRPr lang="en-US" sz="1200" b="1" dirty="0"/>
                    </a:p>
                  </a:txBody>
                  <a:tcPr/>
                </a:tc>
                <a:tc gridSpan="2">
                  <a:txBody>
                    <a:bodyPr/>
                    <a:lstStyle/>
                    <a:p>
                      <a:pPr algn="ctr"/>
                      <a:r>
                        <a:rPr lang="en-US" sz="1200" b="1" i="1" dirty="0" smtClean="0"/>
                        <a:t>Default</a:t>
                      </a:r>
                      <a:endParaRPr lang="en-US" sz="1100" b="1" i="1" dirty="0"/>
                    </a:p>
                  </a:txBody>
                  <a:tcPr anchor="ctr"/>
                </a:tc>
                <a:tc hMerge="1">
                  <a:txBody>
                    <a:bodyPr/>
                    <a:lstStyle/>
                    <a:p>
                      <a:endParaRPr lang="en-US" dirty="0"/>
                    </a:p>
                  </a:txBody>
                  <a:tcPr anchor="ctr"/>
                </a:tc>
              </a:tr>
              <a:tr h="121615">
                <a:tc>
                  <a:txBody>
                    <a:bodyPr/>
                    <a:lstStyle/>
                    <a:p>
                      <a:pPr algn="ctr"/>
                      <a:r>
                        <a:rPr lang="en-US" sz="1100" dirty="0" smtClean="0"/>
                        <a:t>O/R</a:t>
                      </a:r>
                      <a:endParaRPr lang="en-US" sz="1100" dirty="0"/>
                    </a:p>
                  </a:txBody>
                  <a:tcPr/>
                </a:tc>
                <a:tc>
                  <a:txBody>
                    <a:bodyPr/>
                    <a:lstStyle/>
                    <a:p>
                      <a:pPr algn="ctr"/>
                      <a:r>
                        <a:rPr lang="en-US" sz="1100" dirty="0" smtClean="0"/>
                        <a:t>Scale</a:t>
                      </a:r>
                      <a:endParaRPr lang="en-US" sz="1100" dirty="0"/>
                    </a:p>
                  </a:txBody>
                  <a:tcPr/>
                </a:tc>
                <a:tc>
                  <a:txBody>
                    <a:bodyPr/>
                    <a:lstStyle/>
                    <a:p>
                      <a:pPr algn="ctr"/>
                      <a:r>
                        <a:rPr lang="en-US" sz="1200" b="1" dirty="0" smtClean="0"/>
                        <a:t>D0</a:t>
                      </a:r>
                      <a:endParaRPr lang="en-US" sz="1200" b="1" dirty="0"/>
                    </a:p>
                  </a:txBody>
                  <a:tcPr anchor="ctr"/>
                </a:tc>
                <a:tc>
                  <a:txBody>
                    <a:bodyPr/>
                    <a:lstStyle/>
                    <a:p>
                      <a:pPr algn="ctr"/>
                      <a:r>
                        <a:rPr lang="en-US" sz="1200" b="1" dirty="0" smtClean="0"/>
                        <a:t>D1</a:t>
                      </a:r>
                      <a:endParaRPr lang="en-US" sz="1200" b="1" dirty="0"/>
                    </a:p>
                  </a:txBody>
                  <a:tcPr anchor="ctr"/>
                </a:tc>
              </a:tr>
              <a:tr h="121615">
                <a:tc>
                  <a:txBody>
                    <a:bodyPr/>
                    <a:lstStyle/>
                    <a:p>
                      <a:pPr algn="ctr"/>
                      <a:r>
                        <a:rPr lang="en-US" sz="1200" b="1" dirty="0" smtClean="0"/>
                        <a:t>A2</a:t>
                      </a:r>
                      <a:endParaRPr lang="en-US" sz="1200" b="1" dirty="0"/>
                    </a:p>
                  </a:txBody>
                  <a:tcPr/>
                </a:tc>
                <a:tc>
                  <a:txBody>
                    <a:bodyPr/>
                    <a:lstStyle/>
                    <a:p>
                      <a:pPr algn="ctr"/>
                      <a:r>
                        <a:rPr lang="en-US" sz="1200" b="1" dirty="0" smtClean="0"/>
                        <a:t>A3</a:t>
                      </a:r>
                      <a:endParaRPr lang="en-US" sz="1200" b="1" dirty="0"/>
                    </a:p>
                  </a:txBody>
                  <a:tcPr/>
                </a:tc>
                <a:tc rowSpan="2">
                  <a:txBody>
                    <a:bodyPr/>
                    <a:lstStyle/>
                    <a:p>
                      <a:pPr algn="ctr"/>
                      <a:r>
                        <a:rPr lang="en-US" sz="1200" dirty="0" smtClean="0"/>
                        <a:t>On</a:t>
                      </a:r>
                    </a:p>
                  </a:txBody>
                  <a:tcPr anchor="ctr"/>
                </a:tc>
                <a:tc rowSpan="2">
                  <a:txBody>
                    <a:bodyPr/>
                    <a:lstStyle/>
                    <a:p>
                      <a:pPr algn="ctr"/>
                      <a:endParaRPr lang="en-US" sz="1200" dirty="0"/>
                    </a:p>
                  </a:txBody>
                  <a:tcPr anchor="ctr"/>
                </a:tc>
              </a:tr>
              <a:tr h="170261">
                <a:tc>
                  <a:txBody>
                    <a:bodyPr/>
                    <a:lstStyle/>
                    <a:p>
                      <a:pPr algn="ctr"/>
                      <a:r>
                        <a:rPr lang="en-US" sz="1100" dirty="0" smtClean="0"/>
                        <a:t>S/D</a:t>
                      </a:r>
                      <a:endParaRPr lang="en-US" sz="1100" dirty="0"/>
                    </a:p>
                  </a:txBody>
                  <a:tcPr/>
                </a:tc>
                <a:tc>
                  <a:txBody>
                    <a:bodyPr/>
                    <a:lstStyle/>
                    <a:p>
                      <a:pPr algn="ctr"/>
                      <a:r>
                        <a:rPr lang="en-US" sz="1100" dirty="0" smtClean="0"/>
                        <a:t>Mode</a:t>
                      </a:r>
                      <a:endParaRPr lang="en-US" sz="1100" dirty="0"/>
                    </a:p>
                  </a:txBody>
                  <a:tcPr/>
                </a:tc>
                <a:tc vMerge="1">
                  <a:txBody>
                    <a:bodyPr/>
                    <a:lstStyle/>
                    <a:p>
                      <a:endParaRPr lang="en-US" sz="1400" dirty="0"/>
                    </a:p>
                  </a:txBody>
                  <a:tcPr/>
                </a:tc>
                <a:tc vMerge="1">
                  <a:txBody>
                    <a:bodyPr/>
                    <a:lstStyle/>
                    <a:p>
                      <a:endParaRPr lang="en-US" sz="1400" dirty="0"/>
                    </a:p>
                  </a:txBody>
                  <a:tcPr/>
                </a:tc>
              </a:tr>
            </a:tbl>
          </a:graphicData>
        </a:graphic>
      </p:graphicFrame>
      <p:graphicFrame>
        <p:nvGraphicFramePr>
          <p:cNvPr id="18" name="Table 17"/>
          <p:cNvGraphicFramePr>
            <a:graphicFrameLocks noGrp="1"/>
          </p:cNvGraphicFramePr>
          <p:nvPr>
            <p:extLst>
              <p:ext uri="{D42A27DB-BD31-4B8C-83A1-F6EECF244321}">
                <p14:modId xmlns:p14="http://schemas.microsoft.com/office/powerpoint/2010/main" val="2680997665"/>
              </p:ext>
            </p:extLst>
          </p:nvPr>
        </p:nvGraphicFramePr>
        <p:xfrm>
          <a:off x="3833352" y="5514982"/>
          <a:ext cx="1902244" cy="1082040"/>
        </p:xfrm>
        <a:graphic>
          <a:graphicData uri="http://schemas.openxmlformats.org/drawingml/2006/table">
            <a:tbl>
              <a:tblPr>
                <a:tableStyleId>{3C2FFA5D-87B4-456A-9821-1D502468CF0F}</a:tableStyleId>
              </a:tblPr>
              <a:tblGrid>
                <a:gridCol w="571750"/>
                <a:gridCol w="595006"/>
                <a:gridCol w="375405"/>
                <a:gridCol w="360083"/>
              </a:tblGrid>
              <a:tr h="266700">
                <a:tc>
                  <a:txBody>
                    <a:bodyPr/>
                    <a:lstStyle/>
                    <a:p>
                      <a:pPr algn="ctr"/>
                      <a:r>
                        <a:rPr lang="en-US" sz="1200" b="1" dirty="0" smtClean="0"/>
                        <a:t>A0</a:t>
                      </a:r>
                      <a:endParaRPr lang="en-US" sz="1200" b="1" dirty="0"/>
                    </a:p>
                  </a:txBody>
                  <a:tcPr/>
                </a:tc>
                <a:tc>
                  <a:txBody>
                    <a:bodyPr/>
                    <a:lstStyle/>
                    <a:p>
                      <a:pPr algn="ctr"/>
                      <a:r>
                        <a:rPr lang="en-US" sz="1200" b="1" dirty="0" smtClean="0"/>
                        <a:t>A1</a:t>
                      </a:r>
                      <a:endParaRPr lang="en-US" sz="1200" b="1" dirty="0"/>
                    </a:p>
                  </a:txBody>
                  <a:tcPr/>
                </a:tc>
                <a:tc gridSpan="2">
                  <a:txBody>
                    <a:bodyPr/>
                    <a:lstStyle/>
                    <a:p>
                      <a:pPr algn="ctr"/>
                      <a:r>
                        <a:rPr lang="en-US" sz="1200" b="1" i="1" dirty="0" smtClean="0"/>
                        <a:t>Default</a:t>
                      </a:r>
                      <a:endParaRPr lang="en-US" sz="1100" b="1" i="1" dirty="0"/>
                    </a:p>
                  </a:txBody>
                  <a:tcPr anchor="ctr"/>
                </a:tc>
                <a:tc hMerge="1">
                  <a:txBody>
                    <a:bodyPr/>
                    <a:lstStyle/>
                    <a:p>
                      <a:endParaRPr lang="en-US" dirty="0"/>
                    </a:p>
                  </a:txBody>
                  <a:tcPr anchor="ctr"/>
                </a:tc>
              </a:tr>
              <a:tr h="121615">
                <a:tc>
                  <a:txBody>
                    <a:bodyPr/>
                    <a:lstStyle/>
                    <a:p>
                      <a:pPr algn="ctr"/>
                      <a:r>
                        <a:rPr lang="en-US" sz="1100" dirty="0" smtClean="0"/>
                        <a:t>S/D</a:t>
                      </a:r>
                      <a:endParaRPr lang="en-US" sz="1100" dirty="0"/>
                    </a:p>
                  </a:txBody>
                  <a:tcPr/>
                </a:tc>
                <a:tc>
                  <a:txBody>
                    <a:bodyPr/>
                    <a:lstStyle/>
                    <a:p>
                      <a:pPr algn="ctr"/>
                      <a:r>
                        <a:rPr lang="en-US" sz="1100" dirty="0" smtClean="0"/>
                        <a:t>Mode</a:t>
                      </a:r>
                      <a:endParaRPr lang="en-US" sz="1100" dirty="0"/>
                    </a:p>
                  </a:txBody>
                  <a:tcPr/>
                </a:tc>
                <a:tc>
                  <a:txBody>
                    <a:bodyPr/>
                    <a:lstStyle/>
                    <a:p>
                      <a:pPr algn="ctr"/>
                      <a:r>
                        <a:rPr lang="en-US" sz="1200" b="1" dirty="0" smtClean="0"/>
                        <a:t>D0</a:t>
                      </a:r>
                      <a:endParaRPr lang="en-US" sz="1200" b="1" dirty="0"/>
                    </a:p>
                  </a:txBody>
                  <a:tcPr anchor="ctr"/>
                </a:tc>
                <a:tc>
                  <a:txBody>
                    <a:bodyPr/>
                    <a:lstStyle/>
                    <a:p>
                      <a:pPr algn="ctr"/>
                      <a:r>
                        <a:rPr lang="en-US" sz="1200" b="1" dirty="0" smtClean="0"/>
                        <a:t>D1</a:t>
                      </a:r>
                      <a:endParaRPr lang="en-US" sz="1200" b="1" dirty="0"/>
                    </a:p>
                  </a:txBody>
                  <a:tcPr anchor="ctr"/>
                </a:tc>
              </a:tr>
              <a:tr h="121615">
                <a:tc>
                  <a:txBody>
                    <a:bodyPr/>
                    <a:lstStyle/>
                    <a:p>
                      <a:pPr algn="ctr"/>
                      <a:r>
                        <a:rPr lang="en-US" sz="1200" b="1" dirty="0" smtClean="0"/>
                        <a:t>A2</a:t>
                      </a:r>
                      <a:endParaRPr lang="en-US" sz="1200" b="1" dirty="0"/>
                    </a:p>
                  </a:txBody>
                  <a:tcPr/>
                </a:tc>
                <a:tc>
                  <a:txBody>
                    <a:bodyPr/>
                    <a:lstStyle/>
                    <a:p>
                      <a:pPr algn="ctr"/>
                      <a:r>
                        <a:rPr lang="en-US" sz="1200" b="1" dirty="0" smtClean="0"/>
                        <a:t>A3</a:t>
                      </a:r>
                      <a:endParaRPr lang="en-US" sz="1200" b="1" dirty="0"/>
                    </a:p>
                  </a:txBody>
                  <a:tcPr/>
                </a:tc>
                <a:tc rowSpan="2">
                  <a:txBody>
                    <a:bodyPr/>
                    <a:lstStyle/>
                    <a:p>
                      <a:pPr algn="ctr"/>
                      <a:r>
                        <a:rPr lang="en-US" sz="1200" dirty="0" smtClean="0"/>
                        <a:t>On</a:t>
                      </a:r>
                      <a:endParaRPr lang="en-US" sz="1200" dirty="0"/>
                    </a:p>
                  </a:txBody>
                  <a:tcPr anchor="ctr"/>
                </a:tc>
                <a:tc rowSpan="2">
                  <a:txBody>
                    <a:bodyPr/>
                    <a:lstStyle/>
                    <a:p>
                      <a:pPr algn="ctr"/>
                      <a:r>
                        <a:rPr lang="en-US" sz="1200" dirty="0" smtClean="0"/>
                        <a:t>On</a:t>
                      </a:r>
                      <a:endParaRPr lang="en-US" sz="1200" dirty="0"/>
                    </a:p>
                  </a:txBody>
                  <a:tcPr anchor="ctr"/>
                </a:tc>
              </a:tr>
              <a:tr h="170261">
                <a:tc>
                  <a:txBody>
                    <a:bodyPr/>
                    <a:lstStyle/>
                    <a:p>
                      <a:pPr algn="ctr"/>
                      <a:r>
                        <a:rPr lang="en-US" sz="1100" dirty="0" smtClean="0"/>
                        <a:t>O/R</a:t>
                      </a:r>
                      <a:endParaRPr lang="en-US" sz="1100" dirty="0"/>
                    </a:p>
                  </a:txBody>
                  <a:tcPr marL="36000" marR="36000"/>
                </a:tc>
                <a:tc>
                  <a:txBody>
                    <a:bodyPr/>
                    <a:lstStyle/>
                    <a:p>
                      <a:pPr algn="ctr"/>
                      <a:r>
                        <a:rPr lang="en-US" sz="1100" dirty="0" smtClean="0"/>
                        <a:t>Scale</a:t>
                      </a:r>
                      <a:endParaRPr lang="en-US" sz="1100" dirty="0"/>
                    </a:p>
                  </a:txBody>
                  <a:tcPr/>
                </a:tc>
                <a:tc vMerge="1">
                  <a:txBody>
                    <a:bodyPr/>
                    <a:lstStyle/>
                    <a:p>
                      <a:endParaRPr lang="en-US" sz="1400" dirty="0"/>
                    </a:p>
                  </a:txBody>
                  <a:tcPr/>
                </a:tc>
                <a:tc vMerge="1">
                  <a:txBody>
                    <a:bodyPr/>
                    <a:lstStyle/>
                    <a:p>
                      <a:endParaRPr lang="en-US" sz="1400" dirty="0"/>
                    </a:p>
                  </a:txBody>
                  <a:tcPr/>
                </a:tc>
              </a:tr>
            </a:tbl>
          </a:graphicData>
        </a:graphic>
      </p:graphicFrame>
      <p:graphicFrame>
        <p:nvGraphicFramePr>
          <p:cNvPr id="19" name="Table 18"/>
          <p:cNvGraphicFramePr>
            <a:graphicFrameLocks noGrp="1"/>
          </p:cNvGraphicFramePr>
          <p:nvPr>
            <p:extLst>
              <p:ext uri="{D42A27DB-BD31-4B8C-83A1-F6EECF244321}">
                <p14:modId xmlns:p14="http://schemas.microsoft.com/office/powerpoint/2010/main" val="3631295054"/>
              </p:ext>
            </p:extLst>
          </p:nvPr>
        </p:nvGraphicFramePr>
        <p:xfrm>
          <a:off x="5829558" y="5514982"/>
          <a:ext cx="1902244" cy="1082040"/>
        </p:xfrm>
        <a:graphic>
          <a:graphicData uri="http://schemas.openxmlformats.org/drawingml/2006/table">
            <a:tbl>
              <a:tblPr>
                <a:tableStyleId>{3C2FFA5D-87B4-456A-9821-1D502468CF0F}</a:tableStyleId>
              </a:tblPr>
              <a:tblGrid>
                <a:gridCol w="571750"/>
                <a:gridCol w="595006"/>
                <a:gridCol w="375405"/>
                <a:gridCol w="360083"/>
              </a:tblGrid>
              <a:tr h="266700">
                <a:tc>
                  <a:txBody>
                    <a:bodyPr/>
                    <a:lstStyle/>
                    <a:p>
                      <a:pPr algn="ctr"/>
                      <a:r>
                        <a:rPr lang="en-US" sz="1200" b="1" dirty="0" smtClean="0"/>
                        <a:t>A0</a:t>
                      </a:r>
                      <a:endParaRPr lang="en-US" sz="1200" b="1" dirty="0"/>
                    </a:p>
                  </a:txBody>
                  <a:tcPr/>
                </a:tc>
                <a:tc>
                  <a:txBody>
                    <a:bodyPr/>
                    <a:lstStyle/>
                    <a:p>
                      <a:pPr algn="ctr"/>
                      <a:r>
                        <a:rPr lang="en-US" sz="1200" b="1" dirty="0" smtClean="0"/>
                        <a:t>A1</a:t>
                      </a:r>
                      <a:endParaRPr lang="en-US" sz="1200" b="1" dirty="0"/>
                    </a:p>
                  </a:txBody>
                  <a:tcPr/>
                </a:tc>
                <a:tc gridSpan="2">
                  <a:txBody>
                    <a:bodyPr/>
                    <a:lstStyle/>
                    <a:p>
                      <a:pPr algn="ctr"/>
                      <a:r>
                        <a:rPr lang="en-US" sz="1200" b="1" i="1" dirty="0" smtClean="0"/>
                        <a:t>Default</a:t>
                      </a:r>
                      <a:endParaRPr lang="en-US" sz="1100" b="1" i="1" dirty="0"/>
                    </a:p>
                  </a:txBody>
                  <a:tcPr anchor="ctr"/>
                </a:tc>
                <a:tc hMerge="1">
                  <a:txBody>
                    <a:bodyPr/>
                    <a:lstStyle/>
                    <a:p>
                      <a:endParaRPr lang="en-US" dirty="0"/>
                    </a:p>
                  </a:txBody>
                  <a:tcPr anchor="ctr"/>
                </a:tc>
              </a:tr>
              <a:tr h="121615">
                <a:tc>
                  <a:txBody>
                    <a:bodyPr/>
                    <a:lstStyle/>
                    <a:p>
                      <a:pPr algn="ctr"/>
                      <a:r>
                        <a:rPr lang="en-US" sz="1100" dirty="0" smtClean="0"/>
                        <a:t>S/D</a:t>
                      </a:r>
                      <a:endParaRPr lang="en-US" sz="1100" dirty="0"/>
                    </a:p>
                  </a:txBody>
                  <a:tcPr/>
                </a:tc>
                <a:tc>
                  <a:txBody>
                    <a:bodyPr/>
                    <a:lstStyle/>
                    <a:p>
                      <a:pPr algn="ctr"/>
                      <a:r>
                        <a:rPr lang="en-US" sz="1100" dirty="0" smtClean="0"/>
                        <a:t>Scale</a:t>
                      </a:r>
                      <a:endParaRPr lang="en-US" sz="1100" dirty="0"/>
                    </a:p>
                  </a:txBody>
                  <a:tcPr/>
                </a:tc>
                <a:tc>
                  <a:txBody>
                    <a:bodyPr/>
                    <a:lstStyle/>
                    <a:p>
                      <a:pPr algn="ctr"/>
                      <a:r>
                        <a:rPr lang="en-US" sz="1200" b="1" dirty="0" smtClean="0"/>
                        <a:t>D0</a:t>
                      </a:r>
                      <a:endParaRPr lang="en-US" sz="1200" b="1" dirty="0"/>
                    </a:p>
                  </a:txBody>
                  <a:tcPr anchor="ctr"/>
                </a:tc>
                <a:tc>
                  <a:txBody>
                    <a:bodyPr/>
                    <a:lstStyle/>
                    <a:p>
                      <a:pPr algn="ctr"/>
                      <a:r>
                        <a:rPr lang="en-US" sz="1200" b="1" dirty="0" smtClean="0"/>
                        <a:t>D1</a:t>
                      </a:r>
                      <a:endParaRPr lang="en-US" sz="1200" b="1" dirty="0"/>
                    </a:p>
                  </a:txBody>
                  <a:tcPr anchor="ctr"/>
                </a:tc>
              </a:tr>
              <a:tr h="121615">
                <a:tc>
                  <a:txBody>
                    <a:bodyPr/>
                    <a:lstStyle/>
                    <a:p>
                      <a:pPr algn="ctr"/>
                      <a:r>
                        <a:rPr lang="en-US" sz="1200" b="1" dirty="0" smtClean="0"/>
                        <a:t>A2</a:t>
                      </a:r>
                      <a:endParaRPr lang="en-US" sz="1200" b="1" dirty="0"/>
                    </a:p>
                  </a:txBody>
                  <a:tcPr/>
                </a:tc>
                <a:tc>
                  <a:txBody>
                    <a:bodyPr/>
                    <a:lstStyle/>
                    <a:p>
                      <a:pPr algn="ctr"/>
                      <a:r>
                        <a:rPr lang="en-US" sz="1200" b="1" dirty="0" smtClean="0"/>
                        <a:t>A3</a:t>
                      </a:r>
                      <a:endParaRPr lang="en-US" sz="1200" b="1" dirty="0"/>
                    </a:p>
                  </a:txBody>
                  <a:tcPr/>
                </a:tc>
                <a:tc rowSpan="2">
                  <a:txBody>
                    <a:bodyPr/>
                    <a:lstStyle/>
                    <a:p>
                      <a:pPr algn="ctr"/>
                      <a:endParaRPr lang="en-US" sz="1200" dirty="0"/>
                    </a:p>
                  </a:txBody>
                  <a:tcPr anchor="ctr"/>
                </a:tc>
                <a:tc rowSpan="2">
                  <a:txBody>
                    <a:bodyPr/>
                    <a:lstStyle/>
                    <a:p>
                      <a:pPr algn="ctr"/>
                      <a:r>
                        <a:rPr lang="en-US" sz="2000" dirty="0" smtClean="0"/>
                        <a:t>*</a:t>
                      </a:r>
                      <a:endParaRPr lang="en-US" sz="2000" dirty="0"/>
                    </a:p>
                  </a:txBody>
                  <a:tcPr anchor="ctr"/>
                </a:tc>
              </a:tr>
              <a:tr h="170261">
                <a:tc>
                  <a:txBody>
                    <a:bodyPr/>
                    <a:lstStyle/>
                    <a:p>
                      <a:pPr algn="ctr"/>
                      <a:r>
                        <a:rPr lang="en-US" sz="1100" dirty="0" smtClean="0"/>
                        <a:t>O/R</a:t>
                      </a:r>
                      <a:endParaRPr lang="en-US" sz="1100" dirty="0"/>
                    </a:p>
                  </a:txBody>
                  <a:tcPr/>
                </a:tc>
                <a:tc>
                  <a:txBody>
                    <a:bodyPr/>
                    <a:lstStyle/>
                    <a:p>
                      <a:pPr algn="ctr"/>
                      <a:r>
                        <a:rPr lang="en-US" sz="1100" dirty="0" smtClean="0"/>
                        <a:t>Mode</a:t>
                      </a:r>
                      <a:endParaRPr lang="en-US" sz="1100" dirty="0"/>
                    </a:p>
                  </a:txBody>
                  <a:tcPr/>
                </a:tc>
                <a:tc vMerge="1">
                  <a:txBody>
                    <a:bodyPr/>
                    <a:lstStyle/>
                    <a:p>
                      <a:endParaRPr lang="en-US" sz="1400" dirty="0"/>
                    </a:p>
                  </a:txBody>
                  <a:tcPr/>
                </a:tc>
                <a:tc vMerge="1">
                  <a:txBody>
                    <a:bodyPr/>
                    <a:lstStyle/>
                    <a:p>
                      <a:endParaRPr lang="en-US" sz="1400" dirty="0"/>
                    </a:p>
                  </a:txBody>
                  <a:tcPr/>
                </a:tc>
              </a:tr>
            </a:tbl>
          </a:graphicData>
        </a:graphic>
      </p:graphicFrame>
      <p:graphicFrame>
        <p:nvGraphicFramePr>
          <p:cNvPr id="20" name="Table 19"/>
          <p:cNvGraphicFramePr>
            <a:graphicFrameLocks noGrp="1"/>
          </p:cNvGraphicFramePr>
          <p:nvPr>
            <p:extLst>
              <p:ext uri="{D42A27DB-BD31-4B8C-83A1-F6EECF244321}">
                <p14:modId xmlns:p14="http://schemas.microsoft.com/office/powerpoint/2010/main" val="2455616045"/>
              </p:ext>
            </p:extLst>
          </p:nvPr>
        </p:nvGraphicFramePr>
        <p:xfrm>
          <a:off x="7819947" y="5514982"/>
          <a:ext cx="1902244" cy="1082040"/>
        </p:xfrm>
        <a:graphic>
          <a:graphicData uri="http://schemas.openxmlformats.org/drawingml/2006/table">
            <a:tbl>
              <a:tblPr>
                <a:tableStyleId>{3C2FFA5D-87B4-456A-9821-1D502468CF0F}</a:tableStyleId>
              </a:tblPr>
              <a:tblGrid>
                <a:gridCol w="571750"/>
                <a:gridCol w="595006"/>
                <a:gridCol w="375405"/>
                <a:gridCol w="360083"/>
              </a:tblGrid>
              <a:tr h="266700">
                <a:tc>
                  <a:txBody>
                    <a:bodyPr/>
                    <a:lstStyle/>
                    <a:p>
                      <a:pPr algn="ctr"/>
                      <a:r>
                        <a:rPr lang="en-US" sz="1200" b="1" dirty="0" smtClean="0"/>
                        <a:t>A0</a:t>
                      </a:r>
                      <a:endParaRPr lang="en-US" sz="1200" b="1" dirty="0"/>
                    </a:p>
                  </a:txBody>
                  <a:tcPr/>
                </a:tc>
                <a:tc>
                  <a:txBody>
                    <a:bodyPr/>
                    <a:lstStyle/>
                    <a:p>
                      <a:pPr algn="ctr"/>
                      <a:r>
                        <a:rPr lang="en-US" sz="1200" b="1" dirty="0" smtClean="0"/>
                        <a:t>A1</a:t>
                      </a:r>
                      <a:endParaRPr lang="en-US" sz="1200" b="1" dirty="0"/>
                    </a:p>
                  </a:txBody>
                  <a:tcPr/>
                </a:tc>
                <a:tc gridSpan="2">
                  <a:txBody>
                    <a:bodyPr/>
                    <a:lstStyle/>
                    <a:p>
                      <a:pPr algn="ctr"/>
                      <a:r>
                        <a:rPr lang="en-US" sz="1200" b="1" i="1" dirty="0" smtClean="0"/>
                        <a:t>Default</a:t>
                      </a:r>
                      <a:endParaRPr lang="en-US" sz="1100" b="1" i="1" dirty="0"/>
                    </a:p>
                  </a:txBody>
                  <a:tcPr anchor="ctr"/>
                </a:tc>
                <a:tc hMerge="1">
                  <a:txBody>
                    <a:bodyPr/>
                    <a:lstStyle/>
                    <a:p>
                      <a:endParaRPr lang="en-US" dirty="0"/>
                    </a:p>
                  </a:txBody>
                  <a:tcPr anchor="ctr"/>
                </a:tc>
              </a:tr>
              <a:tr h="121615">
                <a:tc>
                  <a:txBody>
                    <a:bodyPr/>
                    <a:lstStyle/>
                    <a:p>
                      <a:pPr algn="ctr"/>
                      <a:r>
                        <a:rPr lang="en-US" sz="1100" dirty="0" smtClean="0"/>
                        <a:t>S/D</a:t>
                      </a:r>
                      <a:endParaRPr lang="en-US" sz="1100" dirty="0"/>
                    </a:p>
                  </a:txBody>
                  <a:tcPr/>
                </a:tc>
                <a:tc>
                  <a:txBody>
                    <a:bodyPr/>
                    <a:lstStyle/>
                    <a:p>
                      <a:pPr algn="ctr"/>
                      <a:r>
                        <a:rPr lang="en-US" sz="1100" dirty="0" smtClean="0"/>
                        <a:t>O/R</a:t>
                      </a:r>
                      <a:endParaRPr lang="en-US" sz="1100" dirty="0"/>
                    </a:p>
                  </a:txBody>
                  <a:tcPr/>
                </a:tc>
                <a:tc>
                  <a:txBody>
                    <a:bodyPr/>
                    <a:lstStyle/>
                    <a:p>
                      <a:pPr algn="ctr"/>
                      <a:r>
                        <a:rPr lang="en-US" sz="1200" b="1" dirty="0" smtClean="0"/>
                        <a:t>D0</a:t>
                      </a:r>
                      <a:endParaRPr lang="en-US" sz="1200" b="1" dirty="0"/>
                    </a:p>
                  </a:txBody>
                  <a:tcPr anchor="ctr"/>
                </a:tc>
                <a:tc>
                  <a:txBody>
                    <a:bodyPr/>
                    <a:lstStyle/>
                    <a:p>
                      <a:pPr algn="ctr"/>
                      <a:r>
                        <a:rPr lang="en-US" sz="1200" b="1" dirty="0" smtClean="0"/>
                        <a:t>D1</a:t>
                      </a:r>
                      <a:endParaRPr lang="en-US" sz="1200" b="1" dirty="0"/>
                    </a:p>
                  </a:txBody>
                  <a:tcPr anchor="ctr"/>
                </a:tc>
              </a:tr>
              <a:tr h="121615">
                <a:tc>
                  <a:txBody>
                    <a:bodyPr/>
                    <a:lstStyle/>
                    <a:p>
                      <a:pPr algn="ctr"/>
                      <a:r>
                        <a:rPr lang="en-US" sz="1200" b="1" dirty="0" smtClean="0"/>
                        <a:t>A2</a:t>
                      </a:r>
                      <a:endParaRPr lang="en-US" sz="1200" b="1" dirty="0"/>
                    </a:p>
                  </a:txBody>
                  <a:tcPr/>
                </a:tc>
                <a:tc>
                  <a:txBody>
                    <a:bodyPr/>
                    <a:lstStyle/>
                    <a:p>
                      <a:pPr algn="ctr"/>
                      <a:r>
                        <a:rPr lang="en-US" sz="1200" b="1" dirty="0" smtClean="0"/>
                        <a:t>A3</a:t>
                      </a:r>
                      <a:endParaRPr lang="en-US" sz="1200" b="1" dirty="0"/>
                    </a:p>
                  </a:txBody>
                  <a:tcPr/>
                </a:tc>
                <a:tc rowSpan="2">
                  <a:txBody>
                    <a:bodyPr/>
                    <a:lstStyle/>
                    <a:p>
                      <a:pPr algn="ctr"/>
                      <a:r>
                        <a:rPr lang="en-US" sz="2000" dirty="0" smtClean="0"/>
                        <a:t>*</a:t>
                      </a:r>
                    </a:p>
                  </a:txBody>
                  <a:tcPr anchor="ctr"/>
                </a:tc>
                <a:tc rowSpan="2">
                  <a:txBody>
                    <a:bodyPr/>
                    <a:lstStyle/>
                    <a:p>
                      <a:pPr algn="ctr"/>
                      <a:endParaRPr lang="en-US" sz="1200" dirty="0"/>
                    </a:p>
                  </a:txBody>
                  <a:tcPr anchor="ctr"/>
                </a:tc>
              </a:tr>
              <a:tr h="170261">
                <a:tc>
                  <a:txBody>
                    <a:bodyPr/>
                    <a:lstStyle/>
                    <a:p>
                      <a:pPr algn="ctr"/>
                      <a:r>
                        <a:rPr lang="en-US" sz="1100" dirty="0" smtClean="0"/>
                        <a:t>Mode</a:t>
                      </a:r>
                      <a:endParaRPr lang="en-US" sz="1100" dirty="0"/>
                    </a:p>
                  </a:txBody>
                  <a:tcPr/>
                </a:tc>
                <a:tc>
                  <a:txBody>
                    <a:bodyPr/>
                    <a:lstStyle/>
                    <a:p>
                      <a:pPr algn="ctr"/>
                      <a:r>
                        <a:rPr lang="en-US" sz="1100" dirty="0" smtClean="0"/>
                        <a:t>Scale</a:t>
                      </a:r>
                      <a:endParaRPr lang="en-US" sz="1100" dirty="0"/>
                    </a:p>
                  </a:txBody>
                  <a:tcPr/>
                </a:tc>
                <a:tc vMerge="1">
                  <a:txBody>
                    <a:bodyPr/>
                    <a:lstStyle/>
                    <a:p>
                      <a:endParaRPr lang="en-US" sz="1400" dirty="0"/>
                    </a:p>
                  </a:txBody>
                  <a:tcPr/>
                </a:tc>
                <a:tc vMerge="1">
                  <a:txBody>
                    <a:bodyPr/>
                    <a:lstStyle/>
                    <a:p>
                      <a:endParaRPr lang="en-US" sz="1400" dirty="0"/>
                    </a:p>
                  </a:txBody>
                  <a:tcPr/>
                </a:tc>
              </a:tr>
            </a:tbl>
          </a:graphicData>
        </a:graphic>
      </p:graphicFrame>
      <p:graphicFrame>
        <p:nvGraphicFramePr>
          <p:cNvPr id="21" name="Table 20"/>
          <p:cNvGraphicFramePr>
            <a:graphicFrameLocks noGrp="1"/>
          </p:cNvGraphicFramePr>
          <p:nvPr>
            <p:extLst>
              <p:ext uri="{D42A27DB-BD31-4B8C-83A1-F6EECF244321}">
                <p14:modId xmlns:p14="http://schemas.microsoft.com/office/powerpoint/2010/main" val="3764203593"/>
              </p:ext>
            </p:extLst>
          </p:nvPr>
        </p:nvGraphicFramePr>
        <p:xfrm>
          <a:off x="3833352" y="3944000"/>
          <a:ext cx="5888839" cy="304799"/>
        </p:xfrm>
        <a:graphic>
          <a:graphicData uri="http://schemas.openxmlformats.org/drawingml/2006/table">
            <a:tbl>
              <a:tblPr firstRow="1">
                <a:tableStyleId>{3C2FFA5D-87B4-456A-9821-1D502468CF0F}</a:tableStyleId>
              </a:tblPr>
              <a:tblGrid>
                <a:gridCol w="5888839"/>
              </a:tblGrid>
              <a:tr h="195897">
                <a:tc>
                  <a:txBody>
                    <a:bodyPr/>
                    <a:lstStyle/>
                    <a:p>
                      <a:pPr algn="ctr"/>
                      <a:r>
                        <a:rPr lang="en-US" sz="1400" dirty="0" smtClean="0"/>
                        <a:t>Layouts</a:t>
                      </a:r>
                      <a:endParaRPr lang="en-US" sz="1400" dirty="0"/>
                    </a:p>
                  </a:txBody>
                  <a:tcPr/>
                </a:tc>
              </a:tr>
            </a:tbl>
          </a:graphicData>
        </a:graphic>
      </p:graphicFrame>
      <p:graphicFrame>
        <p:nvGraphicFramePr>
          <p:cNvPr id="22" name="Table 21"/>
          <p:cNvGraphicFramePr>
            <a:graphicFrameLocks noGrp="1"/>
          </p:cNvGraphicFramePr>
          <p:nvPr>
            <p:extLst>
              <p:ext uri="{D42A27DB-BD31-4B8C-83A1-F6EECF244321}">
                <p14:modId xmlns:p14="http://schemas.microsoft.com/office/powerpoint/2010/main" val="833417611"/>
              </p:ext>
            </p:extLst>
          </p:nvPr>
        </p:nvGraphicFramePr>
        <p:xfrm>
          <a:off x="3833352" y="2675595"/>
          <a:ext cx="2670481" cy="1104900"/>
        </p:xfrm>
        <a:graphic>
          <a:graphicData uri="http://schemas.openxmlformats.org/drawingml/2006/table">
            <a:tbl>
              <a:tblPr firstRow="1">
                <a:tableStyleId>{3C2FFA5D-87B4-456A-9821-1D502468CF0F}</a:tableStyleId>
              </a:tblPr>
              <a:tblGrid>
                <a:gridCol w="524500"/>
                <a:gridCol w="2145981"/>
              </a:tblGrid>
              <a:tr h="163376">
                <a:tc gridSpan="2">
                  <a:txBody>
                    <a:bodyPr/>
                    <a:lstStyle/>
                    <a:p>
                      <a:pPr algn="ctr"/>
                      <a:r>
                        <a:rPr lang="en-US" sz="1050" dirty="0" smtClean="0"/>
                        <a:t>O / R Control Selection</a:t>
                      </a:r>
                      <a:endParaRPr lang="en-US" sz="1050" dirty="0"/>
                    </a:p>
                  </a:txBody>
                  <a:tcPr/>
                </a:tc>
                <a:tc hMerge="1">
                  <a:txBody>
                    <a:bodyPr/>
                    <a:lstStyle/>
                    <a:p>
                      <a:endParaRPr lang="en-US" sz="1400" dirty="0"/>
                    </a:p>
                  </a:txBody>
                  <a:tcPr/>
                </a:tc>
              </a:tr>
              <a:tr h="181529">
                <a:tc>
                  <a:txBody>
                    <a:bodyPr/>
                    <a:lstStyle/>
                    <a:p>
                      <a:pPr algn="ctr"/>
                      <a:r>
                        <a:rPr lang="en-US" sz="1100" b="1" dirty="0" smtClean="0"/>
                        <a:t>*</a:t>
                      </a:r>
                      <a:endParaRPr lang="en-US" sz="1100" b="1" dirty="0"/>
                    </a:p>
                  </a:txBody>
                  <a:tcPr anchor="ctr"/>
                </a:tc>
                <a:tc>
                  <a:txBody>
                    <a:bodyPr/>
                    <a:lstStyle/>
                    <a:p>
                      <a:r>
                        <a:rPr lang="en-US" sz="800" dirty="0" smtClean="0"/>
                        <a:t>O/R control sets number of </a:t>
                      </a:r>
                      <a:r>
                        <a:rPr lang="en-US" sz="800" i="1" dirty="0" smtClean="0"/>
                        <a:t>octaves</a:t>
                      </a:r>
                      <a:r>
                        <a:rPr lang="en-US" sz="800" dirty="0" smtClean="0"/>
                        <a:t>.</a:t>
                      </a:r>
                      <a:endParaRPr lang="en-US" sz="800" dirty="0"/>
                    </a:p>
                  </a:txBody>
                  <a:tcPr anchor="ctr"/>
                </a:tc>
              </a:tr>
              <a:tr h="181529">
                <a:tc>
                  <a:txBody>
                    <a:bodyPr/>
                    <a:lstStyle/>
                    <a:p>
                      <a:pPr algn="ctr"/>
                      <a:r>
                        <a:rPr lang="en-US" sz="1100" b="1" dirty="0" smtClean="0"/>
                        <a:t>**</a:t>
                      </a:r>
                      <a:endParaRPr lang="en-US" sz="1100" b="1" dirty="0"/>
                    </a:p>
                  </a:txBody>
                  <a:tcPr anchor="ctr"/>
                </a:tc>
                <a:tc>
                  <a:txBody>
                    <a:bodyPr/>
                    <a:lstStyle/>
                    <a:p>
                      <a:r>
                        <a:rPr lang="en-US" sz="800" dirty="0" smtClean="0"/>
                        <a:t>O/R</a:t>
                      </a:r>
                      <a:r>
                        <a:rPr lang="en-US" sz="800" baseline="0" dirty="0" smtClean="0"/>
                        <a:t> control sets </a:t>
                      </a:r>
                      <a:r>
                        <a:rPr lang="en-US" sz="800" i="1" baseline="0" dirty="0" smtClean="0"/>
                        <a:t>root note </a:t>
                      </a:r>
                      <a:r>
                        <a:rPr lang="en-US" sz="800" baseline="0" dirty="0" smtClean="0"/>
                        <a:t>of </a:t>
                      </a:r>
                      <a:r>
                        <a:rPr lang="en-US" sz="800" baseline="0" dirty="0" err="1" smtClean="0"/>
                        <a:t>apreggio</a:t>
                      </a:r>
                      <a:r>
                        <a:rPr lang="en-US" sz="800" baseline="0" dirty="0" smtClean="0"/>
                        <a:t>.</a:t>
                      </a:r>
                      <a:endParaRPr lang="en-US" sz="800" dirty="0"/>
                    </a:p>
                  </a:txBody>
                  <a:tcPr anchor="ctr"/>
                </a:tc>
              </a:tr>
              <a:tr h="299523">
                <a:tc>
                  <a:txBody>
                    <a:bodyPr/>
                    <a:lstStyle/>
                    <a:p>
                      <a:pPr algn="ctr"/>
                      <a:r>
                        <a:rPr lang="en-US" sz="1100" b="1" dirty="0" smtClean="0"/>
                        <a:t>***</a:t>
                      </a:r>
                      <a:endParaRPr lang="en-US" sz="1100" b="1" dirty="0"/>
                    </a:p>
                  </a:txBody>
                  <a:tcPr anchor="ctr"/>
                </a:tc>
                <a:tc>
                  <a:txBody>
                    <a:bodyPr/>
                    <a:lstStyle/>
                    <a:p>
                      <a:r>
                        <a:rPr lang="en-GB" sz="800" dirty="0" smtClean="0"/>
                        <a:t>O/R control manages </a:t>
                      </a:r>
                      <a:r>
                        <a:rPr lang="en-GB" sz="800" i="1" dirty="0" smtClean="0"/>
                        <a:t>both</a:t>
                      </a:r>
                      <a:r>
                        <a:rPr lang="en-GB" sz="800" dirty="0" smtClean="0"/>
                        <a:t> root note (front of range), and number of octaves (back of range).</a:t>
                      </a:r>
                      <a:endParaRPr lang="en-US" sz="800" dirty="0"/>
                    </a:p>
                  </a:txBody>
                  <a:tcPr anchor="ctr"/>
                </a:tc>
              </a:tr>
            </a:tbl>
          </a:graphicData>
        </a:graphic>
      </p:graphicFrame>
      <p:sp>
        <p:nvSpPr>
          <p:cNvPr id="23" name="TextBox 22"/>
          <p:cNvSpPr txBox="1"/>
          <p:nvPr/>
        </p:nvSpPr>
        <p:spPr>
          <a:xfrm>
            <a:off x="3833352" y="544260"/>
            <a:ext cx="2775331" cy="1996479"/>
          </a:xfrm>
          <a:prstGeom prst="rect">
            <a:avLst/>
          </a:prstGeom>
          <a:noFill/>
        </p:spPr>
        <p:txBody>
          <a:bodyPr wrap="square" lIns="0" rIns="0" bIns="0" rtlCol="0">
            <a:noAutofit/>
          </a:bodyPr>
          <a:lstStyle/>
          <a:p>
            <a:r>
              <a:rPr lang="en-US" sz="800" b="1" dirty="0" smtClean="0"/>
              <a:t>Parameters</a:t>
            </a:r>
            <a:endParaRPr lang="en-US" sz="800" dirty="0"/>
          </a:p>
          <a:p>
            <a:pPr marL="171450" indent="-171450">
              <a:buFont typeface="Arial"/>
              <a:buChar char="•"/>
            </a:pPr>
            <a:r>
              <a:rPr lang="en-US" sz="800" dirty="0" smtClean="0"/>
              <a:t>Scale of the arpeggio</a:t>
            </a:r>
          </a:p>
          <a:p>
            <a:pPr marL="171450" indent="-171450">
              <a:buFont typeface="Arial"/>
              <a:buChar char="•"/>
            </a:pPr>
            <a:r>
              <a:rPr lang="en-US" sz="800" dirty="0" smtClean="0"/>
              <a:t>Root note of the arpeggio in the selected scale</a:t>
            </a:r>
          </a:p>
          <a:p>
            <a:pPr marL="171450" indent="-171450">
              <a:buFont typeface="Arial"/>
              <a:buChar char="•"/>
            </a:pPr>
            <a:r>
              <a:rPr lang="en-US" sz="800" dirty="0" smtClean="0"/>
              <a:t>Distance in scale notes between each arpeggio step</a:t>
            </a:r>
          </a:p>
          <a:p>
            <a:pPr marL="171450" indent="-171450">
              <a:buFont typeface="Arial"/>
              <a:buChar char="•"/>
            </a:pPr>
            <a:r>
              <a:rPr lang="en-US" sz="800" dirty="0" smtClean="0"/>
              <a:t>Number of steps in the arpeggio</a:t>
            </a:r>
          </a:p>
          <a:p>
            <a:pPr marL="171450" indent="-171450">
              <a:buFont typeface="Arial"/>
              <a:buChar char="•"/>
            </a:pPr>
            <a:r>
              <a:rPr lang="en-US" sz="800" dirty="0" smtClean="0"/>
              <a:t>Mode of playback of the arpeggio</a:t>
            </a:r>
          </a:p>
          <a:p>
            <a:pPr marL="171450" indent="-171450">
              <a:buFont typeface="Arial"/>
              <a:buChar char="•"/>
            </a:pPr>
            <a:r>
              <a:rPr lang="en-US" sz="800" dirty="0" smtClean="0"/>
              <a:t>Number of octaves the </a:t>
            </a:r>
            <a:r>
              <a:rPr lang="en-US" sz="800" dirty="0" err="1" smtClean="0"/>
              <a:t>apreggio</a:t>
            </a:r>
            <a:r>
              <a:rPr lang="en-US" sz="800" dirty="0" smtClean="0"/>
              <a:t> is repeated over</a:t>
            </a:r>
          </a:p>
          <a:p>
            <a:endParaRPr lang="en-US" sz="800" dirty="0"/>
          </a:p>
          <a:p>
            <a:r>
              <a:rPr lang="en-US" sz="800" dirty="0" smtClean="0"/>
              <a:t>The </a:t>
            </a:r>
            <a:r>
              <a:rPr lang="en-US" sz="800" dirty="0" err="1" smtClean="0"/>
              <a:t>arpeggiator</a:t>
            </a:r>
            <a:r>
              <a:rPr lang="en-US" sz="800" dirty="0" smtClean="0"/>
              <a:t> will play up to 5 octaves of notes. If an </a:t>
            </a:r>
            <a:r>
              <a:rPr lang="en-US" sz="800" dirty="0" err="1" smtClean="0"/>
              <a:t>apreggio</a:t>
            </a:r>
            <a:r>
              <a:rPr lang="en-US" sz="800" dirty="0"/>
              <a:t> </a:t>
            </a:r>
            <a:r>
              <a:rPr lang="en-US" sz="800" dirty="0" smtClean="0"/>
              <a:t>tries to play above this, we drop the remainder of it 5 octaves, then continue to play from there, preserving arpeggio length.</a:t>
            </a:r>
          </a:p>
          <a:p>
            <a:endParaRPr lang="en-US" sz="800" b="1" u="sng" dirty="0"/>
          </a:p>
          <a:p>
            <a:r>
              <a:rPr lang="en-US" sz="800" b="1" dirty="0" smtClean="0"/>
              <a:t>Outputs</a:t>
            </a:r>
            <a:endParaRPr lang="en-US" sz="800" b="1" u="sng" dirty="0"/>
          </a:p>
          <a:p>
            <a:r>
              <a:rPr lang="en-US" sz="800" dirty="0"/>
              <a:t>DAC output gives the 1V/Oct output to send to your oscillator.</a:t>
            </a:r>
          </a:p>
          <a:p>
            <a:r>
              <a:rPr lang="en-US" sz="800" dirty="0"/>
              <a:t>D0 triggers every time the entire arpeggio sequence starts </a:t>
            </a:r>
            <a:r>
              <a:rPr lang="en-US" sz="800" dirty="0" smtClean="0"/>
              <a:t>again.</a:t>
            </a:r>
            <a:endParaRPr lang="en-US" sz="800" dirty="0"/>
          </a:p>
          <a:p>
            <a:r>
              <a:rPr lang="en-US" sz="800" dirty="0"/>
              <a:t>D1 triggers every time the arpeggio changes octave</a:t>
            </a:r>
            <a:r>
              <a:rPr lang="en-US" sz="800" dirty="0" smtClean="0"/>
              <a:t>.</a:t>
            </a:r>
          </a:p>
        </p:txBody>
      </p:sp>
    </p:spTree>
    <p:extLst>
      <p:ext uri="{BB962C8B-B14F-4D97-AF65-F5344CB8AC3E}">
        <p14:creationId xmlns:p14="http://schemas.microsoft.com/office/powerpoint/2010/main" val="3536604688"/>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635</TotalTime>
  <Words>826</Words>
  <Application>Microsoft Macintosh PowerPoint</Application>
  <PresentationFormat>A4 Paper (210x297 mm)</PresentationFormat>
  <Paragraphs>145</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David Woof</dc:creator>
  <cp:lastModifiedBy>David Woof</cp:lastModifiedBy>
  <cp:revision>57</cp:revision>
  <dcterms:created xsi:type="dcterms:W3CDTF">2013-09-07T12:39:59Z</dcterms:created>
  <dcterms:modified xsi:type="dcterms:W3CDTF">2013-09-08T20:09:06Z</dcterms:modified>
</cp:coreProperties>
</file>