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02B22A3-A268-4358-AA35-707046A2B26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311760" y="1152360"/>
            <a:ext cx="851976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311760" y="2936520"/>
            <a:ext cx="851976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34349797-A7F3-49E6-A9CF-364F66775DC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5"/>
          <p:cNvSpPr>
            <a:spLocks noGrp="1"/>
          </p:cNvSpPr>
          <p:nvPr>
            <p:ph/>
          </p:nvPr>
        </p:nvSpPr>
        <p:spPr>
          <a:xfrm>
            <a:off x="4677120" y="293652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32782DB6-D553-4459-98B7-31257E730DAB}"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311760" y="115236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3"/>
          <p:cNvSpPr>
            <a:spLocks noGrp="1"/>
          </p:cNvSpPr>
          <p:nvPr>
            <p:ph/>
          </p:nvPr>
        </p:nvSpPr>
        <p:spPr>
          <a:xfrm>
            <a:off x="3192480" y="115236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4"/>
          <p:cNvSpPr>
            <a:spLocks noGrp="1"/>
          </p:cNvSpPr>
          <p:nvPr>
            <p:ph/>
          </p:nvPr>
        </p:nvSpPr>
        <p:spPr>
          <a:xfrm>
            <a:off x="6073200" y="115236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5"/>
          <p:cNvSpPr>
            <a:spLocks noGrp="1"/>
          </p:cNvSpPr>
          <p:nvPr>
            <p:ph/>
          </p:nvPr>
        </p:nvSpPr>
        <p:spPr>
          <a:xfrm>
            <a:off x="311760" y="293652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6"/>
          <p:cNvSpPr>
            <a:spLocks noGrp="1"/>
          </p:cNvSpPr>
          <p:nvPr>
            <p:ph/>
          </p:nvPr>
        </p:nvSpPr>
        <p:spPr>
          <a:xfrm>
            <a:off x="3192480" y="293652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7"/>
          <p:cNvSpPr>
            <a:spLocks noGrp="1"/>
          </p:cNvSpPr>
          <p:nvPr>
            <p:ph/>
          </p:nvPr>
        </p:nvSpPr>
        <p:spPr>
          <a:xfrm>
            <a:off x="6073200" y="293652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15011C89-6DDE-42EF-A2EA-A8615704475A}"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015DBAF4-5CCB-4F6F-9CCA-EECD7362D7E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 name="PlaceHolder 2"/>
          <p:cNvSpPr>
            <a:spLocks noGrp="1"/>
          </p:cNvSpPr>
          <p:nvPr>
            <p:ph type="subTitle"/>
          </p:nvPr>
        </p:nvSpPr>
        <p:spPr>
          <a:xfrm>
            <a:off x="311760" y="1152360"/>
            <a:ext cx="8519760" cy="34156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408F8BA2-C814-46BA-94AF-9F2C0EB15A0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5" name="PlaceHolder 2"/>
          <p:cNvSpPr>
            <a:spLocks noGrp="1"/>
          </p:cNvSpPr>
          <p:nvPr>
            <p:ph/>
          </p:nvPr>
        </p:nvSpPr>
        <p:spPr>
          <a:xfrm>
            <a:off x="311760" y="1152360"/>
            <a:ext cx="851976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44418E8F-27FF-4F09-B40C-6CC186E6891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2"/>
          </p:nvPr>
        </p:nvSpPr>
        <p:spPr/>
        <p:txBody>
          <a:bodyPr/>
          <a:p>
            <a:fld id="{9B8DA721-4BFF-490B-AAC4-C5D7741D02EF}"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2"/>
          </p:nvPr>
        </p:nvSpPr>
        <p:spPr/>
        <p:txBody>
          <a:bodyPr/>
          <a:p>
            <a:fld id="{5C4393DE-5722-435E-AA44-18F2E068ACA7}"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19760" cy="265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7FB000B5-28D8-47E2-9F1D-EABC40F2E80C}"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CB689BCD-BCB0-432D-AF3D-B38CA227A15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 name="PlaceHolder 2"/>
          <p:cNvSpPr>
            <a:spLocks noGrp="1"/>
          </p:cNvSpPr>
          <p:nvPr>
            <p:ph type="subTitle"/>
          </p:nvPr>
        </p:nvSpPr>
        <p:spPr>
          <a:xfrm>
            <a:off x="311760" y="1152360"/>
            <a:ext cx="8519760" cy="34156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C86BA603-CAF6-4DE9-8B14-15DBC5A264B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677120" y="293652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12106A36-67C1-4733-8759-02D1BDDD61E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311760" y="2936520"/>
            <a:ext cx="851976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AFE45C66-DA36-4C65-A26B-E4E0C53F4C6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311760" y="1152360"/>
            <a:ext cx="851976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311760" y="2936520"/>
            <a:ext cx="851976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2"/>
          </p:nvPr>
        </p:nvSpPr>
        <p:spPr/>
        <p:txBody>
          <a:bodyPr/>
          <a:p>
            <a:fld id="{D0430C29-66D8-4EA0-A6C1-714669805AA0}"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5"/>
          <p:cNvSpPr>
            <a:spLocks noGrp="1"/>
          </p:cNvSpPr>
          <p:nvPr>
            <p:ph/>
          </p:nvPr>
        </p:nvSpPr>
        <p:spPr>
          <a:xfrm>
            <a:off x="4677120" y="293652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2"/>
          </p:nvPr>
        </p:nvSpPr>
        <p:spPr/>
        <p:txBody>
          <a:bodyPr/>
          <a:p>
            <a:fld id="{6CCC5194-5272-49C7-AF32-066EBBFA5BAA}"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311760" y="115236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3192480" y="115236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4"/>
          <p:cNvSpPr>
            <a:spLocks noGrp="1"/>
          </p:cNvSpPr>
          <p:nvPr>
            <p:ph/>
          </p:nvPr>
        </p:nvSpPr>
        <p:spPr>
          <a:xfrm>
            <a:off x="6073200" y="115236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5"/>
          <p:cNvSpPr>
            <a:spLocks noGrp="1"/>
          </p:cNvSpPr>
          <p:nvPr>
            <p:ph/>
          </p:nvPr>
        </p:nvSpPr>
        <p:spPr>
          <a:xfrm>
            <a:off x="311760" y="293652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6"/>
          <p:cNvSpPr>
            <a:spLocks noGrp="1"/>
          </p:cNvSpPr>
          <p:nvPr>
            <p:ph/>
          </p:nvPr>
        </p:nvSpPr>
        <p:spPr>
          <a:xfrm>
            <a:off x="3192480" y="293652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7"/>
          <p:cNvSpPr>
            <a:spLocks noGrp="1"/>
          </p:cNvSpPr>
          <p:nvPr>
            <p:ph/>
          </p:nvPr>
        </p:nvSpPr>
        <p:spPr>
          <a:xfrm>
            <a:off x="6073200" y="2936520"/>
            <a:ext cx="274320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2"/>
          </p:nvPr>
        </p:nvSpPr>
        <p:spPr/>
        <p:txBody>
          <a:bodyPr/>
          <a:p>
            <a:fld id="{32468C70-2BC6-4582-BB13-9597E9F613DB}"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311760" y="1152360"/>
            <a:ext cx="851976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09159F24-F59C-4ACA-A662-86BA1F56D9A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7880423C-EA66-4B2F-9432-06BB78A2FA7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22900489-4795-4A3F-B6D7-2BCEB231036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19760" cy="265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E1CA16A0-29C6-45B6-9403-DFEE743367D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ACB7CDFF-A556-4781-A54F-C4D403585E0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4677120" y="293652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CAD9B99C-1F42-4EC4-8067-131BD78E3A1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311760" y="2936520"/>
            <a:ext cx="8519760" cy="16290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B594452E-1346-4986-9FCD-3DAE34BF00A0}"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sldNum" idx="1"/>
          </p:nvPr>
        </p:nvSpPr>
        <p:spPr>
          <a:xfrm>
            <a:off x="8472600" y="4663080"/>
            <a:ext cx="547920" cy="39276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EEA3A982-B229-4BC8-BDC5-F86BEA774041}" type="slidenum">
              <a:rPr b="0" lang="en" sz="1000" spc="-1" strike="noStrike">
                <a:solidFill>
                  <a:schemeClr val="dk2"/>
                </a:solidFill>
                <a:latin typeface="Arial"/>
                <a:ea typeface="Arial"/>
              </a:rPr>
              <a:t>6</a:t>
            </a:fld>
            <a:endParaRPr b="0" lang="en-US" sz="10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0" name="PlaceHolder 2"/>
          <p:cNvSpPr>
            <a:spLocks noGrp="1"/>
          </p:cNvSpPr>
          <p:nvPr>
            <p:ph type="body"/>
          </p:nvPr>
        </p:nvSpPr>
        <p:spPr>
          <a:xfrm>
            <a:off x="311760" y="1152360"/>
            <a:ext cx="8519760" cy="3415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idx="2"/>
          </p:nvPr>
        </p:nvSpPr>
        <p:spPr>
          <a:xfrm>
            <a:off x="8472600" y="4663080"/>
            <a:ext cx="547920" cy="39276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C900DC9A-7DBC-4285-B0CF-FAC6F80ED448}"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1018440" y="2210040"/>
            <a:ext cx="4293360" cy="1029960"/>
          </a:xfrm>
          <a:prstGeom prst="rect">
            <a:avLst/>
          </a:prstGeom>
          <a:noFill/>
          <a:ln w="0">
            <a:noFill/>
          </a:ln>
        </p:spPr>
        <p:txBody>
          <a:bodyPr lIns="0" rIns="0" tIns="91440" bIns="91440" anchor="b">
            <a:normAutofit fontScale="53000"/>
          </a:bodyPr>
          <a:p>
            <a:pPr indent="0" algn="ctr">
              <a:lnSpc>
                <a:spcPct val="100000"/>
              </a:lnSpc>
              <a:buNone/>
              <a:tabLst>
                <a:tab algn="l" pos="0"/>
              </a:tabLst>
            </a:pPr>
            <a:r>
              <a:rPr b="0" lang="en" sz="5200" spc="-1" strike="noStrike">
                <a:solidFill>
                  <a:schemeClr val="dk1"/>
                </a:solidFill>
                <a:latin typeface="Arial"/>
                <a:ea typeface="Arial"/>
              </a:rPr>
              <a:t>Shots on Goal: An Overrated Statistic?</a:t>
            </a:r>
            <a:endParaRPr b="0" lang="en-US" sz="5200" spc="-1" strike="noStrike">
              <a:solidFill>
                <a:srgbClr val="000000"/>
              </a:solidFill>
              <a:latin typeface="Arial"/>
            </a:endParaRPr>
          </a:p>
        </p:txBody>
      </p:sp>
      <p:sp>
        <p:nvSpPr>
          <p:cNvPr id="79" name="PlaceHolder 2"/>
          <p:cNvSpPr>
            <a:spLocks noGrp="1"/>
          </p:cNvSpPr>
          <p:nvPr>
            <p:ph type="subTitle"/>
          </p:nvPr>
        </p:nvSpPr>
        <p:spPr>
          <a:xfrm>
            <a:off x="775440" y="3240360"/>
            <a:ext cx="4779000" cy="792000"/>
          </a:xfrm>
          <a:prstGeom prst="rect">
            <a:avLst/>
          </a:prstGeom>
          <a:noFill/>
          <a:ln w="0">
            <a:noFill/>
          </a:ln>
        </p:spPr>
        <p:txBody>
          <a:bodyPr lIns="0" rIns="0" tIns="91440" bIns="91440" anchor="t">
            <a:normAutofit fontScale="71000"/>
          </a:bodyPr>
          <a:p>
            <a:pPr indent="0" algn="ctr">
              <a:lnSpc>
                <a:spcPct val="100000"/>
              </a:lnSpc>
              <a:buNone/>
              <a:tabLst>
                <a:tab algn="l" pos="0"/>
              </a:tabLst>
            </a:pPr>
            <a:r>
              <a:rPr b="0" lang="en" sz="2800" spc="-1" strike="noStrike">
                <a:solidFill>
                  <a:schemeClr val="dk2"/>
                </a:solidFill>
                <a:latin typeface="Arial"/>
                <a:ea typeface="Arial"/>
              </a:rPr>
              <a:t>Data analysis against one of the innermost tenets of modern hockey coaching</a:t>
            </a:r>
            <a:endParaRPr b="0" lang="en-US" sz="2800" spc="-1" strike="noStrike">
              <a:solidFill>
                <a:srgbClr val="000000"/>
              </a:solidFill>
              <a:latin typeface="Arial"/>
            </a:endParaRPr>
          </a:p>
        </p:txBody>
      </p:sp>
      <p:sp>
        <p:nvSpPr>
          <p:cNvPr id="80" name="Google Shape;56;p13"/>
          <p:cNvSpPr/>
          <p:nvPr/>
        </p:nvSpPr>
        <p:spPr>
          <a:xfrm>
            <a:off x="5116320" y="4838400"/>
            <a:ext cx="1459800" cy="2523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600" spc="-1" strike="noStrike">
                <a:solidFill>
                  <a:schemeClr val="dk2"/>
                </a:solidFill>
                <a:latin typeface="Arial"/>
                <a:ea typeface="Arial"/>
              </a:rPr>
              <a:t>Boston Bruins sniper David Pastrnak</a:t>
            </a:r>
            <a:endParaRPr b="0" lang="en-US"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Game Plan (cont’d.):</a:t>
            </a:r>
            <a:endParaRPr b="0" lang="en-US" sz="2800" spc="-1" strike="noStrike">
              <a:solidFill>
                <a:srgbClr val="000000"/>
              </a:solidFill>
              <a:latin typeface="Arial"/>
            </a:endParaRPr>
          </a:p>
        </p:txBody>
      </p:sp>
      <p:sp>
        <p:nvSpPr>
          <p:cNvPr id="142" name="PlaceHolder 2"/>
          <p:cNvSpPr>
            <a:spLocks noGrp="1"/>
          </p:cNvSpPr>
          <p:nvPr>
            <p:ph/>
          </p:nvPr>
        </p:nvSpPr>
        <p:spPr>
          <a:xfrm>
            <a:off x="311760" y="1152360"/>
            <a:ext cx="8519760" cy="3415680"/>
          </a:xfrm>
          <a:prstGeom prst="rect">
            <a:avLst/>
          </a:prstGeom>
          <a:noFill/>
          <a:ln w="0">
            <a:noFill/>
          </a:ln>
        </p:spPr>
        <p:txBody>
          <a:bodyPr lIns="0" rIns="0" tIns="91440" bIns="91440" anchor="t">
            <a:norm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Perform linear regression the same way as before but with shots adjusted for power play ice time instead of shots adjusted for all ice time (high-percentage shots)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Graph our predictions against reality once again</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If the graphs are closer and if R^2 is within the range of significance, then the second half of the hypothesis is accurate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Linear Regression Results (cont’d.):</a:t>
            </a:r>
            <a:endParaRPr b="0" lang="en-US" sz="2800" spc="-1" strike="noStrike">
              <a:solidFill>
                <a:srgbClr val="000000"/>
              </a:solidFill>
              <a:latin typeface="Arial"/>
            </a:endParaRPr>
          </a:p>
        </p:txBody>
      </p:sp>
      <p:pic>
        <p:nvPicPr>
          <p:cNvPr id="144" name="Google Shape;121;p22" descr=""/>
          <p:cNvPicPr/>
          <p:nvPr/>
        </p:nvPicPr>
        <p:blipFill>
          <a:blip r:embed="rId1"/>
          <a:stretch/>
        </p:blipFill>
        <p:spPr>
          <a:xfrm>
            <a:off x="152280" y="1170000"/>
            <a:ext cx="4419000" cy="3314160"/>
          </a:xfrm>
          <a:prstGeom prst="rect">
            <a:avLst/>
          </a:prstGeom>
          <a:ln w="0">
            <a:noFill/>
          </a:ln>
        </p:spPr>
      </p:pic>
      <p:pic>
        <p:nvPicPr>
          <p:cNvPr id="145" name="Google Shape;122;p22" descr=""/>
          <p:cNvPicPr/>
          <p:nvPr/>
        </p:nvPicPr>
        <p:blipFill>
          <a:blip r:embed="rId2"/>
          <a:stretch/>
        </p:blipFill>
        <p:spPr>
          <a:xfrm>
            <a:off x="4572000" y="1170000"/>
            <a:ext cx="4419000" cy="3314160"/>
          </a:xfrm>
          <a:prstGeom prst="rect">
            <a:avLst/>
          </a:prstGeom>
          <a:ln w="0">
            <a:noFill/>
          </a:ln>
        </p:spPr>
      </p:pic>
      <p:sp>
        <p:nvSpPr>
          <p:cNvPr id="146" name="Google Shape;123;p22"/>
          <p:cNvSpPr/>
          <p:nvPr/>
        </p:nvSpPr>
        <p:spPr>
          <a:xfrm>
            <a:off x="311760" y="4484880"/>
            <a:ext cx="1755720" cy="6393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900" spc="-1" strike="noStrike">
                <a:solidFill>
                  <a:schemeClr val="dk2"/>
                </a:solidFill>
                <a:latin typeface="Arial"/>
                <a:ea typeface="Arial"/>
              </a:rPr>
              <a:t>Coefficients:</a:t>
            </a:r>
            <a:endParaRPr b="0" lang="en-US" sz="900" spc="-1" strike="noStrike">
              <a:solidFill>
                <a:srgbClr val="000000"/>
              </a:solidFill>
              <a:latin typeface="Arial"/>
            </a:endParaRPr>
          </a:p>
          <a:p>
            <a:pPr>
              <a:lnSpc>
                <a:spcPct val="100000"/>
              </a:lnSpc>
              <a:tabLst>
                <a:tab algn="l" pos="0"/>
              </a:tabLst>
            </a:pPr>
            <a:r>
              <a:rPr b="0" lang="en" sz="900" spc="-1" strike="noStrike">
                <a:solidFill>
                  <a:schemeClr val="dk2"/>
                </a:solidFill>
                <a:latin typeface="Arial"/>
                <a:ea typeface="Arial"/>
              </a:rPr>
              <a:t>m = 0.3684983298124175,</a:t>
            </a:r>
            <a:endParaRPr b="0" lang="en-US" sz="900" spc="-1" strike="noStrike">
              <a:solidFill>
                <a:srgbClr val="000000"/>
              </a:solidFill>
              <a:latin typeface="Arial"/>
            </a:endParaRPr>
          </a:p>
          <a:p>
            <a:pPr>
              <a:lnSpc>
                <a:spcPct val="100000"/>
              </a:lnSpc>
              <a:tabLst>
                <a:tab algn="l" pos="0"/>
              </a:tabLst>
            </a:pPr>
            <a:r>
              <a:rPr b="0" lang="en" sz="900" spc="-1" strike="noStrike">
                <a:solidFill>
                  <a:schemeClr val="dk2"/>
                </a:solidFill>
                <a:latin typeface="Arial"/>
                <a:ea typeface="Arial"/>
              </a:rPr>
              <a:t>b = 0.002305714763299869</a:t>
            </a:r>
            <a:endParaRPr b="0" lang="en-US" sz="900" spc="-1" strike="noStrike">
              <a:solidFill>
                <a:srgbClr val="000000"/>
              </a:solidFill>
              <a:latin typeface="Arial"/>
            </a:endParaRPr>
          </a:p>
        </p:txBody>
      </p:sp>
      <p:sp>
        <p:nvSpPr>
          <p:cNvPr id="147" name="Google Shape;124;p22"/>
          <p:cNvSpPr/>
          <p:nvPr/>
        </p:nvSpPr>
        <p:spPr>
          <a:xfrm>
            <a:off x="4572000" y="4484880"/>
            <a:ext cx="3591360" cy="6393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600" spc="-1" strike="noStrike">
                <a:solidFill>
                  <a:schemeClr val="dk2"/>
                </a:solidFill>
                <a:latin typeface="Arial"/>
                <a:ea typeface="Arial"/>
              </a:rPr>
              <a:t>R^2 = 0.8135615979554637</a:t>
            </a:r>
            <a:endParaRPr b="0" lang="en-US" sz="1600" spc="-1" strike="noStrike">
              <a:solidFill>
                <a:srgbClr val="000000"/>
              </a:solidFill>
              <a:latin typeface="Arial"/>
            </a:endParaRPr>
          </a:p>
          <a:p>
            <a:pPr>
              <a:lnSpc>
                <a:spcPct val="100000"/>
              </a:lnSpc>
              <a:tabLst>
                <a:tab algn="l" pos="0"/>
              </a:tabLst>
            </a:pPr>
            <a:r>
              <a:rPr b="0" lang="en" sz="1600" spc="-1" strike="noStrike">
                <a:solidFill>
                  <a:schemeClr val="dk2"/>
                </a:solidFill>
                <a:latin typeface="Arial"/>
                <a:ea typeface="Arial"/>
              </a:rPr>
              <a:t>This is a very strong correlation!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Conclusion</a:t>
            </a:r>
            <a:endParaRPr b="0" lang="en-US" sz="2800" spc="-1" strike="noStrike">
              <a:solidFill>
                <a:srgbClr val="000000"/>
              </a:solidFill>
              <a:latin typeface="Arial"/>
            </a:endParaRPr>
          </a:p>
        </p:txBody>
      </p:sp>
      <p:sp>
        <p:nvSpPr>
          <p:cNvPr id="149" name="PlaceHolder 2"/>
          <p:cNvSpPr>
            <a:spLocks noGrp="1"/>
          </p:cNvSpPr>
          <p:nvPr>
            <p:ph/>
          </p:nvPr>
        </p:nvSpPr>
        <p:spPr>
          <a:xfrm>
            <a:off x="311760" y="1152360"/>
            <a:ext cx="8519760" cy="3415680"/>
          </a:xfrm>
          <a:prstGeom prst="rect">
            <a:avLst/>
          </a:prstGeom>
          <a:noFill/>
          <a:ln w="0">
            <a:noFill/>
          </a:ln>
        </p:spPr>
        <p:txBody>
          <a:bodyPr lIns="0" rIns="0" tIns="91440" bIns="91440" anchor="t">
            <a:norm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As hypothesized, taking a smaller number of high-quality shots </a:t>
            </a:r>
            <a:r>
              <a:rPr b="0" i="1" lang="en" sz="1800" spc="-1" strike="noStrike">
                <a:solidFill>
                  <a:schemeClr val="dk2"/>
                </a:solidFill>
                <a:latin typeface="Arial"/>
                <a:ea typeface="Arial"/>
              </a:rPr>
              <a:t>is</a:t>
            </a:r>
            <a:r>
              <a:rPr b="0" lang="en" sz="1800" spc="-1" strike="noStrike">
                <a:solidFill>
                  <a:schemeClr val="dk2"/>
                </a:solidFill>
                <a:latin typeface="Arial"/>
                <a:ea typeface="Arial"/>
              </a:rPr>
              <a:t> more effective for scoring goals than taking many low-quality shots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This exposes a flaw in contemporary coaching and is in defiance of many modern coaches’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Possible Sources Of Error:</a:t>
            </a:r>
            <a:endParaRPr b="0" lang="en-US" sz="2800" spc="-1" strike="noStrike">
              <a:solidFill>
                <a:srgbClr val="000000"/>
              </a:solidFill>
              <a:latin typeface="Arial"/>
            </a:endParaRPr>
          </a:p>
        </p:txBody>
      </p:sp>
      <p:sp>
        <p:nvSpPr>
          <p:cNvPr id="151" name="PlaceHolder 2"/>
          <p:cNvSpPr>
            <a:spLocks noGrp="1"/>
          </p:cNvSpPr>
          <p:nvPr>
            <p:ph/>
          </p:nvPr>
        </p:nvSpPr>
        <p:spPr>
          <a:xfrm>
            <a:off x="311760" y="1152360"/>
            <a:ext cx="8519760" cy="3415680"/>
          </a:xfrm>
          <a:prstGeom prst="rect">
            <a:avLst/>
          </a:prstGeom>
          <a:noFill/>
          <a:ln w="0">
            <a:noFill/>
          </a:ln>
        </p:spPr>
        <p:txBody>
          <a:bodyPr lIns="0" rIns="0" tIns="91440" bIns="91440" anchor="t">
            <a:norm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Use of individual player data: team data for these variables was unavailable, resulting in the need for individual player data to be used. This could potentially lead to misleading predictions about the efficacy of the proposed “quantity over quality” approach from a team perspective</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Lack of an official “high-danger shots” statistic: an official statistic for high-danger shots taken by a player was unavailable, requiring the experiment to fashion its own statistic by adjusting shots and goals for power play time. Power plays are inherently biased towards the team with the man advantage, which could cause inaccurate results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How To Clean NHL Data:</a:t>
            </a:r>
            <a:endParaRPr b="0" lang="en-US" sz="2800" spc="-1" strike="noStrike">
              <a:solidFill>
                <a:srgbClr val="000000"/>
              </a:solidFill>
              <a:latin typeface="Arial"/>
            </a:endParaRPr>
          </a:p>
        </p:txBody>
      </p:sp>
      <p:sp>
        <p:nvSpPr>
          <p:cNvPr id="153" name="PlaceHolder 2"/>
          <p:cNvSpPr>
            <a:spLocks noGrp="1"/>
          </p:cNvSpPr>
          <p:nvPr>
            <p:ph/>
          </p:nvPr>
        </p:nvSpPr>
        <p:spPr>
          <a:xfrm>
            <a:off x="311760" y="1152360"/>
            <a:ext cx="8519760" cy="777600"/>
          </a:xfrm>
          <a:prstGeom prst="rect">
            <a:avLst/>
          </a:prstGeom>
          <a:noFill/>
          <a:ln w="0">
            <a:noFill/>
          </a:ln>
        </p:spPr>
        <p:txBody>
          <a:bodyPr lIns="0" rIns="0" tIns="91440" bIns="91440" anchor="t">
            <a:normAutofit/>
          </a:bodyPr>
          <a:p>
            <a:pPr marL="456840" indent="-342720">
              <a:lnSpc>
                <a:spcPct val="115000"/>
              </a:lnSpc>
              <a:buClr>
                <a:srgbClr val="595959"/>
              </a:buClr>
              <a:buFont typeface="Arial"/>
              <a:buChar char="●"/>
            </a:pPr>
            <a:r>
              <a:rPr b="0" lang="en" sz="1800" spc="-1" strike="noStrike">
                <a:solidFill>
                  <a:schemeClr val="dk2"/>
                </a:solidFill>
                <a:latin typeface="Arial"/>
                <a:ea typeface="Arial"/>
              </a:rPr>
              <a:t>Turns out a lot of these people are freeloaders and don’t score all that much…</a:t>
            </a:r>
            <a:endParaRPr b="0" lang="en-US" sz="1800" spc="-1" strike="noStrike">
              <a:solidFill>
                <a:srgbClr val="000000"/>
              </a:solidFill>
              <a:latin typeface="Arial"/>
            </a:endParaRPr>
          </a:p>
        </p:txBody>
      </p:sp>
      <p:pic>
        <p:nvPicPr>
          <p:cNvPr id="154" name="Google Shape;143;p25" descr=""/>
          <p:cNvPicPr/>
          <p:nvPr/>
        </p:nvPicPr>
        <p:blipFill>
          <a:blip r:embed="rId1"/>
          <a:stretch/>
        </p:blipFill>
        <p:spPr>
          <a:xfrm>
            <a:off x="723960" y="2159280"/>
            <a:ext cx="7276320" cy="23806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Thank You</a:t>
            </a:r>
            <a:endParaRPr b="0" lang="en-US" sz="2800" spc="-1" strike="noStrike">
              <a:solidFill>
                <a:srgbClr val="000000"/>
              </a:solidFill>
              <a:latin typeface="Arial"/>
            </a:endParaRPr>
          </a:p>
        </p:txBody>
      </p:sp>
      <p:sp>
        <p:nvSpPr>
          <p:cNvPr id="156" name="PlaceHolder 2"/>
          <p:cNvSpPr>
            <a:spLocks noGrp="1"/>
          </p:cNvSpPr>
          <p:nvPr>
            <p:ph/>
          </p:nvPr>
        </p:nvSpPr>
        <p:spPr>
          <a:xfrm>
            <a:off x="311760" y="1152360"/>
            <a:ext cx="8519760" cy="3415680"/>
          </a:xfrm>
          <a:prstGeom prst="rect">
            <a:avLst/>
          </a:prstGeom>
          <a:noFill/>
          <a:ln w="0">
            <a:noFill/>
          </a:ln>
        </p:spPr>
        <p:txBody>
          <a:bodyPr lIns="0" rIns="0" tIns="91440" bIns="91440" anchor="t">
            <a:norm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Any questions?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4100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Current Wisdom:</a:t>
            </a:r>
            <a:endParaRPr b="0" lang="en-US" sz="2800" spc="-1" strike="noStrike">
              <a:solidFill>
                <a:srgbClr val="000000"/>
              </a:solidFill>
              <a:latin typeface="Arial"/>
            </a:endParaRPr>
          </a:p>
        </p:txBody>
      </p:sp>
      <p:sp>
        <p:nvSpPr>
          <p:cNvPr id="82" name="PlaceHolder 2"/>
          <p:cNvSpPr>
            <a:spLocks noGrp="1"/>
          </p:cNvSpPr>
          <p:nvPr>
            <p:ph/>
          </p:nvPr>
        </p:nvSpPr>
        <p:spPr>
          <a:xfrm>
            <a:off x="311760" y="1152360"/>
            <a:ext cx="4100760" cy="3415680"/>
          </a:xfrm>
          <a:prstGeom prst="rect">
            <a:avLst/>
          </a:prstGeom>
          <a:noFill/>
          <a:ln w="0">
            <a:noFill/>
          </a:ln>
        </p:spPr>
        <p:txBody>
          <a:bodyPr lIns="0" rIns="0" tIns="91440" bIns="91440" anchor="t">
            <a:norm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Maximize shots on goal</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a:t>
            </a:r>
            <a:r>
              <a:rPr b="0" lang="en" sz="1800" spc="-1" strike="noStrike">
                <a:solidFill>
                  <a:schemeClr val="dk2"/>
                </a:solidFill>
                <a:latin typeface="Arial"/>
                <a:ea typeface="Arial"/>
              </a:rPr>
              <a:t>Shoot first, position later”</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Try to capitalize on rebounds from low-percentage shots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Chaos at the netfront</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Outshooting the opponent == dominating the game</a:t>
            </a:r>
            <a:endParaRPr b="0" lang="en-US" sz="1800" spc="-1" strike="noStrike">
              <a:solidFill>
                <a:srgbClr val="000000"/>
              </a:solidFill>
              <a:latin typeface="Arial"/>
            </a:endParaRPr>
          </a:p>
        </p:txBody>
      </p:sp>
      <p:sp>
        <p:nvSpPr>
          <p:cNvPr id="83" name="PlaceHolder 3"/>
          <p:cNvSpPr>
            <a:spLocks noGrp="1"/>
          </p:cNvSpPr>
          <p:nvPr>
            <p:ph type="title"/>
          </p:nvPr>
        </p:nvSpPr>
        <p:spPr>
          <a:xfrm>
            <a:off x="4689360" y="444960"/>
            <a:ext cx="41421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My Observations:</a:t>
            </a:r>
            <a:endParaRPr b="0" lang="en-US" sz="2800" spc="-1" strike="noStrike">
              <a:solidFill>
                <a:srgbClr val="000000"/>
              </a:solidFill>
              <a:latin typeface="Arial"/>
            </a:endParaRPr>
          </a:p>
        </p:txBody>
      </p:sp>
      <p:sp>
        <p:nvSpPr>
          <p:cNvPr id="84" name="PlaceHolder 4"/>
          <p:cNvSpPr>
            <a:spLocks noGrp="1"/>
          </p:cNvSpPr>
          <p:nvPr>
            <p:ph/>
          </p:nvPr>
        </p:nvSpPr>
        <p:spPr>
          <a:xfrm>
            <a:off x="4710240" y="1152360"/>
            <a:ext cx="4100760" cy="3415680"/>
          </a:xfrm>
          <a:prstGeom prst="rect">
            <a:avLst/>
          </a:prstGeom>
          <a:noFill/>
          <a:ln w="0">
            <a:noFill/>
          </a:ln>
        </p:spPr>
        <p:txBody>
          <a:bodyPr lIns="0" rIns="0" tIns="91440" bIns="91440" anchor="t">
            <a:norm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a:t>
            </a:r>
            <a:r>
              <a:rPr b="0" lang="en" sz="1800" spc="-1" strike="noStrike">
                <a:solidFill>
                  <a:schemeClr val="dk2"/>
                </a:solidFill>
                <a:latin typeface="Arial"/>
                <a:ea typeface="Arial"/>
              </a:rPr>
              <a:t>Shoot first” mentality only leads to low-quality scoring chances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Accumulating low-percentage shots pads stats but does not necessarily translate to goals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If a team is able to restrict their opponent to only low-quality opportunities, that team is the one </a:t>
            </a:r>
            <a:r>
              <a:rPr b="0" i="1" lang="en" sz="1800" spc="-1" strike="noStrike">
                <a:solidFill>
                  <a:schemeClr val="dk2"/>
                </a:solidFill>
                <a:latin typeface="Arial"/>
                <a:ea typeface="Arial"/>
              </a:rPr>
              <a:t>really</a:t>
            </a:r>
            <a:r>
              <a:rPr b="0" lang="en" sz="1800" spc="-1" strike="noStrike">
                <a:solidFill>
                  <a:schemeClr val="dk2"/>
                </a:solidFill>
                <a:latin typeface="Arial"/>
                <a:ea typeface="Arial"/>
              </a:rPr>
              <a:t> in control of the game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269352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The Hypothesis:</a:t>
            </a:r>
            <a:endParaRPr b="0" lang="en-US" sz="2800" spc="-1" strike="noStrike">
              <a:solidFill>
                <a:srgbClr val="000000"/>
              </a:solidFill>
              <a:latin typeface="Arial"/>
            </a:endParaRPr>
          </a:p>
        </p:txBody>
      </p:sp>
      <p:sp>
        <p:nvSpPr>
          <p:cNvPr id="86" name="PlaceHolder 2"/>
          <p:cNvSpPr>
            <a:spLocks noGrp="1"/>
          </p:cNvSpPr>
          <p:nvPr>
            <p:ph/>
          </p:nvPr>
        </p:nvSpPr>
        <p:spPr>
          <a:xfrm>
            <a:off x="311760" y="1152360"/>
            <a:ext cx="2693520" cy="3415680"/>
          </a:xfrm>
          <a:prstGeom prst="rect">
            <a:avLst/>
          </a:prstGeom>
          <a:noFill/>
          <a:ln w="0">
            <a:noFill/>
          </a:ln>
        </p:spPr>
        <p:txBody>
          <a:bodyPr lIns="0" rIns="0" tIns="91440" bIns="91440" anchor="t">
            <a:normAutofit fontScale="84000"/>
          </a:bodyPr>
          <a:p>
            <a:pPr marL="451440" indent="-321120">
              <a:lnSpc>
                <a:spcPct val="115000"/>
              </a:lnSpc>
              <a:buClr>
                <a:srgbClr val="595959"/>
              </a:buClr>
              <a:buFont typeface="Arial"/>
              <a:buChar char="●"/>
            </a:pPr>
            <a:r>
              <a:rPr b="0" lang="en" sz="1800" spc="-1" strike="noStrike">
                <a:solidFill>
                  <a:schemeClr val="dk2"/>
                </a:solidFill>
                <a:latin typeface="Arial"/>
                <a:ea typeface="Arial"/>
              </a:rPr>
              <a:t>Shots on goal (adjusted for time on ice) will only weakly correlate with goals scored (adjusted for time on ice)</a:t>
            </a:r>
            <a:endParaRPr b="0" lang="en-US" sz="1800" spc="-1" strike="noStrike">
              <a:solidFill>
                <a:srgbClr val="000000"/>
              </a:solidFill>
              <a:latin typeface="Arial"/>
            </a:endParaRPr>
          </a:p>
          <a:p>
            <a:pPr marL="451440" indent="-321120">
              <a:lnSpc>
                <a:spcPct val="115000"/>
              </a:lnSpc>
              <a:buClr>
                <a:srgbClr val="595959"/>
              </a:buClr>
              <a:buFont typeface="Arial"/>
              <a:buChar char="●"/>
            </a:pPr>
            <a:r>
              <a:rPr b="0" lang="en" sz="1800" spc="-1" strike="noStrike">
                <a:solidFill>
                  <a:schemeClr val="dk2"/>
                </a:solidFill>
                <a:latin typeface="Arial"/>
                <a:ea typeface="Arial"/>
              </a:rPr>
              <a:t>High-danger shots when adjusted for time on ice will be a much stronger explanatory variable</a:t>
            </a:r>
            <a:endParaRPr b="0" lang="en-US" sz="1800" spc="-1" strike="noStrike">
              <a:solidFill>
                <a:srgbClr val="000000"/>
              </a:solidFill>
              <a:latin typeface="Arial"/>
            </a:endParaRPr>
          </a:p>
          <a:p>
            <a:pPr marL="451440" indent="-321120">
              <a:lnSpc>
                <a:spcPct val="115000"/>
              </a:lnSpc>
              <a:buClr>
                <a:srgbClr val="595959"/>
              </a:buClr>
              <a:buFont typeface="Arial"/>
              <a:buChar char="●"/>
            </a:pPr>
            <a:r>
              <a:rPr b="0" lang="en" sz="1800" spc="-1" strike="noStrike">
                <a:solidFill>
                  <a:schemeClr val="dk2"/>
                </a:solidFill>
                <a:latin typeface="Arial"/>
                <a:ea typeface="Arial"/>
              </a:rPr>
              <a:t>This is because raw shots on goal is a cope statistic for mediocre coaching</a:t>
            </a:r>
            <a:endParaRPr b="0" lang="en-US" sz="1800" spc="-1" strike="noStrike">
              <a:solidFill>
                <a:srgbClr val="000000"/>
              </a:solidFill>
              <a:latin typeface="Arial"/>
            </a:endParaRPr>
          </a:p>
        </p:txBody>
      </p:sp>
      <p:sp>
        <p:nvSpPr>
          <p:cNvPr id="87" name="PlaceHolder 3"/>
          <p:cNvSpPr>
            <a:spLocks noGrp="1"/>
          </p:cNvSpPr>
          <p:nvPr>
            <p:ph type="title"/>
          </p:nvPr>
        </p:nvSpPr>
        <p:spPr>
          <a:xfrm>
            <a:off x="3224880" y="444960"/>
            <a:ext cx="269352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Null Hypothesis:</a:t>
            </a:r>
            <a:endParaRPr b="0" lang="en-US" sz="2800" spc="-1" strike="noStrike">
              <a:solidFill>
                <a:srgbClr val="000000"/>
              </a:solidFill>
              <a:latin typeface="Arial"/>
            </a:endParaRPr>
          </a:p>
        </p:txBody>
      </p:sp>
      <p:sp>
        <p:nvSpPr>
          <p:cNvPr id="88" name="PlaceHolder 4"/>
          <p:cNvSpPr>
            <a:spLocks noGrp="1"/>
          </p:cNvSpPr>
          <p:nvPr>
            <p:ph/>
          </p:nvPr>
        </p:nvSpPr>
        <p:spPr>
          <a:xfrm>
            <a:off x="3224880" y="1152360"/>
            <a:ext cx="2693520" cy="1710360"/>
          </a:xfrm>
          <a:prstGeom prst="rect">
            <a:avLst/>
          </a:prstGeom>
          <a:noFill/>
          <a:ln w="0">
            <a:noFill/>
          </a:ln>
        </p:spPr>
        <p:txBody>
          <a:bodyPr lIns="0" rIns="0" tIns="91440" bIns="91440" anchor="t">
            <a:norm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Too ridiculous to be seriously looked into: no shot data correlates with goals scored</a:t>
            </a:r>
            <a:endParaRPr b="0" lang="en-US" sz="1800" spc="-1" strike="noStrike">
              <a:solidFill>
                <a:srgbClr val="000000"/>
              </a:solidFill>
              <a:latin typeface="Arial"/>
            </a:endParaRPr>
          </a:p>
        </p:txBody>
      </p:sp>
      <p:sp>
        <p:nvSpPr>
          <p:cNvPr id="89" name="PlaceHolder 5"/>
          <p:cNvSpPr>
            <a:spLocks noGrp="1"/>
          </p:cNvSpPr>
          <p:nvPr>
            <p:ph type="title"/>
          </p:nvPr>
        </p:nvSpPr>
        <p:spPr>
          <a:xfrm>
            <a:off x="3224880" y="2693520"/>
            <a:ext cx="269352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Alt. Hypothesis:</a:t>
            </a:r>
            <a:endParaRPr b="0" lang="en-US" sz="2800" spc="-1" strike="noStrike">
              <a:solidFill>
                <a:srgbClr val="000000"/>
              </a:solidFill>
              <a:latin typeface="Arial"/>
            </a:endParaRPr>
          </a:p>
        </p:txBody>
      </p:sp>
      <p:sp>
        <p:nvSpPr>
          <p:cNvPr id="90" name="PlaceHolder 6"/>
          <p:cNvSpPr>
            <a:spLocks noGrp="1"/>
          </p:cNvSpPr>
          <p:nvPr>
            <p:ph/>
          </p:nvPr>
        </p:nvSpPr>
        <p:spPr>
          <a:xfrm>
            <a:off x="3224880" y="3400920"/>
            <a:ext cx="2693520" cy="1710360"/>
          </a:xfrm>
          <a:prstGeom prst="rect">
            <a:avLst/>
          </a:prstGeom>
          <a:noFill/>
          <a:ln w="0">
            <a:noFill/>
          </a:ln>
        </p:spPr>
        <p:txBody>
          <a:bodyPr lIns="0" rIns="0" tIns="91440" bIns="91440" anchor="t">
            <a:normAutofit fontScale="80000"/>
          </a:bodyPr>
          <a:p>
            <a:pPr marL="471240" indent="-326880">
              <a:lnSpc>
                <a:spcPct val="115000"/>
              </a:lnSpc>
              <a:buClr>
                <a:srgbClr val="595959"/>
              </a:buClr>
              <a:buFont typeface="Arial"/>
              <a:buChar char="●"/>
            </a:pPr>
            <a:r>
              <a:rPr b="0" lang="en" sz="1800" spc="-1" strike="noStrike">
                <a:solidFill>
                  <a:schemeClr val="dk2"/>
                </a:solidFill>
                <a:latin typeface="Arial"/>
                <a:ea typeface="Arial"/>
              </a:rPr>
              <a:t>Traditional knowledge is correct: shots on goal (adjusted for time on ice) can be used to predict goals scored (adjusted for time on ice)</a:t>
            </a:r>
            <a:endParaRPr b="0" lang="en-US" sz="1800" spc="-1" strike="noStrike">
              <a:solidFill>
                <a:srgbClr val="000000"/>
              </a:solidFill>
              <a:latin typeface="Arial"/>
            </a:endParaRPr>
          </a:p>
        </p:txBody>
      </p:sp>
      <p:sp>
        <p:nvSpPr>
          <p:cNvPr id="91" name="Google Shape;75;p15"/>
          <p:cNvSpPr/>
          <p:nvPr/>
        </p:nvSpPr>
        <p:spPr>
          <a:xfrm>
            <a:off x="5132880" y="57240"/>
            <a:ext cx="1459800" cy="2523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600" spc="-1" strike="noStrike">
                <a:solidFill>
                  <a:schemeClr val="dk2"/>
                </a:solidFill>
                <a:latin typeface="Arial"/>
                <a:ea typeface="Arial"/>
              </a:rPr>
              <a:t>Legendary New Jersey Devils goalie Martin Broedeur</a:t>
            </a:r>
            <a:endParaRPr b="0" lang="en-US"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Terminology:</a:t>
            </a:r>
            <a:endParaRPr b="0" lang="en-US" sz="2800" spc="-1" strike="noStrike">
              <a:solidFill>
                <a:srgbClr val="000000"/>
              </a:solidFill>
              <a:latin typeface="Arial"/>
            </a:endParaRPr>
          </a:p>
        </p:txBody>
      </p:sp>
      <p:sp>
        <p:nvSpPr>
          <p:cNvPr id="93" name="PlaceHolder 2"/>
          <p:cNvSpPr>
            <a:spLocks noGrp="1"/>
          </p:cNvSpPr>
          <p:nvPr>
            <p:ph/>
          </p:nvPr>
        </p:nvSpPr>
        <p:spPr>
          <a:xfrm>
            <a:off x="311760" y="1152360"/>
            <a:ext cx="8519760" cy="3415680"/>
          </a:xfrm>
          <a:prstGeom prst="rect">
            <a:avLst/>
          </a:prstGeom>
          <a:noFill/>
          <a:ln w="0">
            <a:noFill/>
          </a:ln>
        </p:spPr>
        <p:txBody>
          <a:bodyPr lIns="0" rIns="0" tIns="91440" bIns="91440" anchor="t">
            <a:normAutofit/>
          </a:bodyPr>
          <a:p>
            <a:pPr indent="0">
              <a:lnSpc>
                <a:spcPct val="115000"/>
              </a:lnSpc>
              <a:buNone/>
              <a:tabLst>
                <a:tab algn="l" pos="0"/>
              </a:tabLst>
            </a:pPr>
            <a:r>
              <a:rPr b="0" lang="en" sz="1800" spc="-1" strike="noStrike">
                <a:solidFill>
                  <a:schemeClr val="dk2"/>
                </a:solidFill>
                <a:latin typeface="Arial"/>
                <a:ea typeface="Arial"/>
              </a:rPr>
              <a:t>To avoid excessively long graph titles, abbreviations will be used. They are as follows:</a:t>
            </a:r>
            <a:endParaRPr b="0" lang="en-US" sz="1800" spc="-1" strike="noStrike">
              <a:solidFill>
                <a:srgbClr val="000000"/>
              </a:solidFill>
              <a:latin typeface="Arial"/>
            </a:endParaRPr>
          </a:p>
          <a:p>
            <a:pPr marL="457200" indent="-343080">
              <a:lnSpc>
                <a:spcPct val="115000"/>
              </a:lnSpc>
              <a:spcBef>
                <a:spcPts val="1199"/>
              </a:spcBef>
              <a:buClr>
                <a:srgbClr val="595959"/>
              </a:buClr>
              <a:buFont typeface="Arial"/>
              <a:buChar char="●"/>
              <a:tabLst>
                <a:tab algn="l" pos="0"/>
              </a:tabLst>
            </a:pPr>
            <a:r>
              <a:rPr b="0" lang="en" sz="1800" spc="-1" strike="noStrike">
                <a:solidFill>
                  <a:schemeClr val="dk2"/>
                </a:solidFill>
                <a:latin typeface="Arial"/>
                <a:ea typeface="Arial"/>
              </a:rPr>
              <a:t>SOG: Shots On Goal</a:t>
            </a:r>
            <a:endParaRPr b="0" lang="en-US" sz="18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 sz="1800" spc="-1" strike="noStrike">
                <a:solidFill>
                  <a:schemeClr val="dk2"/>
                </a:solidFill>
                <a:latin typeface="Arial"/>
                <a:ea typeface="Arial"/>
              </a:rPr>
              <a:t>PP: Power Play</a:t>
            </a:r>
            <a:endParaRPr b="0" lang="en-US" sz="1800" spc="-1" strike="noStrike">
              <a:solidFill>
                <a:srgbClr val="000000"/>
              </a:solidFill>
              <a:latin typeface="Arial"/>
            </a:endParaRPr>
          </a:p>
          <a:p>
            <a:pPr marL="457200" indent="-343080">
              <a:lnSpc>
                <a:spcPct val="115000"/>
              </a:lnSpc>
              <a:buClr>
                <a:srgbClr val="595959"/>
              </a:buClr>
              <a:buFont typeface="Arial"/>
              <a:buChar char="●"/>
              <a:tabLst>
                <a:tab algn="l" pos="0"/>
              </a:tabLst>
            </a:pPr>
            <a:r>
              <a:rPr b="0" lang="en" sz="1800" spc="-1" strike="noStrike">
                <a:solidFill>
                  <a:schemeClr val="dk2"/>
                </a:solidFill>
                <a:latin typeface="Arial"/>
                <a:ea typeface="Arial"/>
              </a:rPr>
              <a:t>AFT: Adjusted For Time (on ice)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Game Plan:</a:t>
            </a:r>
            <a:endParaRPr b="0" lang="en-US" sz="2800" spc="-1" strike="noStrike">
              <a:solidFill>
                <a:srgbClr val="000000"/>
              </a:solidFill>
              <a:latin typeface="Arial"/>
            </a:endParaRPr>
          </a:p>
        </p:txBody>
      </p:sp>
      <p:sp>
        <p:nvSpPr>
          <p:cNvPr id="95" name="PlaceHolder 2"/>
          <p:cNvSpPr>
            <a:spLocks noGrp="1"/>
          </p:cNvSpPr>
          <p:nvPr>
            <p:ph/>
          </p:nvPr>
        </p:nvSpPr>
        <p:spPr>
          <a:xfrm>
            <a:off x="311760" y="1152360"/>
            <a:ext cx="8519760" cy="3415680"/>
          </a:xfrm>
          <a:prstGeom prst="rect">
            <a:avLst/>
          </a:prstGeom>
          <a:noFill/>
          <a:ln w="0">
            <a:noFill/>
          </a:ln>
        </p:spPr>
        <p:txBody>
          <a:bodyPr lIns="0" rIns="0" tIns="91440" bIns="91440" anchor="t">
            <a:norm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(Get it? We’re talking about sports)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Use linear regression to predict goals scored AFT with shots AFT</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Make some predictions and calculate an R^2 value</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Graph our predictions against reality</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If R^2 is within the significant range and/or the graph lines up, then the first half of the hypothesis is incorrect</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If it is not incorrect, then we can proceed with testing the second half of the hypothesis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Google Shape;86;p 1"/>
          <p:cNvSpPr/>
          <p:nvPr/>
        </p:nvSpPr>
        <p:spPr>
          <a:xfrm>
            <a:off x="312120" y="444960"/>
            <a:ext cx="8519760" cy="572040"/>
          </a:xfrm>
          <a:prstGeom prst="rect">
            <a:avLst/>
          </a:prstGeom>
          <a:noFill/>
          <a:ln w="0">
            <a:noFill/>
          </a:ln>
        </p:spPr>
        <p:style>
          <a:lnRef idx="0"/>
          <a:fillRef idx="0"/>
          <a:effectRef idx="0"/>
          <a:fontRef idx="minor"/>
        </p:style>
        <p:txBody>
          <a:bodyPr lIns="90000" rIns="90000" tIns="91440" bIns="91440" anchor="t">
            <a:normAutofit fontScale="93000"/>
          </a:bodyPr>
          <a:p>
            <a:pPr>
              <a:lnSpc>
                <a:spcPct val="100000"/>
              </a:lnSpc>
              <a:tabLst>
                <a:tab algn="l" pos="0"/>
              </a:tabLst>
            </a:pPr>
            <a:r>
              <a:rPr b="0" lang="en" sz="2800" spc="-1" strike="noStrike">
                <a:solidFill>
                  <a:schemeClr val="dk1"/>
                </a:solidFill>
                <a:latin typeface="Arial"/>
                <a:ea typeface="Arial"/>
              </a:rPr>
              <a:t>Game Plan (Visualized):</a:t>
            </a:r>
            <a:endParaRPr b="0" lang="en-US" sz="2800" spc="-1" strike="noStrike">
              <a:solidFill>
                <a:srgbClr val="000000"/>
              </a:solidFill>
              <a:latin typeface="Arial"/>
            </a:endParaRPr>
          </a:p>
        </p:txBody>
      </p:sp>
      <p:sp>
        <p:nvSpPr>
          <p:cNvPr id="97" name=""/>
          <p:cNvSpPr/>
          <p:nvPr/>
        </p:nvSpPr>
        <p:spPr>
          <a:xfrm>
            <a:off x="457200" y="1143000"/>
            <a:ext cx="1143000" cy="914400"/>
          </a:xfrm>
          <a:prstGeom prst="rect">
            <a:avLst/>
          </a:prstGeom>
          <a:noFill/>
          <a:ln w="0">
            <a:solidFill>
              <a:srgbClr val="000000"/>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98" name=""/>
          <p:cNvSpPr txBox="1"/>
          <p:nvPr/>
        </p:nvSpPr>
        <p:spPr>
          <a:xfrm>
            <a:off x="573480" y="1245240"/>
            <a:ext cx="1143000" cy="657720"/>
          </a:xfrm>
          <a:prstGeom prst="rect">
            <a:avLst/>
          </a:prstGeom>
          <a:noFill/>
          <a:ln w="0">
            <a:noFill/>
          </a:ln>
        </p:spPr>
        <p:txBody>
          <a:bodyPr lIns="90000" rIns="90000" tIns="45000" bIns="45000" anchor="t">
            <a:noAutofit/>
          </a:bodyPr>
          <a:p>
            <a:r>
              <a:rPr b="0" lang="en-US" sz="1000" spc="-1" strike="noStrike">
                <a:solidFill>
                  <a:srgbClr val="000000"/>
                </a:solidFill>
                <a:latin typeface="Arial"/>
              </a:rPr>
              <a:t>Use linreg to predict goals scored using shots on goal </a:t>
            </a:r>
            <a:endParaRPr b="0" lang="en-US" sz="1000" spc="-1" strike="noStrike">
              <a:solidFill>
                <a:srgbClr val="000000"/>
              </a:solidFill>
              <a:latin typeface="Arial"/>
            </a:endParaRPr>
          </a:p>
        </p:txBody>
      </p:sp>
      <p:sp>
        <p:nvSpPr>
          <p:cNvPr id="99" name=""/>
          <p:cNvSpPr/>
          <p:nvPr/>
        </p:nvSpPr>
        <p:spPr>
          <a:xfrm>
            <a:off x="1941120" y="1143000"/>
            <a:ext cx="1143000" cy="914400"/>
          </a:xfrm>
          <a:prstGeom prst="rect">
            <a:avLst/>
          </a:prstGeom>
          <a:noFill/>
          <a:ln w="0">
            <a:solidFill>
              <a:srgbClr val="000000"/>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00" name=""/>
          <p:cNvSpPr txBox="1"/>
          <p:nvPr/>
        </p:nvSpPr>
        <p:spPr>
          <a:xfrm>
            <a:off x="2057400" y="1245240"/>
            <a:ext cx="1143000" cy="657720"/>
          </a:xfrm>
          <a:prstGeom prst="rect">
            <a:avLst/>
          </a:prstGeom>
          <a:noFill/>
          <a:ln w="0">
            <a:noFill/>
          </a:ln>
        </p:spPr>
        <p:txBody>
          <a:bodyPr lIns="90000" rIns="90000" tIns="45000" bIns="45000" anchor="t">
            <a:noAutofit/>
          </a:bodyPr>
          <a:p>
            <a:r>
              <a:rPr b="0" lang="en-US" sz="1000" spc="-1" strike="noStrike">
                <a:solidFill>
                  <a:srgbClr val="000000"/>
                </a:solidFill>
                <a:latin typeface="Arial"/>
              </a:rPr>
              <a:t>Calculate R^2 and graph predicted goals vs real goals</a:t>
            </a:r>
            <a:endParaRPr b="0" lang="en-US" sz="1000" spc="-1" strike="noStrike">
              <a:solidFill>
                <a:srgbClr val="000000"/>
              </a:solidFill>
              <a:latin typeface="Arial"/>
            </a:endParaRPr>
          </a:p>
        </p:txBody>
      </p:sp>
      <p:sp>
        <p:nvSpPr>
          <p:cNvPr id="101" name=""/>
          <p:cNvSpPr/>
          <p:nvPr/>
        </p:nvSpPr>
        <p:spPr>
          <a:xfrm>
            <a:off x="1143000" y="2514600"/>
            <a:ext cx="1143000" cy="914400"/>
          </a:xfrm>
          <a:prstGeom prst="rect">
            <a:avLst/>
          </a:prstGeom>
          <a:noFill/>
          <a:ln w="0">
            <a:solidFill>
              <a:srgbClr val="000000"/>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02" name=""/>
          <p:cNvSpPr txBox="1"/>
          <p:nvPr/>
        </p:nvSpPr>
        <p:spPr>
          <a:xfrm>
            <a:off x="1143000" y="2743200"/>
            <a:ext cx="1143000" cy="515880"/>
          </a:xfrm>
          <a:prstGeom prst="rect">
            <a:avLst/>
          </a:prstGeom>
          <a:noFill/>
          <a:ln w="0">
            <a:noFill/>
          </a:ln>
        </p:spPr>
        <p:txBody>
          <a:bodyPr lIns="90000" rIns="90000" tIns="45000" bIns="45000" anchor="t">
            <a:noAutofit/>
          </a:bodyPr>
          <a:p>
            <a:r>
              <a:rPr b="0" lang="en-US" sz="1000" spc="-1" strike="noStrike">
                <a:solidFill>
                  <a:srgbClr val="000000"/>
                </a:solidFill>
                <a:latin typeface="Arial"/>
              </a:rPr>
              <a:t>Does data corroborate hypothesis?</a:t>
            </a:r>
            <a:endParaRPr b="0" lang="en-US" sz="1000" spc="-1" strike="noStrike">
              <a:solidFill>
                <a:srgbClr val="000000"/>
              </a:solidFill>
              <a:latin typeface="Arial"/>
            </a:endParaRPr>
          </a:p>
        </p:txBody>
      </p:sp>
      <p:sp>
        <p:nvSpPr>
          <p:cNvPr id="103" name=""/>
          <p:cNvSpPr txBox="1"/>
          <p:nvPr/>
        </p:nvSpPr>
        <p:spPr>
          <a:xfrm>
            <a:off x="457200" y="3886200"/>
            <a:ext cx="457200" cy="230400"/>
          </a:xfrm>
          <a:prstGeom prst="rect">
            <a:avLst/>
          </a:prstGeom>
          <a:noFill/>
          <a:ln w="0">
            <a:noFill/>
          </a:ln>
        </p:spPr>
        <p:txBody>
          <a:bodyPr lIns="90000" rIns="90000" tIns="45000" bIns="45000" anchor="t">
            <a:noAutofit/>
          </a:bodyPr>
          <a:p>
            <a:r>
              <a:rPr b="0" lang="en-US" sz="1000" spc="-1" strike="noStrike">
                <a:solidFill>
                  <a:srgbClr val="000000"/>
                </a:solidFill>
                <a:latin typeface="Times New Roman"/>
              </a:rPr>
              <a:t>NO</a:t>
            </a:r>
            <a:endParaRPr b="0" lang="en-US" sz="1000" spc="-1" strike="noStrike">
              <a:solidFill>
                <a:srgbClr val="000000"/>
              </a:solidFill>
              <a:latin typeface="Times New Roman"/>
            </a:endParaRPr>
          </a:p>
        </p:txBody>
      </p:sp>
      <p:sp>
        <p:nvSpPr>
          <p:cNvPr id="104" name=""/>
          <p:cNvSpPr txBox="1"/>
          <p:nvPr/>
        </p:nvSpPr>
        <p:spPr>
          <a:xfrm>
            <a:off x="2514600" y="3886200"/>
            <a:ext cx="457200" cy="230400"/>
          </a:xfrm>
          <a:prstGeom prst="rect">
            <a:avLst/>
          </a:prstGeom>
          <a:noFill/>
          <a:ln w="0">
            <a:noFill/>
          </a:ln>
        </p:spPr>
        <p:txBody>
          <a:bodyPr lIns="90000" rIns="90000" tIns="45000" bIns="45000" anchor="t">
            <a:noAutofit/>
          </a:bodyPr>
          <a:p>
            <a:r>
              <a:rPr b="0" lang="en-US" sz="1000" spc="-1" strike="noStrike">
                <a:solidFill>
                  <a:srgbClr val="000000"/>
                </a:solidFill>
                <a:latin typeface="Times New Roman"/>
              </a:rPr>
              <a:t>YES</a:t>
            </a:r>
            <a:endParaRPr b="0" lang="en-US" sz="1000" spc="-1" strike="noStrike">
              <a:solidFill>
                <a:srgbClr val="000000"/>
              </a:solidFill>
              <a:latin typeface="Times New Roman"/>
            </a:endParaRPr>
          </a:p>
        </p:txBody>
      </p:sp>
      <p:sp>
        <p:nvSpPr>
          <p:cNvPr id="105" name=""/>
          <p:cNvSpPr/>
          <p:nvPr/>
        </p:nvSpPr>
        <p:spPr>
          <a:xfrm>
            <a:off x="228600" y="4114800"/>
            <a:ext cx="1143000" cy="914400"/>
          </a:xfrm>
          <a:prstGeom prst="rect">
            <a:avLst/>
          </a:prstGeom>
          <a:noFill/>
          <a:ln w="0">
            <a:solidFill>
              <a:srgbClr val="000000"/>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06" name=""/>
          <p:cNvSpPr txBox="1"/>
          <p:nvPr/>
        </p:nvSpPr>
        <p:spPr>
          <a:xfrm>
            <a:off x="228600" y="4343400"/>
            <a:ext cx="1143000" cy="515880"/>
          </a:xfrm>
          <a:prstGeom prst="rect">
            <a:avLst/>
          </a:prstGeom>
          <a:noFill/>
          <a:ln w="0">
            <a:noFill/>
          </a:ln>
        </p:spPr>
        <p:txBody>
          <a:bodyPr lIns="90000" rIns="90000" tIns="45000" bIns="45000" anchor="t">
            <a:noAutofit/>
          </a:bodyPr>
          <a:p>
            <a:r>
              <a:rPr b="0" lang="en-US" sz="1000" spc="-1" strike="noStrike">
                <a:solidFill>
                  <a:srgbClr val="000000"/>
                </a:solidFill>
                <a:latin typeface="Arial"/>
              </a:rPr>
              <a:t>Explore alternate hypothesis/admit defeat</a:t>
            </a:r>
            <a:endParaRPr b="0" lang="en-US" sz="1000" spc="-1" strike="noStrike">
              <a:solidFill>
                <a:srgbClr val="000000"/>
              </a:solidFill>
              <a:latin typeface="Arial"/>
            </a:endParaRPr>
          </a:p>
        </p:txBody>
      </p:sp>
      <p:cxnSp>
        <p:nvCxnSpPr>
          <p:cNvPr id="107" name=""/>
          <p:cNvCxnSpPr>
            <a:stCxn id="97" idx="-1"/>
            <a:endCxn id="99" idx="1"/>
          </p:cNvCxnSpPr>
          <p:nvPr/>
        </p:nvCxnSpPr>
        <p:spPr>
          <a:xfrm>
            <a:off x="1600200" y="1600200"/>
            <a:ext cx="341280" cy="360"/>
          </a:xfrm>
          <a:prstGeom prst="straightConnector1">
            <a:avLst/>
          </a:prstGeom>
          <a:ln w="0">
            <a:solidFill>
              <a:srgbClr val="3465a4"/>
            </a:solidFill>
            <a:tailEnd len="med" type="triangle" w="med"/>
          </a:ln>
        </p:spPr>
      </p:cxnSp>
      <p:cxnSp>
        <p:nvCxnSpPr>
          <p:cNvPr id="108" name=""/>
          <p:cNvCxnSpPr>
            <a:stCxn id="99" idx="2"/>
            <a:endCxn id="101" idx="0"/>
          </p:cNvCxnSpPr>
          <p:nvPr/>
        </p:nvCxnSpPr>
        <p:spPr>
          <a:xfrm flipH="1">
            <a:off x="1714320" y="2057400"/>
            <a:ext cx="798480" cy="457560"/>
          </a:xfrm>
          <a:prstGeom prst="straightConnector1">
            <a:avLst/>
          </a:prstGeom>
          <a:ln w="0">
            <a:solidFill>
              <a:srgbClr val="3465a4"/>
            </a:solidFill>
            <a:tailEnd len="med" type="triangle" w="med"/>
          </a:ln>
        </p:spPr>
      </p:cxnSp>
      <p:cxnSp>
        <p:nvCxnSpPr>
          <p:cNvPr id="109" name=""/>
          <p:cNvCxnSpPr>
            <a:stCxn id="101" idx="2"/>
            <a:endCxn id="103" idx="0"/>
          </p:cNvCxnSpPr>
          <p:nvPr/>
        </p:nvCxnSpPr>
        <p:spPr>
          <a:xfrm flipH="1">
            <a:off x="685800" y="3429000"/>
            <a:ext cx="1028880" cy="457560"/>
          </a:xfrm>
          <a:prstGeom prst="straightConnector1">
            <a:avLst/>
          </a:prstGeom>
          <a:ln w="0">
            <a:solidFill>
              <a:srgbClr val="3465a4"/>
            </a:solidFill>
            <a:tailEnd len="med" type="triangle" w="med"/>
          </a:ln>
        </p:spPr>
      </p:cxnSp>
      <p:cxnSp>
        <p:nvCxnSpPr>
          <p:cNvPr id="110" name=""/>
          <p:cNvCxnSpPr>
            <a:stCxn id="103" idx="1"/>
            <a:endCxn id="106" idx="1"/>
          </p:cNvCxnSpPr>
          <p:nvPr/>
        </p:nvCxnSpPr>
        <p:spPr>
          <a:xfrm flipV="1" rot="10800000">
            <a:off x="228240" y="4001400"/>
            <a:ext cx="228960" cy="600120"/>
          </a:xfrm>
          <a:prstGeom prst="bentConnector3">
            <a:avLst>
              <a:gd name="adj1" fmla="val 100000"/>
            </a:avLst>
          </a:prstGeom>
          <a:ln w="0">
            <a:solidFill>
              <a:srgbClr val="3465a4"/>
            </a:solidFill>
            <a:tailEnd len="med" type="triangle" w="med"/>
          </a:ln>
        </p:spPr>
      </p:cxnSp>
      <p:cxnSp>
        <p:nvCxnSpPr>
          <p:cNvPr id="111" name=""/>
          <p:cNvCxnSpPr>
            <a:stCxn id="101" idx="2"/>
            <a:endCxn id="104" idx="0"/>
          </p:cNvCxnSpPr>
          <p:nvPr/>
        </p:nvCxnSpPr>
        <p:spPr>
          <a:xfrm>
            <a:off x="1714320" y="3429000"/>
            <a:ext cx="1029240" cy="457560"/>
          </a:xfrm>
          <a:prstGeom prst="straightConnector1">
            <a:avLst/>
          </a:prstGeom>
          <a:ln w="0">
            <a:solidFill>
              <a:srgbClr val="3465a4"/>
            </a:solidFill>
            <a:tailEnd len="med" type="triangle" w="med"/>
          </a:ln>
        </p:spPr>
      </p:cxnSp>
      <p:sp>
        <p:nvSpPr>
          <p:cNvPr id="112" name=""/>
          <p:cNvSpPr/>
          <p:nvPr/>
        </p:nvSpPr>
        <p:spPr>
          <a:xfrm>
            <a:off x="4800600" y="1143000"/>
            <a:ext cx="1143000" cy="914400"/>
          </a:xfrm>
          <a:prstGeom prst="rect">
            <a:avLst/>
          </a:prstGeom>
          <a:noFill/>
          <a:ln w="0">
            <a:solidFill>
              <a:srgbClr val="000000"/>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3" name=""/>
          <p:cNvSpPr txBox="1"/>
          <p:nvPr/>
        </p:nvSpPr>
        <p:spPr>
          <a:xfrm>
            <a:off x="4800600" y="1245240"/>
            <a:ext cx="1143000" cy="657720"/>
          </a:xfrm>
          <a:prstGeom prst="rect">
            <a:avLst/>
          </a:prstGeom>
          <a:noFill/>
          <a:ln w="0">
            <a:noFill/>
          </a:ln>
        </p:spPr>
        <p:txBody>
          <a:bodyPr lIns="90000" rIns="90000" tIns="45000" bIns="45000" anchor="t">
            <a:noAutofit/>
          </a:bodyPr>
          <a:p>
            <a:r>
              <a:rPr b="0" lang="en-US" sz="1000" spc="-1" strike="noStrike">
                <a:solidFill>
                  <a:srgbClr val="000000"/>
                </a:solidFill>
                <a:latin typeface="Arial"/>
              </a:rPr>
              <a:t>Repeat same process using power play shots on goal</a:t>
            </a:r>
            <a:endParaRPr b="0" lang="en-US" sz="1000" spc="-1" strike="noStrike">
              <a:solidFill>
                <a:srgbClr val="000000"/>
              </a:solidFill>
              <a:latin typeface="Arial"/>
            </a:endParaRPr>
          </a:p>
        </p:txBody>
      </p:sp>
      <p:sp>
        <p:nvSpPr>
          <p:cNvPr id="114" name=""/>
          <p:cNvSpPr/>
          <p:nvPr/>
        </p:nvSpPr>
        <p:spPr>
          <a:xfrm>
            <a:off x="6284520" y="1143000"/>
            <a:ext cx="1143000" cy="914400"/>
          </a:xfrm>
          <a:prstGeom prst="rect">
            <a:avLst/>
          </a:prstGeom>
          <a:noFill/>
          <a:ln w="0">
            <a:solidFill>
              <a:srgbClr val="000000"/>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5" name=""/>
          <p:cNvSpPr txBox="1"/>
          <p:nvPr/>
        </p:nvSpPr>
        <p:spPr>
          <a:xfrm>
            <a:off x="6400800" y="1245240"/>
            <a:ext cx="1143000" cy="657720"/>
          </a:xfrm>
          <a:prstGeom prst="rect">
            <a:avLst/>
          </a:prstGeom>
          <a:noFill/>
          <a:ln w="0">
            <a:noFill/>
          </a:ln>
        </p:spPr>
        <p:txBody>
          <a:bodyPr lIns="90000" rIns="90000" tIns="45000" bIns="45000" anchor="t">
            <a:noAutofit/>
          </a:bodyPr>
          <a:p>
            <a:r>
              <a:rPr b="0" lang="en-US" sz="1000" spc="-1" strike="noStrike">
                <a:solidFill>
                  <a:srgbClr val="000000"/>
                </a:solidFill>
                <a:latin typeface="Arial"/>
              </a:rPr>
              <a:t>Calculate R^2 and graph predicted goals vs real goals</a:t>
            </a:r>
            <a:endParaRPr b="0" lang="en-US" sz="1000" spc="-1" strike="noStrike">
              <a:solidFill>
                <a:srgbClr val="000000"/>
              </a:solidFill>
              <a:latin typeface="Arial"/>
            </a:endParaRPr>
          </a:p>
        </p:txBody>
      </p:sp>
      <p:sp>
        <p:nvSpPr>
          <p:cNvPr id="116" name=""/>
          <p:cNvSpPr/>
          <p:nvPr/>
        </p:nvSpPr>
        <p:spPr>
          <a:xfrm>
            <a:off x="5535000" y="2514600"/>
            <a:ext cx="1143000" cy="914400"/>
          </a:xfrm>
          <a:prstGeom prst="rect">
            <a:avLst/>
          </a:prstGeom>
          <a:noFill/>
          <a:ln w="0">
            <a:solidFill>
              <a:srgbClr val="000000"/>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17" name=""/>
          <p:cNvSpPr txBox="1"/>
          <p:nvPr/>
        </p:nvSpPr>
        <p:spPr>
          <a:xfrm>
            <a:off x="5535000" y="2743200"/>
            <a:ext cx="1143000" cy="515880"/>
          </a:xfrm>
          <a:prstGeom prst="rect">
            <a:avLst/>
          </a:prstGeom>
          <a:noFill/>
          <a:ln w="0">
            <a:noFill/>
          </a:ln>
        </p:spPr>
        <p:txBody>
          <a:bodyPr lIns="90000" rIns="90000" tIns="45000" bIns="45000" anchor="t">
            <a:noAutofit/>
          </a:bodyPr>
          <a:p>
            <a:r>
              <a:rPr b="0" lang="en-US" sz="1000" spc="-1" strike="noStrike">
                <a:solidFill>
                  <a:srgbClr val="000000"/>
                </a:solidFill>
                <a:latin typeface="Arial"/>
              </a:rPr>
              <a:t>Does data corroborate hypothesis?</a:t>
            </a:r>
            <a:endParaRPr b="0" lang="en-US" sz="1000" spc="-1" strike="noStrike">
              <a:solidFill>
                <a:srgbClr val="000000"/>
              </a:solidFill>
              <a:latin typeface="Arial"/>
            </a:endParaRPr>
          </a:p>
        </p:txBody>
      </p:sp>
      <p:sp>
        <p:nvSpPr>
          <p:cNvPr id="118" name=""/>
          <p:cNvSpPr txBox="1"/>
          <p:nvPr/>
        </p:nvSpPr>
        <p:spPr>
          <a:xfrm>
            <a:off x="4849560" y="3886200"/>
            <a:ext cx="457200" cy="230400"/>
          </a:xfrm>
          <a:prstGeom prst="rect">
            <a:avLst/>
          </a:prstGeom>
          <a:noFill/>
          <a:ln w="0">
            <a:noFill/>
          </a:ln>
        </p:spPr>
        <p:txBody>
          <a:bodyPr lIns="90000" rIns="90000" tIns="45000" bIns="45000" anchor="t">
            <a:noAutofit/>
          </a:bodyPr>
          <a:p>
            <a:r>
              <a:rPr b="0" lang="en-US" sz="1000" spc="-1" strike="noStrike">
                <a:solidFill>
                  <a:srgbClr val="000000"/>
                </a:solidFill>
                <a:latin typeface="Times New Roman"/>
              </a:rPr>
              <a:t>NO</a:t>
            </a:r>
            <a:endParaRPr b="0" lang="en-US" sz="1000" spc="-1" strike="noStrike">
              <a:solidFill>
                <a:srgbClr val="000000"/>
              </a:solidFill>
              <a:latin typeface="Times New Roman"/>
            </a:endParaRPr>
          </a:p>
        </p:txBody>
      </p:sp>
      <p:sp>
        <p:nvSpPr>
          <p:cNvPr id="119" name=""/>
          <p:cNvSpPr txBox="1"/>
          <p:nvPr/>
        </p:nvSpPr>
        <p:spPr>
          <a:xfrm>
            <a:off x="6906960" y="3886200"/>
            <a:ext cx="457200" cy="230400"/>
          </a:xfrm>
          <a:prstGeom prst="rect">
            <a:avLst/>
          </a:prstGeom>
          <a:noFill/>
          <a:ln w="0">
            <a:noFill/>
          </a:ln>
        </p:spPr>
        <p:txBody>
          <a:bodyPr lIns="90000" rIns="90000" tIns="45000" bIns="45000" anchor="t">
            <a:noAutofit/>
          </a:bodyPr>
          <a:p>
            <a:r>
              <a:rPr b="0" lang="en-US" sz="1000" spc="-1" strike="noStrike">
                <a:solidFill>
                  <a:srgbClr val="000000"/>
                </a:solidFill>
                <a:latin typeface="Times New Roman"/>
              </a:rPr>
              <a:t>YES</a:t>
            </a:r>
            <a:endParaRPr b="0" lang="en-US" sz="1000" spc="-1" strike="noStrike">
              <a:solidFill>
                <a:srgbClr val="000000"/>
              </a:solidFill>
              <a:latin typeface="Times New Roman"/>
            </a:endParaRPr>
          </a:p>
        </p:txBody>
      </p:sp>
      <p:sp>
        <p:nvSpPr>
          <p:cNvPr id="120" name=""/>
          <p:cNvSpPr/>
          <p:nvPr/>
        </p:nvSpPr>
        <p:spPr>
          <a:xfrm>
            <a:off x="4620600" y="4115160"/>
            <a:ext cx="1143000" cy="914400"/>
          </a:xfrm>
          <a:prstGeom prst="rect">
            <a:avLst/>
          </a:prstGeom>
          <a:noFill/>
          <a:ln w="0">
            <a:solidFill>
              <a:srgbClr val="000000"/>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21" name=""/>
          <p:cNvSpPr txBox="1"/>
          <p:nvPr/>
        </p:nvSpPr>
        <p:spPr>
          <a:xfrm>
            <a:off x="4620600" y="4343760"/>
            <a:ext cx="1143000" cy="515880"/>
          </a:xfrm>
          <a:prstGeom prst="rect">
            <a:avLst/>
          </a:prstGeom>
          <a:noFill/>
          <a:ln w="0">
            <a:noFill/>
          </a:ln>
        </p:spPr>
        <p:txBody>
          <a:bodyPr lIns="90000" rIns="90000" tIns="45000" bIns="45000" anchor="t">
            <a:noAutofit/>
          </a:bodyPr>
          <a:p>
            <a:r>
              <a:rPr b="0" lang="en-US" sz="1000" spc="-1" strike="noStrike">
                <a:solidFill>
                  <a:srgbClr val="000000"/>
                </a:solidFill>
                <a:latin typeface="Arial"/>
              </a:rPr>
              <a:t>Null hypothesis is the correct one (How???)</a:t>
            </a:r>
            <a:endParaRPr b="0" lang="en-US" sz="1000" spc="-1" strike="noStrike">
              <a:solidFill>
                <a:srgbClr val="000000"/>
              </a:solidFill>
              <a:latin typeface="Arial"/>
            </a:endParaRPr>
          </a:p>
        </p:txBody>
      </p:sp>
      <p:sp>
        <p:nvSpPr>
          <p:cNvPr id="122" name=""/>
          <p:cNvSpPr/>
          <p:nvPr/>
        </p:nvSpPr>
        <p:spPr>
          <a:xfrm>
            <a:off x="6636600" y="4115520"/>
            <a:ext cx="1143000" cy="914400"/>
          </a:xfrm>
          <a:prstGeom prst="rect">
            <a:avLst/>
          </a:prstGeom>
          <a:noFill/>
          <a:ln w="0">
            <a:solidFill>
              <a:srgbClr val="000000"/>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123" name=""/>
          <p:cNvSpPr txBox="1"/>
          <p:nvPr/>
        </p:nvSpPr>
        <p:spPr>
          <a:xfrm>
            <a:off x="6636600" y="4344120"/>
            <a:ext cx="1143000" cy="515880"/>
          </a:xfrm>
          <a:prstGeom prst="rect">
            <a:avLst/>
          </a:prstGeom>
          <a:noFill/>
          <a:ln w="0">
            <a:noFill/>
          </a:ln>
        </p:spPr>
        <p:txBody>
          <a:bodyPr lIns="90000" rIns="90000" tIns="45000" bIns="45000" anchor="t">
            <a:noAutofit/>
          </a:bodyPr>
          <a:p>
            <a:r>
              <a:rPr b="0" lang="en-US" sz="1000" spc="-1" strike="noStrike">
                <a:solidFill>
                  <a:srgbClr val="000000"/>
                </a:solidFill>
                <a:latin typeface="Arial"/>
              </a:rPr>
              <a:t>Primary hypothesis is likely correct</a:t>
            </a:r>
            <a:endParaRPr b="0" lang="en-US" sz="1000" spc="-1" strike="noStrike">
              <a:solidFill>
                <a:srgbClr val="000000"/>
              </a:solidFill>
              <a:latin typeface="Arial"/>
            </a:endParaRPr>
          </a:p>
        </p:txBody>
      </p:sp>
      <p:cxnSp>
        <p:nvCxnSpPr>
          <p:cNvPr id="124" name=""/>
          <p:cNvCxnSpPr>
            <a:stCxn id="112" idx="-1"/>
            <a:endCxn id="114" idx="1"/>
          </p:cNvCxnSpPr>
          <p:nvPr/>
        </p:nvCxnSpPr>
        <p:spPr>
          <a:xfrm>
            <a:off x="5943600" y="1600200"/>
            <a:ext cx="341280" cy="360"/>
          </a:xfrm>
          <a:prstGeom prst="straightConnector1">
            <a:avLst/>
          </a:prstGeom>
          <a:ln w="0">
            <a:solidFill>
              <a:srgbClr val="3465a4"/>
            </a:solidFill>
            <a:tailEnd len="med" type="triangle" w="med"/>
          </a:ln>
        </p:spPr>
      </p:cxnSp>
      <p:cxnSp>
        <p:nvCxnSpPr>
          <p:cNvPr id="125" name=""/>
          <p:cNvCxnSpPr>
            <a:stCxn id="114" idx="2"/>
            <a:endCxn id="116" idx="0"/>
          </p:cNvCxnSpPr>
          <p:nvPr/>
        </p:nvCxnSpPr>
        <p:spPr>
          <a:xfrm flipH="1">
            <a:off x="6106320" y="2057400"/>
            <a:ext cx="749880" cy="457560"/>
          </a:xfrm>
          <a:prstGeom prst="straightConnector1">
            <a:avLst/>
          </a:prstGeom>
          <a:ln w="0">
            <a:solidFill>
              <a:srgbClr val="3465a4"/>
            </a:solidFill>
            <a:tailEnd len="med" type="triangle" w="med"/>
          </a:ln>
        </p:spPr>
      </p:cxnSp>
      <p:cxnSp>
        <p:nvCxnSpPr>
          <p:cNvPr id="126" name=""/>
          <p:cNvCxnSpPr>
            <a:stCxn id="116" idx="2"/>
            <a:endCxn id="118" idx="0"/>
          </p:cNvCxnSpPr>
          <p:nvPr/>
        </p:nvCxnSpPr>
        <p:spPr>
          <a:xfrm flipH="1">
            <a:off x="5078160" y="3429000"/>
            <a:ext cx="1028520" cy="457560"/>
          </a:xfrm>
          <a:prstGeom prst="straightConnector1">
            <a:avLst/>
          </a:prstGeom>
          <a:ln w="0">
            <a:solidFill>
              <a:srgbClr val="3465a4"/>
            </a:solidFill>
            <a:tailEnd len="med" type="triangle" w="med"/>
          </a:ln>
        </p:spPr>
      </p:cxnSp>
      <p:cxnSp>
        <p:nvCxnSpPr>
          <p:cNvPr id="127" name=""/>
          <p:cNvCxnSpPr>
            <a:stCxn id="116" idx="2"/>
            <a:endCxn id="119" idx="0"/>
          </p:cNvCxnSpPr>
          <p:nvPr/>
        </p:nvCxnSpPr>
        <p:spPr>
          <a:xfrm>
            <a:off x="6106320" y="3429000"/>
            <a:ext cx="1029600" cy="457560"/>
          </a:xfrm>
          <a:prstGeom prst="straightConnector1">
            <a:avLst/>
          </a:prstGeom>
          <a:ln w="0">
            <a:solidFill>
              <a:srgbClr val="3465a4"/>
            </a:solidFill>
            <a:tailEnd len="med" type="triangle" w="med"/>
          </a:ln>
        </p:spPr>
      </p:cxnSp>
      <p:cxnSp>
        <p:nvCxnSpPr>
          <p:cNvPr id="128" name=""/>
          <p:cNvCxnSpPr>
            <a:stCxn id="118" idx="1"/>
          </p:cNvCxnSpPr>
          <p:nvPr/>
        </p:nvCxnSpPr>
        <p:spPr>
          <a:xfrm flipV="1" rot="10800000">
            <a:off x="4620600" y="4001040"/>
            <a:ext cx="228960" cy="627120"/>
          </a:xfrm>
          <a:prstGeom prst="bentConnector3">
            <a:avLst>
              <a:gd name="adj1" fmla="val 221417"/>
            </a:avLst>
          </a:prstGeom>
          <a:ln w="0">
            <a:solidFill>
              <a:srgbClr val="3465a4"/>
            </a:solidFill>
            <a:tailEnd len="med" type="triangle" w="med"/>
          </a:ln>
        </p:spPr>
      </p:cxnSp>
      <p:cxnSp>
        <p:nvCxnSpPr>
          <p:cNvPr id="129" name=""/>
          <p:cNvCxnSpPr>
            <a:stCxn id="119" idx="3"/>
            <a:endCxn id="122" idx="3"/>
          </p:cNvCxnSpPr>
          <p:nvPr/>
        </p:nvCxnSpPr>
        <p:spPr>
          <a:xfrm>
            <a:off x="7364160" y="4001400"/>
            <a:ext cx="415800" cy="571680"/>
          </a:xfrm>
          <a:prstGeom prst="bentConnector3">
            <a:avLst>
              <a:gd name="adj1" fmla="val 43327"/>
            </a:avLst>
          </a:prstGeom>
          <a:ln w="0">
            <a:solidFill>
              <a:srgbClr val="3465a4"/>
            </a:solidFill>
            <a:tailEnd len="med" type="triangle" w="med"/>
          </a:ln>
        </p:spPr>
      </p:cxnSp>
      <p:cxnSp>
        <p:nvCxnSpPr>
          <p:cNvPr id="130" name=""/>
          <p:cNvCxnSpPr>
            <a:stCxn id="104" idx="3"/>
            <a:endCxn id="112" idx="1"/>
          </p:cNvCxnSpPr>
          <p:nvPr/>
        </p:nvCxnSpPr>
        <p:spPr>
          <a:xfrm flipV="1">
            <a:off x="2971800" y="1600200"/>
            <a:ext cx="1829160" cy="2401560"/>
          </a:xfrm>
          <a:prstGeom prst="straightConnector1">
            <a:avLst/>
          </a:prstGeom>
          <a:ln w="0">
            <a:solidFill>
              <a:srgbClr val="3465a4"/>
            </a:solidFill>
            <a:tailEnd len="med" type="triangle" w="med"/>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Linear Regression Results:</a:t>
            </a:r>
            <a:endParaRPr b="0" lang="en-US" sz="2800" spc="-1" strike="noStrike">
              <a:solidFill>
                <a:srgbClr val="000000"/>
              </a:solidFill>
              <a:latin typeface="Arial"/>
            </a:endParaRPr>
          </a:p>
        </p:txBody>
      </p:sp>
      <p:pic>
        <p:nvPicPr>
          <p:cNvPr id="132" name="Google Shape;93;p18" descr=""/>
          <p:cNvPicPr/>
          <p:nvPr/>
        </p:nvPicPr>
        <p:blipFill>
          <a:blip r:embed="rId1"/>
          <a:stretch/>
        </p:blipFill>
        <p:spPr>
          <a:xfrm>
            <a:off x="152280" y="1170000"/>
            <a:ext cx="4419000" cy="3314160"/>
          </a:xfrm>
          <a:prstGeom prst="rect">
            <a:avLst/>
          </a:prstGeom>
          <a:ln w="0">
            <a:noFill/>
          </a:ln>
        </p:spPr>
      </p:pic>
      <p:pic>
        <p:nvPicPr>
          <p:cNvPr id="133" name="Google Shape;94;p18" descr=""/>
          <p:cNvPicPr/>
          <p:nvPr/>
        </p:nvPicPr>
        <p:blipFill>
          <a:blip r:embed="rId2"/>
          <a:stretch/>
        </p:blipFill>
        <p:spPr>
          <a:xfrm>
            <a:off x="4572000" y="1170000"/>
            <a:ext cx="4419000" cy="3314160"/>
          </a:xfrm>
          <a:prstGeom prst="rect">
            <a:avLst/>
          </a:prstGeom>
          <a:ln w="0">
            <a:noFill/>
          </a:ln>
        </p:spPr>
      </p:pic>
      <p:sp>
        <p:nvSpPr>
          <p:cNvPr id="134" name="Google Shape;95;p18"/>
          <p:cNvSpPr/>
          <p:nvPr/>
        </p:nvSpPr>
        <p:spPr>
          <a:xfrm>
            <a:off x="311760" y="4484880"/>
            <a:ext cx="1755720" cy="6393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900" spc="-1" strike="noStrike">
                <a:solidFill>
                  <a:schemeClr val="dk2"/>
                </a:solidFill>
                <a:latin typeface="Arial"/>
                <a:ea typeface="Arial"/>
              </a:rPr>
              <a:t>Coefficients:</a:t>
            </a:r>
            <a:endParaRPr b="0" lang="en-US" sz="900" spc="-1" strike="noStrike">
              <a:solidFill>
                <a:srgbClr val="000000"/>
              </a:solidFill>
              <a:latin typeface="Arial"/>
            </a:endParaRPr>
          </a:p>
          <a:p>
            <a:pPr>
              <a:lnSpc>
                <a:spcPct val="100000"/>
              </a:lnSpc>
              <a:tabLst>
                <a:tab algn="l" pos="0"/>
              </a:tabLst>
            </a:pPr>
            <a:r>
              <a:rPr b="0" lang="en" sz="900" spc="-1" strike="noStrike">
                <a:solidFill>
                  <a:schemeClr val="dk2"/>
                </a:solidFill>
                <a:latin typeface="Arial"/>
                <a:ea typeface="Arial"/>
              </a:rPr>
              <a:t>m = 0.09844402270831117,</a:t>
            </a:r>
            <a:endParaRPr b="0" lang="en-US" sz="900" spc="-1" strike="noStrike">
              <a:solidFill>
                <a:srgbClr val="000000"/>
              </a:solidFill>
              <a:latin typeface="Arial"/>
            </a:endParaRPr>
          </a:p>
          <a:p>
            <a:pPr>
              <a:lnSpc>
                <a:spcPct val="100000"/>
              </a:lnSpc>
              <a:tabLst>
                <a:tab algn="l" pos="0"/>
              </a:tabLst>
            </a:pPr>
            <a:r>
              <a:rPr b="0" lang="en" sz="900" spc="-1" strike="noStrike">
                <a:solidFill>
                  <a:schemeClr val="dk2"/>
                </a:solidFill>
                <a:latin typeface="Arial"/>
                <a:ea typeface="Arial"/>
              </a:rPr>
              <a:t>b = 0.0008075772818899287</a:t>
            </a:r>
            <a:endParaRPr b="0" lang="en-US" sz="900" spc="-1" strike="noStrike">
              <a:solidFill>
                <a:srgbClr val="000000"/>
              </a:solidFill>
              <a:latin typeface="Arial"/>
            </a:endParaRPr>
          </a:p>
        </p:txBody>
      </p:sp>
      <p:sp>
        <p:nvSpPr>
          <p:cNvPr id="135" name="Google Shape;96;p18"/>
          <p:cNvSpPr/>
          <p:nvPr/>
        </p:nvSpPr>
        <p:spPr>
          <a:xfrm>
            <a:off x="4572000" y="4484880"/>
            <a:ext cx="3591360" cy="6393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600" spc="-1" strike="noStrike">
                <a:solidFill>
                  <a:schemeClr val="dk2"/>
                </a:solidFill>
                <a:latin typeface="Arial"/>
                <a:ea typeface="Arial"/>
              </a:rPr>
              <a:t>R^2 = 0.11558077036955272</a:t>
            </a:r>
            <a:endParaRPr b="0" lang="en-US" sz="1600" spc="-1" strike="noStrike">
              <a:solidFill>
                <a:srgbClr val="000000"/>
              </a:solidFill>
              <a:latin typeface="Arial"/>
            </a:endParaRPr>
          </a:p>
          <a:p>
            <a:pPr>
              <a:lnSpc>
                <a:spcPct val="100000"/>
              </a:lnSpc>
              <a:tabLst>
                <a:tab algn="l" pos="0"/>
              </a:tabLst>
            </a:pPr>
            <a:r>
              <a:rPr b="0" lang="en" sz="1600" spc="-1" strike="noStrike">
                <a:solidFill>
                  <a:schemeClr val="dk2"/>
                </a:solidFill>
                <a:latin typeface="Arial"/>
                <a:ea typeface="Arial"/>
              </a:rPr>
              <a:t>This is a very weak correlation!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Interpretation:</a:t>
            </a:r>
            <a:endParaRPr b="0" lang="en-US" sz="2800" spc="-1" strike="noStrike">
              <a:solidFill>
                <a:srgbClr val="000000"/>
              </a:solidFill>
              <a:latin typeface="Arial"/>
            </a:endParaRPr>
          </a:p>
        </p:txBody>
      </p:sp>
      <p:sp>
        <p:nvSpPr>
          <p:cNvPr id="137" name="PlaceHolder 2"/>
          <p:cNvSpPr>
            <a:spLocks noGrp="1"/>
          </p:cNvSpPr>
          <p:nvPr>
            <p:ph/>
          </p:nvPr>
        </p:nvSpPr>
        <p:spPr>
          <a:xfrm>
            <a:off x="311760" y="1152360"/>
            <a:ext cx="8519760" cy="3415680"/>
          </a:xfrm>
          <a:prstGeom prst="rect">
            <a:avLst/>
          </a:prstGeom>
          <a:noFill/>
          <a:ln w="0">
            <a:noFill/>
          </a:ln>
        </p:spPr>
        <p:txBody>
          <a:bodyPr lIns="0" rIns="0" tIns="91440" bIns="91440" anchor="t">
            <a:norm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Following the first part of the hypothesis, the R^2 value constitutes a weak relationship between shots AFT and goals AFT.</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Now, if only there were a metric to measure “high-danger” chances…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3000"/>
          </a:bodyPr>
          <a:p>
            <a:pPr indent="0">
              <a:lnSpc>
                <a:spcPct val="100000"/>
              </a:lnSpc>
              <a:buNone/>
              <a:tabLst>
                <a:tab algn="l" pos="0"/>
              </a:tabLst>
            </a:pPr>
            <a:r>
              <a:rPr b="0" lang="en" sz="2800" spc="-1" strike="noStrike">
                <a:solidFill>
                  <a:schemeClr val="dk1"/>
                </a:solidFill>
                <a:latin typeface="Arial"/>
                <a:ea typeface="Arial"/>
              </a:rPr>
              <a:t>The Power Play:</a:t>
            </a:r>
            <a:endParaRPr b="0" lang="en-US" sz="2800" spc="-1" strike="noStrike">
              <a:solidFill>
                <a:srgbClr val="000000"/>
              </a:solidFill>
              <a:latin typeface="Arial"/>
            </a:endParaRPr>
          </a:p>
        </p:txBody>
      </p:sp>
      <p:sp>
        <p:nvSpPr>
          <p:cNvPr id="139" name="PlaceHolder 2"/>
          <p:cNvSpPr>
            <a:spLocks noGrp="1"/>
          </p:cNvSpPr>
          <p:nvPr>
            <p:ph/>
          </p:nvPr>
        </p:nvSpPr>
        <p:spPr>
          <a:xfrm>
            <a:off x="311760" y="1152360"/>
            <a:ext cx="6018120" cy="3415680"/>
          </a:xfrm>
          <a:prstGeom prst="rect">
            <a:avLst/>
          </a:prstGeom>
          <a:noFill/>
          <a:ln w="0">
            <a:noFill/>
          </a:ln>
        </p:spPr>
        <p:txBody>
          <a:bodyPr lIns="0" rIns="0" tIns="91440" bIns="91440" anchor="t">
            <a:norm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To create a high-danger chance, players must position themselves carefully and wait for the right conditions to shoot</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This is the opposite of “shoot first, position later”</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When teams are on the power play (for the non-hockey fans: that’s when the other team has committed a penalty and is playing without one of their players), they typically adopt this type of approach, carefully moving the puck until they can create a high-percentage chance</a:t>
            </a:r>
            <a:endParaRPr b="0" lang="en-US" sz="1800" spc="-1" strike="noStrike">
              <a:solidFill>
                <a:srgbClr val="000000"/>
              </a:solidFill>
              <a:latin typeface="Arial"/>
            </a:endParaRPr>
          </a:p>
        </p:txBody>
      </p:sp>
      <p:sp>
        <p:nvSpPr>
          <p:cNvPr id="140" name="Google Shape;109;p20"/>
          <p:cNvSpPr/>
          <p:nvPr/>
        </p:nvSpPr>
        <p:spPr>
          <a:xfrm>
            <a:off x="4848480" y="4703760"/>
            <a:ext cx="1740960" cy="2671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800" spc="-1" strike="noStrike">
                <a:solidFill>
                  <a:schemeClr val="dk2"/>
                </a:solidFill>
                <a:latin typeface="Arial"/>
                <a:ea typeface="Arial"/>
              </a:rPr>
              <a:t>Dallas Stars forward Tyler Seguin</a:t>
            </a:r>
            <a:endParaRPr b="0" lang="en-US"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TotalTime>
  <Application>LibreOffice/7.5.5.2$Windows_X86_64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2024-12-12T16:58:25Z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