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b397e5a0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b397e5a0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b397e5a0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b397e5a0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b397e5a01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b397e5a0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b397e5a01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b397e5a01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b397e5a0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b397e5a0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b397e5a0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b397e5a0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b397e5a0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b397e5a0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b397e5a0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b397e5a0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b397e5a0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b397e5a0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b397e5a0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b397e5a0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b397e5a0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b397e5a0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b397e5a0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b397e5a0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018425" y="2209975"/>
            <a:ext cx="4293900" cy="103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Shots on Goal: an Overrated Statistic?</a:t>
            </a:r>
            <a:endParaRPr/>
          </a:p>
        </p:txBody>
      </p:sp>
      <p:sp>
        <p:nvSpPr>
          <p:cNvPr id="55" name="Google Shape;55;p13"/>
          <p:cNvSpPr txBox="1"/>
          <p:nvPr>
            <p:ph idx="1" type="subTitle"/>
          </p:nvPr>
        </p:nvSpPr>
        <p:spPr>
          <a:xfrm>
            <a:off x="775575" y="3240475"/>
            <a:ext cx="4779600" cy="7926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lang="en"/>
              <a:t>Data analysis against one of the innermost tenets of modern hockey coaching</a:t>
            </a:r>
            <a:endParaRPr/>
          </a:p>
        </p:txBody>
      </p:sp>
      <p:sp>
        <p:nvSpPr>
          <p:cNvPr id="56" name="Google Shape;56;p13"/>
          <p:cNvSpPr txBox="1"/>
          <p:nvPr/>
        </p:nvSpPr>
        <p:spPr>
          <a:xfrm>
            <a:off x="5116275" y="4838275"/>
            <a:ext cx="14604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Boston Bruins sniper David Pastrnak</a:t>
            </a:r>
            <a:endParaRPr sz="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Results (cont’d.):</a:t>
            </a:r>
            <a:endParaRPr/>
          </a:p>
        </p:txBody>
      </p:sp>
      <p:pic>
        <p:nvPicPr>
          <p:cNvPr id="121" name="Google Shape;121;p22"/>
          <p:cNvPicPr preferRelativeResize="0"/>
          <p:nvPr/>
        </p:nvPicPr>
        <p:blipFill rotWithShape="1">
          <a:blip r:embed="rId3">
            <a:alphaModFix/>
          </a:blip>
          <a:srcRect b="0" l="0" r="0" t="0"/>
          <a:stretch/>
        </p:blipFill>
        <p:spPr>
          <a:xfrm>
            <a:off x="152400" y="1170125"/>
            <a:ext cx="4419600" cy="3314706"/>
          </a:xfrm>
          <a:prstGeom prst="rect">
            <a:avLst/>
          </a:prstGeom>
          <a:noFill/>
          <a:ln>
            <a:noFill/>
          </a:ln>
        </p:spPr>
      </p:pic>
      <p:pic>
        <p:nvPicPr>
          <p:cNvPr id="122" name="Google Shape;122;p22"/>
          <p:cNvPicPr preferRelativeResize="0"/>
          <p:nvPr/>
        </p:nvPicPr>
        <p:blipFill rotWithShape="1">
          <a:blip r:embed="rId4">
            <a:alphaModFix/>
          </a:blip>
          <a:srcRect b="0" l="0" r="0" t="0"/>
          <a:stretch/>
        </p:blipFill>
        <p:spPr>
          <a:xfrm>
            <a:off x="4572000" y="1170125"/>
            <a:ext cx="4419600" cy="3314700"/>
          </a:xfrm>
          <a:prstGeom prst="rect">
            <a:avLst/>
          </a:prstGeom>
          <a:noFill/>
          <a:ln>
            <a:noFill/>
          </a:ln>
        </p:spPr>
      </p:pic>
      <p:sp>
        <p:nvSpPr>
          <p:cNvPr id="123" name="Google Shape;123;p22"/>
          <p:cNvSpPr txBox="1"/>
          <p:nvPr/>
        </p:nvSpPr>
        <p:spPr>
          <a:xfrm>
            <a:off x="311700" y="4484825"/>
            <a:ext cx="1756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Coefficients:</a:t>
            </a:r>
            <a:endParaRPr sz="900">
              <a:solidFill>
                <a:schemeClr val="dk2"/>
              </a:solidFill>
            </a:endParaRPr>
          </a:p>
          <a:p>
            <a:pPr indent="0" lvl="0" marL="0" rtl="0" algn="l">
              <a:spcBef>
                <a:spcPts val="0"/>
              </a:spcBef>
              <a:spcAft>
                <a:spcPts val="0"/>
              </a:spcAft>
              <a:buNone/>
            </a:pPr>
            <a:r>
              <a:rPr lang="en" sz="900">
                <a:solidFill>
                  <a:schemeClr val="dk2"/>
                </a:solidFill>
              </a:rPr>
              <a:t>m = </a:t>
            </a:r>
            <a:r>
              <a:rPr lang="en" sz="900">
                <a:solidFill>
                  <a:schemeClr val="dk2"/>
                </a:solidFill>
              </a:rPr>
              <a:t>0.3684983298124175</a:t>
            </a:r>
            <a:r>
              <a:rPr lang="en" sz="900">
                <a:solidFill>
                  <a:schemeClr val="dk2"/>
                </a:solidFill>
              </a:rPr>
              <a:t>,</a:t>
            </a:r>
            <a:endParaRPr sz="900">
              <a:solidFill>
                <a:schemeClr val="dk2"/>
              </a:solidFill>
            </a:endParaRPr>
          </a:p>
          <a:p>
            <a:pPr indent="0" lvl="0" marL="0" rtl="0" algn="l">
              <a:spcBef>
                <a:spcPts val="0"/>
              </a:spcBef>
              <a:spcAft>
                <a:spcPts val="0"/>
              </a:spcAft>
              <a:buNone/>
            </a:pPr>
            <a:r>
              <a:rPr lang="en" sz="900">
                <a:solidFill>
                  <a:schemeClr val="dk2"/>
                </a:solidFill>
              </a:rPr>
              <a:t>b = </a:t>
            </a:r>
            <a:r>
              <a:rPr lang="en" sz="900">
                <a:solidFill>
                  <a:schemeClr val="dk2"/>
                </a:solidFill>
              </a:rPr>
              <a:t>0.002305714763299869</a:t>
            </a:r>
            <a:endParaRPr sz="900">
              <a:solidFill>
                <a:schemeClr val="dk2"/>
              </a:solidFill>
            </a:endParaRPr>
          </a:p>
        </p:txBody>
      </p:sp>
      <p:sp>
        <p:nvSpPr>
          <p:cNvPr id="124" name="Google Shape;124;p22"/>
          <p:cNvSpPr txBox="1"/>
          <p:nvPr/>
        </p:nvSpPr>
        <p:spPr>
          <a:xfrm>
            <a:off x="4572000" y="4484825"/>
            <a:ext cx="3592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R^2 = </a:t>
            </a:r>
            <a:r>
              <a:rPr lang="en" sz="1600">
                <a:solidFill>
                  <a:schemeClr val="dk2"/>
                </a:solidFill>
              </a:rPr>
              <a:t>0.8135615979554637</a:t>
            </a:r>
            <a:endParaRPr sz="1600">
              <a:solidFill>
                <a:schemeClr val="dk2"/>
              </a:solidFill>
            </a:endParaRPr>
          </a:p>
          <a:p>
            <a:pPr indent="0" lvl="0" marL="0" rtl="0" algn="l">
              <a:spcBef>
                <a:spcPts val="0"/>
              </a:spcBef>
              <a:spcAft>
                <a:spcPts val="0"/>
              </a:spcAft>
              <a:buNone/>
            </a:pPr>
            <a:r>
              <a:rPr lang="en" sz="1600">
                <a:solidFill>
                  <a:schemeClr val="dk2"/>
                </a:solidFill>
              </a:rPr>
              <a:t>This is a very strong correlation!</a:t>
            </a:r>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hypothesized, taking a smaller number of high-quality shots </a:t>
            </a:r>
            <a:r>
              <a:rPr i="1" lang="en"/>
              <a:t>is</a:t>
            </a:r>
            <a:r>
              <a:rPr lang="en"/>
              <a:t> more effective for scoring goals than taking many low-quality shots</a:t>
            </a:r>
            <a:endParaRPr/>
          </a:p>
          <a:p>
            <a:pPr indent="-342900" lvl="0" marL="457200" rtl="0" algn="l">
              <a:spcBef>
                <a:spcPts val="0"/>
              </a:spcBef>
              <a:spcAft>
                <a:spcPts val="0"/>
              </a:spcAft>
              <a:buSzPts val="1800"/>
              <a:buChar char="●"/>
            </a:pPr>
            <a:r>
              <a:rPr lang="en"/>
              <a:t>This exposes a flaw in contemporary coaching and is in defiance of many modern </a:t>
            </a:r>
            <a:r>
              <a:rPr lang="en"/>
              <a:t>coaches’ systems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Sources Of Error:</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of individual player data: team data for these variables was unavailable, resulting in the need for individual player data to be used. This could potentially lead to misleading predictions about the efficacy of the proposed “quantity over quality” approach from a team perspective</a:t>
            </a:r>
            <a:endParaRPr/>
          </a:p>
          <a:p>
            <a:pPr indent="-342900" lvl="0" marL="457200" rtl="0" algn="l">
              <a:spcBef>
                <a:spcPts val="0"/>
              </a:spcBef>
              <a:spcAft>
                <a:spcPts val="0"/>
              </a:spcAft>
              <a:buSzPts val="1800"/>
              <a:buChar char="●"/>
            </a:pPr>
            <a:r>
              <a:rPr lang="en"/>
              <a:t>Lack of an official “high-danger shots” statistic: an official statistic for high-danger shots taken by a player was unavailable, requiring the experiment to fashion its own statistic by adjusting shots and goals for power play time. Power plays are inherently biased towards the team with the man advantage, which could cause inaccurate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410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Wisdom:</a:t>
            </a:r>
            <a:endParaRPr/>
          </a:p>
        </p:txBody>
      </p:sp>
      <p:sp>
        <p:nvSpPr>
          <p:cNvPr id="62" name="Google Shape;62;p14"/>
          <p:cNvSpPr txBox="1"/>
          <p:nvPr>
            <p:ph idx="1" type="body"/>
          </p:nvPr>
        </p:nvSpPr>
        <p:spPr>
          <a:xfrm>
            <a:off x="311700" y="1152475"/>
            <a:ext cx="410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Maximize shots on goal</a:t>
            </a:r>
            <a:endParaRPr/>
          </a:p>
          <a:p>
            <a:pPr indent="-342900" lvl="0" marL="457200" rtl="0" algn="l">
              <a:spcBef>
                <a:spcPts val="0"/>
              </a:spcBef>
              <a:spcAft>
                <a:spcPts val="0"/>
              </a:spcAft>
              <a:buSzPts val="1800"/>
              <a:buChar char="●"/>
            </a:pPr>
            <a:r>
              <a:rPr lang="en"/>
              <a:t>“Shoot first, position later”</a:t>
            </a:r>
            <a:endParaRPr/>
          </a:p>
          <a:p>
            <a:pPr indent="-342900" lvl="0" marL="457200" rtl="0" algn="l">
              <a:spcBef>
                <a:spcPts val="0"/>
              </a:spcBef>
              <a:spcAft>
                <a:spcPts val="0"/>
              </a:spcAft>
              <a:buSzPts val="1800"/>
              <a:buChar char="●"/>
            </a:pPr>
            <a:r>
              <a:rPr lang="en"/>
              <a:t>Try to capitalize on rebounds from low-percentage shots</a:t>
            </a:r>
            <a:endParaRPr/>
          </a:p>
          <a:p>
            <a:pPr indent="-342900" lvl="0" marL="457200" rtl="0" algn="l">
              <a:spcBef>
                <a:spcPts val="0"/>
              </a:spcBef>
              <a:spcAft>
                <a:spcPts val="0"/>
              </a:spcAft>
              <a:buSzPts val="1800"/>
              <a:buChar char="●"/>
            </a:pPr>
            <a:r>
              <a:rPr lang="en"/>
              <a:t>Chaos at the netfront</a:t>
            </a:r>
            <a:endParaRPr/>
          </a:p>
          <a:p>
            <a:pPr indent="-342900" lvl="0" marL="457200" rtl="0" algn="l">
              <a:spcBef>
                <a:spcPts val="0"/>
              </a:spcBef>
              <a:spcAft>
                <a:spcPts val="0"/>
              </a:spcAft>
              <a:buSzPts val="1800"/>
              <a:buChar char="●"/>
            </a:pPr>
            <a:r>
              <a:rPr lang="en"/>
              <a:t>Outshooting the opponent == dominating the game</a:t>
            </a:r>
            <a:endParaRPr/>
          </a:p>
        </p:txBody>
      </p:sp>
      <p:sp>
        <p:nvSpPr>
          <p:cNvPr id="63" name="Google Shape;63;p14"/>
          <p:cNvSpPr txBox="1"/>
          <p:nvPr>
            <p:ph type="title"/>
          </p:nvPr>
        </p:nvSpPr>
        <p:spPr>
          <a:xfrm>
            <a:off x="4689225" y="445025"/>
            <a:ext cx="414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Observations:</a:t>
            </a:r>
            <a:endParaRPr/>
          </a:p>
        </p:txBody>
      </p:sp>
      <p:sp>
        <p:nvSpPr>
          <p:cNvPr id="64" name="Google Shape;64;p14"/>
          <p:cNvSpPr txBox="1"/>
          <p:nvPr>
            <p:ph idx="1" type="body"/>
          </p:nvPr>
        </p:nvSpPr>
        <p:spPr>
          <a:xfrm>
            <a:off x="4710075" y="1152475"/>
            <a:ext cx="410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“Shoot first” mentality only leads to low-quality scoring chances</a:t>
            </a:r>
            <a:endParaRPr/>
          </a:p>
          <a:p>
            <a:pPr indent="-342900" lvl="0" marL="457200" rtl="0" algn="l">
              <a:spcBef>
                <a:spcPts val="0"/>
              </a:spcBef>
              <a:spcAft>
                <a:spcPts val="0"/>
              </a:spcAft>
              <a:buSzPts val="1800"/>
              <a:buChar char="●"/>
            </a:pPr>
            <a:r>
              <a:rPr lang="en"/>
              <a:t>Accumulating low-percentage shots pads stats but does not necessarily translate to goals</a:t>
            </a:r>
            <a:endParaRPr/>
          </a:p>
          <a:p>
            <a:pPr indent="-342900" lvl="0" marL="457200" rtl="0" algn="l">
              <a:spcBef>
                <a:spcPts val="0"/>
              </a:spcBef>
              <a:spcAft>
                <a:spcPts val="0"/>
              </a:spcAft>
              <a:buSzPts val="1800"/>
              <a:buChar char="●"/>
            </a:pPr>
            <a:r>
              <a:rPr lang="en"/>
              <a:t>If a team is able to restrict their opponent to only low-quality opportunities, that team is the one </a:t>
            </a:r>
            <a:r>
              <a:rPr i="1" lang="en"/>
              <a:t>really</a:t>
            </a:r>
            <a:r>
              <a:rPr lang="en"/>
              <a:t> in control of the game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269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Hypothesis:</a:t>
            </a:r>
            <a:endParaRPr/>
          </a:p>
        </p:txBody>
      </p:sp>
      <p:sp>
        <p:nvSpPr>
          <p:cNvPr id="70" name="Google Shape;70;p15"/>
          <p:cNvSpPr txBox="1"/>
          <p:nvPr>
            <p:ph idx="1" type="body"/>
          </p:nvPr>
        </p:nvSpPr>
        <p:spPr>
          <a:xfrm>
            <a:off x="311700" y="1152475"/>
            <a:ext cx="26943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Shots on goal (adjusted for time on ice) will only weakly correlate with goals scored (adjusted for time on ice)</a:t>
            </a:r>
            <a:endParaRPr/>
          </a:p>
          <a:p>
            <a:pPr indent="-325755" lvl="0" marL="457200" rtl="0" algn="l">
              <a:spcBef>
                <a:spcPts val="0"/>
              </a:spcBef>
              <a:spcAft>
                <a:spcPts val="0"/>
              </a:spcAft>
              <a:buSzPct val="100000"/>
              <a:buChar char="●"/>
            </a:pPr>
            <a:r>
              <a:rPr lang="en"/>
              <a:t>High-danger shots when adjusted for time on ice will be a much stronger explanatory variable</a:t>
            </a:r>
            <a:endParaRPr/>
          </a:p>
          <a:p>
            <a:pPr indent="-325755" lvl="0" marL="457200" rtl="0" algn="l">
              <a:spcBef>
                <a:spcPts val="0"/>
              </a:spcBef>
              <a:spcAft>
                <a:spcPts val="0"/>
              </a:spcAft>
              <a:buSzPct val="100000"/>
              <a:buChar char="●"/>
            </a:pPr>
            <a:r>
              <a:rPr lang="en"/>
              <a:t>This is because raw shots on goal is a cope statistic for mediocre coaching</a:t>
            </a:r>
            <a:endParaRPr/>
          </a:p>
        </p:txBody>
      </p:sp>
      <p:sp>
        <p:nvSpPr>
          <p:cNvPr id="71" name="Google Shape;71;p15"/>
          <p:cNvSpPr txBox="1"/>
          <p:nvPr>
            <p:ph type="title"/>
          </p:nvPr>
        </p:nvSpPr>
        <p:spPr>
          <a:xfrm>
            <a:off x="3224850" y="445025"/>
            <a:ext cx="269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Hypothesis:</a:t>
            </a:r>
            <a:endParaRPr/>
          </a:p>
        </p:txBody>
      </p:sp>
      <p:sp>
        <p:nvSpPr>
          <p:cNvPr id="72" name="Google Shape;72;p15"/>
          <p:cNvSpPr txBox="1"/>
          <p:nvPr>
            <p:ph idx="1" type="body"/>
          </p:nvPr>
        </p:nvSpPr>
        <p:spPr>
          <a:xfrm>
            <a:off x="3224850" y="1152475"/>
            <a:ext cx="2694300" cy="1711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Too ridiculous to be seriously looked into: no shot data correlates with goals scored</a:t>
            </a:r>
            <a:endParaRPr/>
          </a:p>
        </p:txBody>
      </p:sp>
      <p:sp>
        <p:nvSpPr>
          <p:cNvPr id="73" name="Google Shape;73;p15"/>
          <p:cNvSpPr txBox="1"/>
          <p:nvPr>
            <p:ph type="title"/>
          </p:nvPr>
        </p:nvSpPr>
        <p:spPr>
          <a:xfrm>
            <a:off x="3224850" y="2693350"/>
            <a:ext cx="269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 Hypothesis:</a:t>
            </a:r>
            <a:endParaRPr/>
          </a:p>
        </p:txBody>
      </p:sp>
      <p:sp>
        <p:nvSpPr>
          <p:cNvPr id="74" name="Google Shape;74;p15"/>
          <p:cNvSpPr txBox="1"/>
          <p:nvPr>
            <p:ph idx="1" type="body"/>
          </p:nvPr>
        </p:nvSpPr>
        <p:spPr>
          <a:xfrm>
            <a:off x="3224850" y="3400800"/>
            <a:ext cx="2694300" cy="17112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Traditional knowledge is correct: shots on goal (adjusted for time on ice) can be used to predict goals scored (adjusted for time on ice)</a:t>
            </a:r>
            <a:endParaRPr/>
          </a:p>
        </p:txBody>
      </p:sp>
      <p:sp>
        <p:nvSpPr>
          <p:cNvPr id="75" name="Google Shape;75;p15"/>
          <p:cNvSpPr txBox="1"/>
          <p:nvPr/>
        </p:nvSpPr>
        <p:spPr>
          <a:xfrm>
            <a:off x="5133025" y="57375"/>
            <a:ext cx="14604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Legendary New Jersey Devils goalie Martin Broedeur</a:t>
            </a:r>
            <a:endParaRPr sz="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avoid excessively long graph titles, abbreviations will be used. They are as follows:</a:t>
            </a:r>
            <a:endParaRPr/>
          </a:p>
          <a:p>
            <a:pPr indent="-342900" lvl="0" marL="457200" rtl="0" algn="l">
              <a:spcBef>
                <a:spcPts val="1200"/>
              </a:spcBef>
              <a:spcAft>
                <a:spcPts val="0"/>
              </a:spcAft>
              <a:buSzPts val="1800"/>
              <a:buChar char="●"/>
            </a:pPr>
            <a:r>
              <a:rPr lang="en"/>
              <a:t>SOG: Shots On Goal</a:t>
            </a:r>
            <a:endParaRPr/>
          </a:p>
          <a:p>
            <a:pPr indent="-342900" lvl="0" marL="457200" rtl="0" algn="l">
              <a:spcBef>
                <a:spcPts val="0"/>
              </a:spcBef>
              <a:spcAft>
                <a:spcPts val="0"/>
              </a:spcAft>
              <a:buSzPts val="1800"/>
              <a:buChar char="●"/>
            </a:pPr>
            <a:r>
              <a:rPr lang="en"/>
              <a:t>PP: Power Play</a:t>
            </a:r>
            <a:endParaRPr/>
          </a:p>
          <a:p>
            <a:pPr indent="-342900" lvl="0" marL="457200" rtl="0" algn="l">
              <a:spcBef>
                <a:spcPts val="0"/>
              </a:spcBef>
              <a:spcAft>
                <a:spcPts val="0"/>
              </a:spcAft>
              <a:buSzPts val="1800"/>
              <a:buChar char="●"/>
            </a:pPr>
            <a:r>
              <a:rPr lang="en"/>
              <a:t>AFT: Adjusted For Time (on 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Plan:</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(Get it? We’re talking about sports)</a:t>
            </a:r>
            <a:endParaRPr/>
          </a:p>
          <a:p>
            <a:pPr indent="-342900" lvl="0" marL="457200" rtl="0" algn="l">
              <a:spcBef>
                <a:spcPts val="0"/>
              </a:spcBef>
              <a:spcAft>
                <a:spcPts val="0"/>
              </a:spcAft>
              <a:buSzPts val="1800"/>
              <a:buChar char="●"/>
            </a:pPr>
            <a:r>
              <a:rPr lang="en"/>
              <a:t>Use linear regression to predict goals scored AFT with shots AFT</a:t>
            </a:r>
            <a:endParaRPr/>
          </a:p>
          <a:p>
            <a:pPr indent="-342900" lvl="0" marL="457200" rtl="0" algn="l">
              <a:spcBef>
                <a:spcPts val="0"/>
              </a:spcBef>
              <a:spcAft>
                <a:spcPts val="0"/>
              </a:spcAft>
              <a:buSzPts val="1800"/>
              <a:buChar char="●"/>
            </a:pPr>
            <a:r>
              <a:rPr lang="en"/>
              <a:t>Make some predictions and calculate an R^2 value</a:t>
            </a:r>
            <a:endParaRPr/>
          </a:p>
          <a:p>
            <a:pPr indent="-342900" lvl="0" marL="457200" rtl="0" algn="l">
              <a:spcBef>
                <a:spcPts val="0"/>
              </a:spcBef>
              <a:spcAft>
                <a:spcPts val="0"/>
              </a:spcAft>
              <a:buSzPts val="1800"/>
              <a:buChar char="●"/>
            </a:pPr>
            <a:r>
              <a:rPr lang="en"/>
              <a:t>Graph our predictions </a:t>
            </a:r>
            <a:r>
              <a:rPr lang="en"/>
              <a:t>against</a:t>
            </a:r>
            <a:r>
              <a:rPr lang="en"/>
              <a:t> reality</a:t>
            </a:r>
            <a:endParaRPr/>
          </a:p>
          <a:p>
            <a:pPr indent="-342900" lvl="0" marL="457200" rtl="0" algn="l">
              <a:spcBef>
                <a:spcPts val="0"/>
              </a:spcBef>
              <a:spcAft>
                <a:spcPts val="0"/>
              </a:spcAft>
              <a:buSzPts val="1800"/>
              <a:buChar char="●"/>
            </a:pPr>
            <a:r>
              <a:rPr lang="en"/>
              <a:t>If R^2 is within the significant range and/or the graph lines up, then the first half of the hypothesis is incorrect</a:t>
            </a:r>
            <a:endParaRPr/>
          </a:p>
          <a:p>
            <a:pPr indent="-342900" lvl="0" marL="457200" rtl="0" algn="l">
              <a:spcBef>
                <a:spcPts val="0"/>
              </a:spcBef>
              <a:spcAft>
                <a:spcPts val="0"/>
              </a:spcAft>
              <a:buSzPts val="1800"/>
              <a:buChar char="●"/>
            </a:pPr>
            <a:r>
              <a:rPr lang="en"/>
              <a:t>If it is not incorrect, then we can proceed with testing the second half of the hypothesis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Results:</a:t>
            </a:r>
            <a:endParaRPr/>
          </a:p>
        </p:txBody>
      </p:sp>
      <p:pic>
        <p:nvPicPr>
          <p:cNvPr id="93" name="Google Shape;93;p18"/>
          <p:cNvPicPr preferRelativeResize="0"/>
          <p:nvPr/>
        </p:nvPicPr>
        <p:blipFill rotWithShape="1">
          <a:blip r:embed="rId3">
            <a:alphaModFix/>
          </a:blip>
          <a:srcRect b="0" l="0" r="0" t="0"/>
          <a:stretch/>
        </p:blipFill>
        <p:spPr>
          <a:xfrm>
            <a:off x="152400" y="1170125"/>
            <a:ext cx="4419600" cy="3314706"/>
          </a:xfrm>
          <a:prstGeom prst="rect">
            <a:avLst/>
          </a:prstGeom>
          <a:noFill/>
          <a:ln>
            <a:noFill/>
          </a:ln>
        </p:spPr>
      </p:pic>
      <p:pic>
        <p:nvPicPr>
          <p:cNvPr id="94" name="Google Shape;94;p18"/>
          <p:cNvPicPr preferRelativeResize="0"/>
          <p:nvPr/>
        </p:nvPicPr>
        <p:blipFill>
          <a:blip r:embed="rId4">
            <a:alphaModFix/>
          </a:blip>
          <a:stretch>
            <a:fillRect/>
          </a:stretch>
        </p:blipFill>
        <p:spPr>
          <a:xfrm>
            <a:off x="4572000" y="1170125"/>
            <a:ext cx="4419600" cy="3314700"/>
          </a:xfrm>
          <a:prstGeom prst="rect">
            <a:avLst/>
          </a:prstGeom>
          <a:noFill/>
          <a:ln>
            <a:noFill/>
          </a:ln>
        </p:spPr>
      </p:pic>
      <p:sp>
        <p:nvSpPr>
          <p:cNvPr id="95" name="Google Shape;95;p18"/>
          <p:cNvSpPr txBox="1"/>
          <p:nvPr/>
        </p:nvSpPr>
        <p:spPr>
          <a:xfrm>
            <a:off x="311700" y="4484825"/>
            <a:ext cx="1756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Coefficients:</a:t>
            </a:r>
            <a:endParaRPr sz="900">
              <a:solidFill>
                <a:schemeClr val="dk2"/>
              </a:solidFill>
            </a:endParaRPr>
          </a:p>
          <a:p>
            <a:pPr indent="0" lvl="0" marL="0" rtl="0" algn="l">
              <a:spcBef>
                <a:spcPts val="0"/>
              </a:spcBef>
              <a:spcAft>
                <a:spcPts val="0"/>
              </a:spcAft>
              <a:buNone/>
            </a:pPr>
            <a:r>
              <a:rPr lang="en" sz="900">
                <a:solidFill>
                  <a:schemeClr val="dk2"/>
                </a:solidFill>
              </a:rPr>
              <a:t>m</a:t>
            </a:r>
            <a:r>
              <a:rPr lang="en" sz="900">
                <a:solidFill>
                  <a:schemeClr val="dk2"/>
                </a:solidFill>
              </a:rPr>
              <a:t> = 0.09844402270831117,</a:t>
            </a:r>
            <a:endParaRPr sz="900">
              <a:solidFill>
                <a:schemeClr val="dk2"/>
              </a:solidFill>
            </a:endParaRPr>
          </a:p>
          <a:p>
            <a:pPr indent="0" lvl="0" marL="0" rtl="0" algn="l">
              <a:spcBef>
                <a:spcPts val="0"/>
              </a:spcBef>
              <a:spcAft>
                <a:spcPts val="0"/>
              </a:spcAft>
              <a:buNone/>
            </a:pPr>
            <a:r>
              <a:rPr lang="en" sz="900">
                <a:solidFill>
                  <a:schemeClr val="dk2"/>
                </a:solidFill>
              </a:rPr>
              <a:t>b</a:t>
            </a:r>
            <a:r>
              <a:rPr lang="en" sz="900">
                <a:solidFill>
                  <a:schemeClr val="dk2"/>
                </a:solidFill>
              </a:rPr>
              <a:t> = 0.0008075772818899287</a:t>
            </a:r>
            <a:endParaRPr sz="900">
              <a:solidFill>
                <a:schemeClr val="dk2"/>
              </a:solidFill>
            </a:endParaRPr>
          </a:p>
        </p:txBody>
      </p:sp>
      <p:sp>
        <p:nvSpPr>
          <p:cNvPr id="96" name="Google Shape;96;p18"/>
          <p:cNvSpPr txBox="1"/>
          <p:nvPr/>
        </p:nvSpPr>
        <p:spPr>
          <a:xfrm>
            <a:off x="4572000" y="4484825"/>
            <a:ext cx="3592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R^2 = 0.11558077036955272</a:t>
            </a:r>
            <a:endParaRPr sz="1600">
              <a:solidFill>
                <a:schemeClr val="dk2"/>
              </a:solidFill>
            </a:endParaRPr>
          </a:p>
          <a:p>
            <a:pPr indent="0" lvl="0" marL="0" rtl="0" algn="l">
              <a:spcBef>
                <a:spcPts val="0"/>
              </a:spcBef>
              <a:spcAft>
                <a:spcPts val="0"/>
              </a:spcAft>
              <a:buNone/>
            </a:pPr>
            <a:r>
              <a:rPr lang="en" sz="1600">
                <a:solidFill>
                  <a:schemeClr val="dk2"/>
                </a:solidFill>
              </a:rPr>
              <a:t>This is a very weak correlation!</a:t>
            </a:r>
            <a:endParaRPr sz="1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Following the first part of the hypothesis, </a:t>
            </a:r>
            <a:r>
              <a:rPr lang="en"/>
              <a:t>the</a:t>
            </a:r>
            <a:r>
              <a:rPr lang="en"/>
              <a:t> R^2 value constitutes a weak relationship between shots AFT and goals AFT.</a:t>
            </a:r>
            <a:endParaRPr/>
          </a:p>
          <a:p>
            <a:pPr indent="-342900" lvl="0" marL="457200" rtl="0" algn="l">
              <a:spcBef>
                <a:spcPts val="0"/>
              </a:spcBef>
              <a:spcAft>
                <a:spcPts val="0"/>
              </a:spcAft>
              <a:buSzPts val="1800"/>
              <a:buChar char="●"/>
            </a:pPr>
            <a:r>
              <a:rPr lang="en"/>
              <a:t>Now, if only there were a metric to measure “high-danger” chances…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Power Play:</a:t>
            </a:r>
            <a:endParaRPr/>
          </a:p>
        </p:txBody>
      </p:sp>
      <p:sp>
        <p:nvSpPr>
          <p:cNvPr id="108" name="Google Shape;108;p20"/>
          <p:cNvSpPr txBox="1"/>
          <p:nvPr>
            <p:ph idx="1" type="body"/>
          </p:nvPr>
        </p:nvSpPr>
        <p:spPr>
          <a:xfrm>
            <a:off x="311700" y="1152475"/>
            <a:ext cx="6018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create a high-danger chance, players must position themselves carefully and wait for the right conditions to shoot</a:t>
            </a:r>
            <a:endParaRPr/>
          </a:p>
          <a:p>
            <a:pPr indent="-342900" lvl="0" marL="457200" rtl="0" algn="l">
              <a:spcBef>
                <a:spcPts val="0"/>
              </a:spcBef>
              <a:spcAft>
                <a:spcPts val="0"/>
              </a:spcAft>
              <a:buSzPts val="1800"/>
              <a:buChar char="●"/>
            </a:pPr>
            <a:r>
              <a:rPr lang="en"/>
              <a:t>This is the opposite of “shoot first, position later”</a:t>
            </a:r>
            <a:endParaRPr/>
          </a:p>
          <a:p>
            <a:pPr indent="-342900" lvl="0" marL="457200" rtl="0" algn="l">
              <a:spcBef>
                <a:spcPts val="0"/>
              </a:spcBef>
              <a:spcAft>
                <a:spcPts val="0"/>
              </a:spcAft>
              <a:buSzPts val="1800"/>
              <a:buChar char="●"/>
            </a:pPr>
            <a:r>
              <a:rPr lang="en"/>
              <a:t>When teams are on the power play (for the non-hockey fans: that’s when the other team has committed a penalty and is playing without one of their players), they typically adopt this type of approach, carefully moving the puck until they can create a high-percentage chance</a:t>
            </a:r>
            <a:endParaRPr/>
          </a:p>
        </p:txBody>
      </p:sp>
      <p:sp>
        <p:nvSpPr>
          <p:cNvPr id="109" name="Google Shape;109;p20"/>
          <p:cNvSpPr txBox="1"/>
          <p:nvPr/>
        </p:nvSpPr>
        <p:spPr>
          <a:xfrm>
            <a:off x="4848373" y="4703626"/>
            <a:ext cx="17418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Dallas Stars forward Tyler Seguin</a:t>
            </a:r>
            <a:endParaRPr sz="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Plan (cont’d.):</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 linear regression the same way as before but with shots adjusted for power play ice time instead of shots adjusted for all ice time (high-percentage shots)</a:t>
            </a:r>
            <a:endParaRPr/>
          </a:p>
          <a:p>
            <a:pPr indent="-342900" lvl="0" marL="457200" rtl="0" algn="l">
              <a:spcBef>
                <a:spcPts val="0"/>
              </a:spcBef>
              <a:spcAft>
                <a:spcPts val="0"/>
              </a:spcAft>
              <a:buSzPts val="1800"/>
              <a:buChar char="●"/>
            </a:pPr>
            <a:r>
              <a:rPr lang="en"/>
              <a:t>Graph our </a:t>
            </a:r>
            <a:r>
              <a:rPr lang="en"/>
              <a:t>predictions against reality once again</a:t>
            </a:r>
            <a:endParaRPr/>
          </a:p>
          <a:p>
            <a:pPr indent="-342900" lvl="0" marL="457200" rtl="0" algn="l">
              <a:spcBef>
                <a:spcPts val="0"/>
              </a:spcBef>
              <a:spcAft>
                <a:spcPts val="0"/>
              </a:spcAft>
              <a:buSzPts val="1800"/>
              <a:buChar char="●"/>
            </a:pPr>
            <a:r>
              <a:rPr lang="en"/>
              <a:t>If the graphs are closer and if R^2 is within the range of significance, then the second half of the hypothesis is accurate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