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  <p:sldMasterId id="2147483669" r:id="rId2"/>
  </p:sldMasterIdLst>
  <p:notesMasterIdLst>
    <p:notesMasterId r:id="rId22"/>
  </p:notesMasterIdLst>
  <p:sldIdLst>
    <p:sldId id="256" r:id="rId3"/>
    <p:sldId id="258" r:id="rId4"/>
    <p:sldId id="291" r:id="rId5"/>
    <p:sldId id="259" r:id="rId6"/>
    <p:sldId id="260" r:id="rId7"/>
    <p:sldId id="262" r:id="rId8"/>
    <p:sldId id="263" r:id="rId9"/>
    <p:sldId id="281" r:id="rId10"/>
    <p:sldId id="284" r:id="rId11"/>
    <p:sldId id="288" r:id="rId12"/>
    <p:sldId id="287" r:id="rId13"/>
    <p:sldId id="286" r:id="rId14"/>
    <p:sldId id="283" r:id="rId15"/>
    <p:sldId id="285" r:id="rId16"/>
    <p:sldId id="282" r:id="rId17"/>
    <p:sldId id="277" r:id="rId18"/>
    <p:sldId id="289" r:id="rId19"/>
    <p:sldId id="279" r:id="rId20"/>
    <p:sldId id="280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e Ch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D2E8EE-2DE2-4ED3-A159-F135E8A34257}">
  <a:tblStyle styleId="{E2D2E8EE-2DE2-4ED3-A159-F135E8A34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703EB5-A93B-46C2-A355-429C02E16B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1"/>
    <p:restoredTop sz="93431"/>
  </p:normalViewPr>
  <p:slideViewPr>
    <p:cSldViewPr snapToGrid="0" snapToObjects="1">
      <p:cViewPr varScale="1">
        <p:scale>
          <a:sx n="63" d="100"/>
          <a:sy n="63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jacksha0214/Documents/Emory%20University/Junior/Spring%202018/ISOM%20358/Project/ISOM358%20Project_ShaXuY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</a:t>
            </a:r>
            <a:r>
              <a:rPr lang="en-US" dirty="0" smtClean="0"/>
              <a:t>distribution of 2018 Elite Airways Passenger Demand by Route 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C43-47F2-99DD-BF6F15531A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C43-47F2-99DD-BF6F15531A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C43-47F2-99DD-BF6F15531AC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C43-47F2-99DD-BF6F15531AC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C43-47F2-99DD-BF6F15531AC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C43-47F2-99DD-BF6F15531AC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AC43-47F2-99DD-BF6F15531AC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AC43-47F2-99DD-BF6F15531AC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AC43-47F2-99DD-BF6F15531AC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AC43-47F2-99DD-BF6F15531AC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AC43-47F2-99DD-BF6F15531AC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AC43-47F2-99DD-BF6F15531AC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AC43-47F2-99DD-BF6F15531AC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AC43-47F2-99DD-BF6F15531A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EliteRoutePassengerDemand!$B$5:$B$18</c:f>
              <c:strCache>
                <c:ptCount val="14"/>
                <c:pt idx="0">
                  <c:v>Route 1</c:v>
                </c:pt>
                <c:pt idx="1">
                  <c:v>Route 2</c:v>
                </c:pt>
                <c:pt idx="2">
                  <c:v>Route 3</c:v>
                </c:pt>
                <c:pt idx="3">
                  <c:v>Route 4</c:v>
                </c:pt>
                <c:pt idx="4">
                  <c:v>Route 5</c:v>
                </c:pt>
                <c:pt idx="5">
                  <c:v>Route 6</c:v>
                </c:pt>
                <c:pt idx="6">
                  <c:v>Route 7</c:v>
                </c:pt>
                <c:pt idx="7">
                  <c:v>Route 8</c:v>
                </c:pt>
                <c:pt idx="8">
                  <c:v>Route 9</c:v>
                </c:pt>
                <c:pt idx="9">
                  <c:v>Route 10</c:v>
                </c:pt>
                <c:pt idx="10">
                  <c:v>Route 11</c:v>
                </c:pt>
                <c:pt idx="11">
                  <c:v>Route 12</c:v>
                </c:pt>
                <c:pt idx="12">
                  <c:v>Route 13</c:v>
                </c:pt>
                <c:pt idx="13">
                  <c:v>Route 14</c:v>
                </c:pt>
              </c:strCache>
            </c:strRef>
          </c:cat>
          <c:val>
            <c:numRef>
              <c:f>EliteRoutePassengerDemand!$M$5:$M$18</c:f>
              <c:numCache>
                <c:formatCode>0.0%</c:formatCode>
                <c:ptCount val="14"/>
                <c:pt idx="0">
                  <c:v>0.0734693528087194</c:v>
                </c:pt>
                <c:pt idx="1">
                  <c:v>0.00229457948406209</c:v>
                </c:pt>
                <c:pt idx="2">
                  <c:v>0.0243906093478428</c:v>
                </c:pt>
                <c:pt idx="3">
                  <c:v>0.0936368228636009</c:v>
                </c:pt>
                <c:pt idx="4">
                  <c:v>0.092620101543704</c:v>
                </c:pt>
                <c:pt idx="5">
                  <c:v>0.0493163351798419</c:v>
                </c:pt>
                <c:pt idx="6">
                  <c:v>0.057154721439763</c:v>
                </c:pt>
                <c:pt idx="7">
                  <c:v>0.156816955914964</c:v>
                </c:pt>
                <c:pt idx="8">
                  <c:v>0.0331023057099069</c:v>
                </c:pt>
                <c:pt idx="9">
                  <c:v>0.0110854730857813</c:v>
                </c:pt>
                <c:pt idx="10">
                  <c:v>0.031332140380318</c:v>
                </c:pt>
                <c:pt idx="11">
                  <c:v>0.167061225887651</c:v>
                </c:pt>
                <c:pt idx="12">
                  <c:v>0.103155474883773</c:v>
                </c:pt>
                <c:pt idx="13">
                  <c:v>0.104563901470072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A2B-43BF-8AC5-51C9B4268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338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84188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4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65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367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828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73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833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04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784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5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79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31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64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4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5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8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1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903975" y="3494175"/>
            <a:ext cx="6902400" cy="1267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/>
              <a:t>Zhangyi </a:t>
            </a:r>
            <a:r>
              <a:rPr lang="en-US" sz="2500" dirty="0" smtClean="0"/>
              <a:t>Ye, Zhongwen Sha and Yifeng Xu</a:t>
            </a:r>
            <a:endParaRPr sz="2500" dirty="0"/>
          </a:p>
        </p:txBody>
      </p:sp>
      <p:sp>
        <p:nvSpPr>
          <p:cNvPr id="169" name="Shape 169"/>
          <p:cNvSpPr txBox="1"/>
          <p:nvPr/>
        </p:nvSpPr>
        <p:spPr>
          <a:xfrm>
            <a:off x="903974" y="2680254"/>
            <a:ext cx="7919392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Airline Route Optimization</a:t>
            </a: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69155" y="96520"/>
            <a:ext cx="7891073" cy="13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/>
              <a:t>Segmentation of 2013 </a:t>
            </a:r>
            <a:r>
              <a:rPr lang="mr-IN" sz="3000" b="1" dirty="0" smtClean="0"/>
              <a:t>–</a:t>
            </a:r>
            <a:r>
              <a:rPr lang="en-US" sz="3000" b="1" dirty="0" smtClean="0"/>
              <a:t> 2017 Passenger Demand by Route</a:t>
            </a:r>
            <a:endParaRPr sz="3000" b="1" dirty="0">
              <a:solidFill>
                <a:srgbClr val="97ABBC"/>
              </a:solidFill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69156" y="1505322"/>
            <a:ext cx="8636100" cy="43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2400"/>
              <a:buChar char="▷"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49246"/>
              </p:ext>
            </p:extLst>
          </p:nvPr>
        </p:nvGraphicFramePr>
        <p:xfrm>
          <a:off x="585006" y="1505322"/>
          <a:ext cx="7264586" cy="3566413"/>
        </p:xfrm>
        <a:graphic>
          <a:graphicData uri="http://schemas.openxmlformats.org/drawingml/2006/table">
            <a:tbl>
              <a:tblPr/>
              <a:tblGrid>
                <a:gridCol w="597862"/>
                <a:gridCol w="981396"/>
                <a:gridCol w="597862"/>
                <a:gridCol w="1455173"/>
                <a:gridCol w="597862"/>
                <a:gridCol w="597862"/>
                <a:gridCol w="597862"/>
                <a:gridCol w="597862"/>
                <a:gridCol w="597862"/>
                <a:gridCol w="642983"/>
              </a:tblGrid>
              <a:tr h="209789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2018 Route Demand Forecast for Elite Airways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7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Route Demand (Number of Passengers)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Routes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Origin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Destination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2016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2018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1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 Harbor, ME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Newark, NJ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109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2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 Harbor, ME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Portland, ME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3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Islip, NY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Atlantic City, NJ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49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4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Islip, NY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Melbourne,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171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5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Islip, NY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Myrtle Beach, SC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109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138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169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6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Islip, NY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Portland, ME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7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Melbourne,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Naples,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96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104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8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Melbourne,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Portland, ME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158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286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9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Naples,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Newark, NJ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10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Naples,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Vero Beach,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11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Newark, NJ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Melbourne,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12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Newark, NJ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Vero Beach,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213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279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13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Portland, ME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Sarasota/Bradenton, FL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109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118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14</a:t>
                      </a:r>
                    </a:p>
                  </a:txBody>
                  <a:tcPr marL="10035" marR="10035" marT="10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Rockford, IL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Fort Collins/Loveland, CO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82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177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191</a:t>
                      </a:r>
                    </a:p>
                  </a:txBody>
                  <a:tcPr marL="10035" marR="10035" marT="100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10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4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631" y="5807034"/>
            <a:ext cx="502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Source: Bureau of Transportation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18766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69156" y="-342866"/>
            <a:ext cx="7867800" cy="13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/>
              <a:t>2018 Route Passenger Demand Forecasting</a:t>
            </a:r>
            <a:endParaRPr sz="3000" b="1" dirty="0">
              <a:solidFill>
                <a:srgbClr val="97ABBC"/>
              </a:solidFill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79200" y="2182225"/>
            <a:ext cx="8636100" cy="43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2400"/>
              <a:buChar char="▷"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43588"/>
              </p:ext>
            </p:extLst>
          </p:nvPr>
        </p:nvGraphicFramePr>
        <p:xfrm>
          <a:off x="586169" y="1185984"/>
          <a:ext cx="5714901" cy="1714500"/>
        </p:xfrm>
        <a:graphic>
          <a:graphicData uri="http://schemas.openxmlformats.org/drawingml/2006/table">
            <a:tbl>
              <a:tblPr/>
              <a:tblGrid>
                <a:gridCol w="1269978"/>
                <a:gridCol w="634989"/>
                <a:gridCol w="634989"/>
                <a:gridCol w="634989"/>
                <a:gridCol w="634989"/>
                <a:gridCol w="634989"/>
                <a:gridCol w="634989"/>
                <a:gridCol w="634989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Double Exponential 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Adjusts for not just forecast but also for trends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𝐹 : forecast (not accounted for trend) for time 𝑡. 𝑡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𝑇 : forecast of trend at time 𝑡. 𝑡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𝐹𝐼𝑇 : forecast (accounted for trend) 𝑡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𝐹 =𝛼𝐴 +(1−𝛼)(𝐹𝐼𝑇 ) 𝑡 𝑡−1 𝑡−1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𝑇=𝛿𝐹−𝐹 +1−𝛿𝑇 𝑡𝑡𝑡−1 𝑡−1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𝐹𝐼𝑇 =𝐹 +𝑇 𝑡𝑡𝑡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Assumptions: 𝛼= 0.5, 𝛿 = 0.5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11" name="Shape 199"/>
          <p:cNvSpPr txBox="1">
            <a:spLocks/>
          </p:cNvSpPr>
          <p:nvPr/>
        </p:nvSpPr>
        <p:spPr>
          <a:xfrm>
            <a:off x="5005044" y="2976001"/>
            <a:ext cx="5189517" cy="255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100" dirty="0" smtClean="0"/>
              <a:t>The double exponential model</a:t>
            </a:r>
            <a:endParaRPr lang="en-US" sz="2100" dirty="0"/>
          </a:p>
          <a:p>
            <a:pPr lvl="1"/>
            <a:r>
              <a:rPr lang="en-US" sz="1800" dirty="0" smtClean="0"/>
              <a:t>Ft: forecast for time</a:t>
            </a:r>
          </a:p>
          <a:p>
            <a:pPr lvl="1"/>
            <a:r>
              <a:rPr lang="en-US" sz="1800" dirty="0" smtClean="0"/>
              <a:t>Tt: forecast of trend</a:t>
            </a:r>
          </a:p>
          <a:p>
            <a:pPr lvl="1"/>
            <a:r>
              <a:rPr lang="en-US" sz="1800" dirty="0" smtClean="0"/>
              <a:t>FIT: time and trend</a:t>
            </a:r>
          </a:p>
          <a:p>
            <a:r>
              <a:rPr lang="en-US" sz="2100" dirty="0" smtClean="0"/>
              <a:t>Round the forecasted number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68297"/>
              </p:ext>
            </p:extLst>
          </p:nvPr>
        </p:nvGraphicFramePr>
        <p:xfrm>
          <a:off x="597422" y="3157234"/>
          <a:ext cx="4089400" cy="1524000"/>
        </p:xfrm>
        <a:graphic>
          <a:graphicData uri="http://schemas.openxmlformats.org/drawingml/2006/table">
            <a:tbl>
              <a:tblPr/>
              <a:tblGrid>
                <a:gridCol w="673100"/>
                <a:gridCol w="1104900"/>
                <a:gridCol w="673100"/>
                <a:gridCol w="1638300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Route 1 2018 Demand Forecast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Demand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90.625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12.9375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103.5625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115.28125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18.796875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134.078125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0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331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21653" y="-330987"/>
            <a:ext cx="7867800" cy="13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/>
              <a:t>2018 Route Passenger Demand Forecasting</a:t>
            </a:r>
            <a:endParaRPr sz="3000" b="1" dirty="0">
              <a:solidFill>
                <a:srgbClr val="97ABBC"/>
              </a:solidFill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79200" y="2182225"/>
            <a:ext cx="8636100" cy="43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2400"/>
              <a:buChar char="▷"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864935"/>
              </p:ext>
            </p:extLst>
          </p:nvPr>
        </p:nvGraphicFramePr>
        <p:xfrm>
          <a:off x="535888" y="1041213"/>
          <a:ext cx="4317339" cy="4235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Shape 199"/>
          <p:cNvSpPr txBox="1">
            <a:spLocks/>
          </p:cNvSpPr>
          <p:nvPr/>
        </p:nvSpPr>
        <p:spPr>
          <a:xfrm>
            <a:off x="4967462" y="847845"/>
            <a:ext cx="3525328" cy="424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100" dirty="0" smtClean="0"/>
              <a:t>Pie chart</a:t>
            </a:r>
          </a:p>
          <a:p>
            <a:pPr lvl="1"/>
            <a:r>
              <a:rPr lang="en-US" sz="1800" dirty="0" smtClean="0"/>
              <a:t>Percentage distribution of passenger demand by route</a:t>
            </a:r>
          </a:p>
          <a:p>
            <a:pPr lvl="1"/>
            <a:r>
              <a:rPr lang="en-US" sz="1800" dirty="0" smtClean="0"/>
              <a:t>Route 8 and 12 have the top 2 forecasted passenger demand in 2018</a:t>
            </a:r>
          </a:p>
          <a:p>
            <a:pPr lvl="1"/>
            <a:r>
              <a:rPr lang="en-US" sz="1800" dirty="0" smtClean="0"/>
              <a:t>Priority routes for operation managers to focus on for satisfying passenger needs</a:t>
            </a:r>
          </a:p>
          <a:p>
            <a:pPr lvl="1"/>
            <a:endParaRPr lang="en-US" dirty="0" smtClean="0"/>
          </a:p>
        </p:txBody>
      </p:sp>
      <p:sp>
        <p:nvSpPr>
          <p:cNvPr id="21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5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0755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92909" y="-307238"/>
            <a:ext cx="7867800" cy="13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7ABBC"/>
                </a:solidFill>
              </a:rPr>
              <a:t>Welcome to Airline Route Optimizer v1</a:t>
            </a:r>
            <a:endParaRPr sz="3000" b="1" dirty="0">
              <a:solidFill>
                <a:srgbClr val="97ABBC"/>
              </a:solidFill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79200" y="2182225"/>
            <a:ext cx="8636100" cy="43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2400"/>
              <a:buChar char="▷"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14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9" y="1064962"/>
            <a:ext cx="5937099" cy="2091205"/>
          </a:xfrm>
          <a:prstGeom prst="rect">
            <a:avLst/>
          </a:prstGeom>
        </p:spPr>
      </p:pic>
      <p:sp>
        <p:nvSpPr>
          <p:cNvPr id="19" name="Shape 199"/>
          <p:cNvSpPr txBox="1">
            <a:spLocks/>
          </p:cNvSpPr>
          <p:nvPr/>
        </p:nvSpPr>
        <p:spPr>
          <a:xfrm>
            <a:off x="427057" y="3009157"/>
            <a:ext cx="3737193" cy="424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100" dirty="0" smtClean="0"/>
              <a:t>Data input</a:t>
            </a:r>
          </a:p>
          <a:p>
            <a:pPr lvl="1"/>
            <a:r>
              <a:rPr lang="en-US" sz="1800" dirty="0" smtClean="0"/>
              <a:t>Airline name and today’s date</a:t>
            </a:r>
          </a:p>
          <a:p>
            <a:pPr lvl="1"/>
            <a:r>
              <a:rPr lang="en-US" sz="1800" dirty="0" smtClean="0"/>
              <a:t>Route information</a:t>
            </a:r>
          </a:p>
          <a:p>
            <a:pPr lvl="2"/>
            <a:r>
              <a:rPr lang="en-US" sz="1500" dirty="0" smtClean="0"/>
              <a:t>Flight number</a:t>
            </a:r>
          </a:p>
          <a:p>
            <a:pPr lvl="2"/>
            <a:r>
              <a:rPr lang="en-US" sz="1500" dirty="0" smtClean="0"/>
              <a:t>Route (origin city and destination city)</a:t>
            </a:r>
          </a:p>
          <a:p>
            <a:pPr lvl="2"/>
            <a:r>
              <a:rPr lang="en-US" sz="1500" dirty="0" smtClean="0"/>
              <a:t>Route distance</a:t>
            </a:r>
          </a:p>
          <a:p>
            <a:pPr lvl="2"/>
            <a:r>
              <a:rPr lang="en-US" sz="1500" dirty="0" smtClean="0"/>
              <a:t>Route passenger demand (from previous forecast)</a:t>
            </a:r>
          </a:p>
          <a:p>
            <a:pPr lvl="2"/>
            <a:r>
              <a:rPr lang="en-US" sz="1500" dirty="0" smtClean="0"/>
              <a:t>Polar route</a:t>
            </a:r>
          </a:p>
          <a:p>
            <a:pPr lvl="2"/>
            <a:r>
              <a:rPr lang="en-US" sz="1500" dirty="0" smtClean="0"/>
              <a:t>Visibility/Weather</a:t>
            </a:r>
          </a:p>
          <a:p>
            <a:pPr lvl="2"/>
            <a:endParaRPr lang="en-US" sz="1500" dirty="0" smtClean="0"/>
          </a:p>
        </p:txBody>
      </p:sp>
      <p:sp>
        <p:nvSpPr>
          <p:cNvPr id="20" name="Shape 199"/>
          <p:cNvSpPr txBox="1">
            <a:spLocks/>
          </p:cNvSpPr>
          <p:nvPr/>
        </p:nvSpPr>
        <p:spPr>
          <a:xfrm>
            <a:off x="3371872" y="3440626"/>
            <a:ext cx="3525328" cy="424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/>
            <a:r>
              <a:rPr lang="en-US" sz="1800" dirty="0" smtClean="0"/>
              <a:t>Aircraft information</a:t>
            </a:r>
          </a:p>
          <a:p>
            <a:pPr lvl="2"/>
            <a:r>
              <a:rPr lang="en-US" sz="1500" dirty="0" smtClean="0"/>
              <a:t>Aircraft registration </a:t>
            </a:r>
          </a:p>
          <a:p>
            <a:pPr lvl="2"/>
            <a:r>
              <a:rPr lang="en-US" sz="1500" dirty="0" smtClean="0"/>
              <a:t>Aircraft type</a:t>
            </a:r>
          </a:p>
          <a:p>
            <a:pPr lvl="2"/>
            <a:r>
              <a:rPr lang="en-US" sz="1500" dirty="0" smtClean="0"/>
              <a:t>ILS category</a:t>
            </a:r>
          </a:p>
        </p:txBody>
      </p:sp>
    </p:spTree>
    <p:extLst>
      <p:ext uri="{BB962C8B-B14F-4D97-AF65-F5344CB8AC3E}">
        <p14:creationId xmlns:p14="http://schemas.microsoft.com/office/powerpoint/2010/main" val="10214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564159" y="144019"/>
            <a:ext cx="7867800" cy="13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7ABBC"/>
                </a:solidFill>
              </a:rPr>
              <a:t>Decision Variables, Objective Function and Constraints</a:t>
            </a:r>
            <a:endParaRPr sz="3000" b="1" dirty="0">
              <a:solidFill>
                <a:srgbClr val="97ABBC"/>
              </a:solidFill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93175" y="1373718"/>
            <a:ext cx="8636100" cy="43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2400"/>
              <a:buChar char="▷"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14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Shape 199"/>
          <p:cNvSpPr txBox="1">
            <a:spLocks/>
          </p:cNvSpPr>
          <p:nvPr/>
        </p:nvSpPr>
        <p:spPr>
          <a:xfrm>
            <a:off x="651136" y="1516219"/>
            <a:ext cx="7542838" cy="424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100" dirty="0" smtClean="0"/>
              <a:t>Decision variables</a:t>
            </a:r>
          </a:p>
          <a:p>
            <a:pPr lvl="1"/>
            <a:r>
              <a:rPr lang="en-US" sz="1800" dirty="0" smtClean="0"/>
              <a:t>R1A1,R2A2</a:t>
            </a:r>
            <a:r>
              <a:rPr lang="mr-IN" sz="1800" dirty="0" smtClean="0"/>
              <a:t>…</a:t>
            </a:r>
            <a:r>
              <a:rPr lang="en-US" sz="1800" dirty="0" smtClean="0"/>
              <a:t> (R = Route, A = Aircraft type)</a:t>
            </a:r>
          </a:p>
          <a:p>
            <a:r>
              <a:rPr lang="en-US" sz="2100" dirty="0" smtClean="0"/>
              <a:t>Objective function</a:t>
            </a:r>
          </a:p>
          <a:p>
            <a:pPr lvl="1"/>
            <a:r>
              <a:rPr lang="en-US" sz="1800" dirty="0" smtClean="0"/>
              <a:t>Unit fuel </a:t>
            </a:r>
            <a:r>
              <a:rPr lang="en-US" sz="1800" dirty="0"/>
              <a:t>c</a:t>
            </a:r>
            <a:r>
              <a:rPr lang="en-US" sz="1800" dirty="0" smtClean="0"/>
              <a:t>ost of each combination</a:t>
            </a:r>
          </a:p>
          <a:p>
            <a:pPr lvl="1"/>
            <a:r>
              <a:rPr lang="en-US" sz="1800" dirty="0" smtClean="0"/>
              <a:t>SUMPROUCT(Unit fuel cost, </a:t>
            </a:r>
            <a:r>
              <a:rPr lang="en-US" sz="1800" dirty="0" err="1" smtClean="0"/>
              <a:t>RxAx</a:t>
            </a:r>
            <a:r>
              <a:rPr lang="en-US" sz="1800" dirty="0" smtClean="0"/>
              <a:t>)</a:t>
            </a:r>
          </a:p>
          <a:p>
            <a:r>
              <a:rPr lang="en-US" sz="2100" dirty="0" smtClean="0"/>
              <a:t>Constraints</a:t>
            </a:r>
          </a:p>
          <a:p>
            <a:pPr lvl="1"/>
            <a:r>
              <a:rPr lang="en-US" sz="1800" dirty="0" smtClean="0"/>
              <a:t>Binary decision ( 1 = select the combination  0 = not select)</a:t>
            </a:r>
          </a:p>
          <a:p>
            <a:pPr lvl="1"/>
            <a:r>
              <a:rPr lang="en-US" sz="1800" dirty="0" smtClean="0"/>
              <a:t>Each column and row must have at least one selection </a:t>
            </a:r>
            <a:endParaRPr lang="en-US" dirty="0"/>
          </a:p>
          <a:p>
            <a:pPr lvl="1"/>
            <a:r>
              <a:rPr lang="en-US" sz="1800" dirty="0" smtClean="0"/>
              <a:t>Other constraints are pre-filtered before the fuel cost </a:t>
            </a:r>
          </a:p>
          <a:p>
            <a:pPr lvl="2"/>
            <a:r>
              <a:rPr lang="en-US" sz="1500" dirty="0" smtClean="0"/>
              <a:t>Cabin capacity vs. route passenger demand</a:t>
            </a:r>
          </a:p>
          <a:p>
            <a:pPr lvl="2"/>
            <a:r>
              <a:rPr lang="en-US" sz="1500" dirty="0" smtClean="0"/>
              <a:t>Air range vs. route distance</a:t>
            </a:r>
          </a:p>
          <a:p>
            <a:pPr lvl="2"/>
            <a:r>
              <a:rPr lang="en-US" sz="15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397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7ECEFD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</a:t>
            </a:r>
            <a:r>
              <a:rPr lang="en-US" dirty="0" smtClean="0"/>
              <a:t>irline Route Optimization: Potential Limitations</a:t>
            </a:r>
            <a:r>
              <a:rPr lang="en" dirty="0" smtClean="0"/>
              <a:t>  </a:t>
            </a:r>
            <a:endParaRPr dirty="0"/>
          </a:p>
        </p:txBody>
      </p:sp>
      <p:sp>
        <p:nvSpPr>
          <p:cNvPr id="11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16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5585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Shape 425"/>
          <p:cNvGrpSpPr/>
          <p:nvPr/>
        </p:nvGrpSpPr>
        <p:grpSpPr>
          <a:xfrm>
            <a:off x="-5" y="1548233"/>
            <a:ext cx="2438965" cy="3144969"/>
            <a:chOff x="-15904" y="1270382"/>
            <a:chExt cx="2928632" cy="3326250"/>
          </a:xfrm>
        </p:grpSpPr>
        <p:sp>
          <p:nvSpPr>
            <p:cNvPr id="426" name="Shape 426"/>
            <p:cNvSpPr/>
            <p:nvPr/>
          </p:nvSpPr>
          <p:spPr>
            <a:xfrm>
              <a:off x="28" y="1270382"/>
              <a:ext cx="2912700" cy="648900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900" dirty="0" smtClea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Complicated actual flight routes</a:t>
              </a:r>
              <a:endParaRPr sz="19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-15904" y="1980932"/>
              <a:ext cx="2896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Multiple transits</a:t>
              </a:r>
            </a:p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Technical stops (refueling)</a:t>
              </a:r>
            </a:p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Air traffic controls (delay or alternate landings)</a:t>
              </a:r>
              <a:endParaRPr sz="1800" dirty="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3633" y="169375"/>
            <a:ext cx="9096900" cy="10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7ABBC"/>
                </a:solidFill>
              </a:rPr>
              <a:t>Potential Limitations</a:t>
            </a:r>
            <a:endParaRPr sz="1800" b="1" dirty="0">
              <a:solidFill>
                <a:srgbClr val="677480"/>
              </a:solidFill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2227125" y="1538865"/>
            <a:ext cx="2483866" cy="3106835"/>
            <a:chOff x="2944207" y="1271922"/>
            <a:chExt cx="2869200" cy="3349688"/>
          </a:xfrm>
        </p:grpSpPr>
        <p:sp>
          <p:nvSpPr>
            <p:cNvPr id="431" name="Shape 431"/>
            <p:cNvSpPr/>
            <p:nvPr/>
          </p:nvSpPr>
          <p:spPr>
            <a:xfrm>
              <a:off x="2944207" y="1271922"/>
              <a:ext cx="2869200" cy="669000"/>
            </a:xfrm>
            <a:prstGeom prst="chevron">
              <a:avLst>
                <a:gd name="adj" fmla="val 5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900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Inevitable disasters</a:t>
              </a:r>
              <a:endParaRPr sz="19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2981069" y="2005911"/>
              <a:ext cx="2832300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Bird strikes</a:t>
              </a:r>
            </a:p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Engine failure</a:t>
              </a:r>
            </a:p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Onboard fire</a:t>
              </a:r>
            </a:p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Severe storms and volcanic activities</a:t>
              </a:r>
            </a:p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endParaRPr sz="1600" dirty="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4418785" y="1546753"/>
            <a:ext cx="2506615" cy="3081604"/>
            <a:chOff x="2909311" y="529481"/>
            <a:chExt cx="2972388" cy="3322485"/>
          </a:xfrm>
        </p:grpSpPr>
        <p:sp>
          <p:nvSpPr>
            <p:cNvPr id="440" name="Shape 440"/>
            <p:cNvSpPr/>
            <p:nvPr/>
          </p:nvSpPr>
          <p:spPr>
            <a:xfrm>
              <a:off x="3012499" y="529481"/>
              <a:ext cx="2869200" cy="669000"/>
            </a:xfrm>
            <a:prstGeom prst="chevron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900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Political instabilities</a:t>
              </a:r>
              <a:endParaRPr sz="19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2909311" y="1236266"/>
              <a:ext cx="2832299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Terrorist attacks</a:t>
              </a:r>
            </a:p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Denied entry to air spaces for certain countries</a:t>
              </a:r>
            </a:p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Emergency regulatory orders </a:t>
              </a:r>
            </a:p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endParaRPr sz="1600" dirty="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6717293" y="1546753"/>
            <a:ext cx="2419596" cy="3106835"/>
            <a:chOff x="2944207" y="1271922"/>
            <a:chExt cx="2869200" cy="3349688"/>
          </a:xfrm>
        </p:grpSpPr>
        <p:sp>
          <p:nvSpPr>
            <p:cNvPr id="443" name="Shape 443"/>
            <p:cNvSpPr/>
            <p:nvPr/>
          </p:nvSpPr>
          <p:spPr>
            <a:xfrm>
              <a:off x="2944207" y="1271922"/>
              <a:ext cx="2869200" cy="669000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900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Others</a:t>
              </a:r>
              <a:endParaRPr sz="19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2981068" y="2005911"/>
              <a:ext cx="2832300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0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Raleway"/>
                <a:buChar char="➔"/>
              </a:pPr>
              <a:r>
                <a:rPr lang="en-US" sz="1800" dirty="0" smtClean="0">
                  <a:solidFill>
                    <a:srgbClr val="677480"/>
                  </a:solidFill>
                  <a:latin typeface="Raleway"/>
                  <a:ea typeface="Raleway"/>
                  <a:cs typeface="Raleway"/>
                  <a:sym typeface="Raleway"/>
                </a:rPr>
                <a:t>Rapid change in passenger preferences</a:t>
              </a:r>
            </a:p>
          </p:txBody>
        </p:sp>
      </p:grpSp>
      <p:sp>
        <p:nvSpPr>
          <p:cNvPr id="27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31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7ECEFD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7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522510" y="-35625"/>
            <a:ext cx="8859000" cy="12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 smtClean="0"/>
              <a:t>Conclusion and Suggestions for Future </a:t>
            </a:r>
            <a:r>
              <a:rPr lang="en-US" sz="3000" b="1" dirty="0"/>
              <a:t>V</a:t>
            </a:r>
            <a:r>
              <a:rPr lang="en-US" sz="3000" b="1" dirty="0" smtClean="0"/>
              <a:t>ersions</a:t>
            </a:r>
            <a:endParaRPr sz="1800" b="1" dirty="0">
              <a:solidFill>
                <a:srgbClr val="677480"/>
              </a:solidFill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522510" y="1264500"/>
            <a:ext cx="75162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19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199"/>
          <p:cNvSpPr txBox="1">
            <a:spLocks/>
          </p:cNvSpPr>
          <p:nvPr/>
        </p:nvSpPr>
        <p:spPr>
          <a:xfrm>
            <a:off x="651136" y="1516219"/>
            <a:ext cx="7542838" cy="424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100" dirty="0" smtClean="0"/>
              <a:t>Model usage</a:t>
            </a:r>
          </a:p>
          <a:p>
            <a:pPr lvl="1"/>
            <a:r>
              <a:rPr lang="en-US" sz="1800" dirty="0" smtClean="0"/>
              <a:t>Forecast passenger demand by route for any airline</a:t>
            </a:r>
          </a:p>
          <a:p>
            <a:pPr lvl="1"/>
            <a:r>
              <a:rPr lang="en-US" sz="1800" dirty="0" smtClean="0"/>
              <a:t>Optimize the allocation of aircrafts and routes </a:t>
            </a:r>
          </a:p>
          <a:p>
            <a:pPr lvl="2"/>
            <a:r>
              <a:rPr lang="en-US" sz="1500" dirty="0" smtClean="0"/>
              <a:t>With a minimal total fuel cost</a:t>
            </a:r>
          </a:p>
          <a:p>
            <a:pPr lvl="2"/>
            <a:r>
              <a:rPr lang="en-US" sz="1500" dirty="0" smtClean="0"/>
              <a:t>On a dynamic basis</a:t>
            </a:r>
          </a:p>
          <a:p>
            <a:r>
              <a:rPr lang="en-US" sz="2100" dirty="0" smtClean="0"/>
              <a:t>Suggestions for future versions</a:t>
            </a:r>
          </a:p>
          <a:p>
            <a:pPr lvl="1"/>
            <a:r>
              <a:rPr lang="en-US" sz="1800" dirty="0" smtClean="0"/>
              <a:t>Incorporate more variables into the model</a:t>
            </a:r>
          </a:p>
          <a:p>
            <a:pPr lvl="1"/>
            <a:r>
              <a:rPr lang="en-US" sz="1800" dirty="0" smtClean="0"/>
              <a:t>Improve the dynamic variable selection process further</a:t>
            </a:r>
          </a:p>
          <a:p>
            <a:pPr lvl="1"/>
            <a:r>
              <a:rPr lang="en-US" sz="1800" dirty="0" smtClean="0"/>
              <a:t>Take time into consideration</a:t>
            </a:r>
          </a:p>
          <a:p>
            <a:pPr lvl="1"/>
            <a:r>
              <a:rPr lang="en-US" sz="1800" dirty="0" smtClean="0"/>
              <a:t>Track passenger demand more accurately by leveraging advanced statistical tools such as STATA and R</a:t>
            </a:r>
          </a:p>
          <a:p>
            <a:pPr lvl="2"/>
            <a:r>
              <a:rPr lang="en-US" sz="1800" dirty="0" smtClean="0"/>
              <a:t>Time series </a:t>
            </a:r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7ECEFD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&amp; Answers</a:t>
            </a:r>
            <a:endParaRPr dirty="0"/>
          </a:p>
        </p:txBody>
      </p:sp>
      <p:sp>
        <p:nvSpPr>
          <p:cNvPr id="474" name="Shape 474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4343850" y="6528925"/>
            <a:ext cx="548700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740309" y="95525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/>
              <a:t>Agenda</a:t>
            </a:r>
            <a:endParaRPr sz="3000" b="1" dirty="0"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300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893700" y="1673125"/>
            <a:ext cx="67623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93700" y="2667800"/>
            <a:ext cx="68364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3700" y="3680850"/>
            <a:ext cx="68364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893700" y="4679600"/>
            <a:ext cx="68364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893700" y="1733871"/>
            <a:ext cx="7517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22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893700" y="2727409"/>
            <a:ext cx="7517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Airline Route Optimization: Intended Use</a:t>
            </a:r>
            <a:endParaRPr sz="22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893700" y="3759121"/>
            <a:ext cx="7517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2200" dirty="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893700" y="4796959"/>
            <a:ext cx="7517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2200" dirty="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893700" y="5678350"/>
            <a:ext cx="68364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97AB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893700" y="5758584"/>
            <a:ext cx="7517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Conclusion and </a:t>
            </a:r>
            <a:r>
              <a:rPr lang="en" sz="2200" dirty="0" smtClean="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 sz="2200" dirty="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69280" y="-561892"/>
            <a:ext cx="9036600" cy="17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/>
              <a:t>Fuel </a:t>
            </a:r>
            <a:r>
              <a:rPr lang="en-US" sz="3000" b="1" smtClean="0"/>
              <a:t>Cost is an ongoing </a:t>
            </a:r>
            <a:r>
              <a:rPr lang="en-US" sz="3000" b="1" dirty="0" smtClean="0"/>
              <a:t>issue for the Airline Industry </a:t>
            </a:r>
            <a:endParaRPr sz="3000" b="1" dirty="0">
              <a:solidFill>
                <a:srgbClr val="97ABBC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5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Shape 199"/>
          <p:cNvSpPr txBox="1">
            <a:spLocks noGrp="1"/>
          </p:cNvSpPr>
          <p:nvPr>
            <p:ph type="body" idx="1"/>
          </p:nvPr>
        </p:nvSpPr>
        <p:spPr>
          <a:xfrm>
            <a:off x="270833" y="1232108"/>
            <a:ext cx="7238400" cy="4664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endParaRPr lang="en-US" sz="1800" dirty="0" smtClean="0"/>
          </a:p>
          <a:p>
            <a:r>
              <a:rPr lang="en-US" sz="2100" dirty="0" smtClean="0"/>
              <a:t>Despite the introduction of economy seats which lowers air fares, the fluctuation of oil prices makes the existing low air fares unsustainable</a:t>
            </a:r>
          </a:p>
          <a:p>
            <a:r>
              <a:rPr lang="en-US" sz="2100" dirty="0" smtClean="0"/>
              <a:t>E.g. American Airlines</a:t>
            </a:r>
            <a:endParaRPr lang="en-US" sz="2100" dirty="0"/>
          </a:p>
          <a:p>
            <a:pPr lvl="1"/>
            <a:r>
              <a:rPr lang="en-US" sz="1800" dirty="0" smtClean="0"/>
              <a:t>Passenger Revenue per seat mile increased </a:t>
            </a:r>
            <a:r>
              <a:rPr lang="en-US" sz="1800" dirty="0"/>
              <a:t>just 3.3% from </a:t>
            </a:r>
            <a:r>
              <a:rPr lang="en-US" sz="1800" dirty="0" smtClean="0"/>
              <a:t>2017 </a:t>
            </a:r>
            <a:r>
              <a:rPr lang="en-US" sz="1800" dirty="0"/>
              <a:t>to </a:t>
            </a:r>
            <a:r>
              <a:rPr lang="en-US" sz="1800" dirty="0" smtClean="0"/>
              <a:t>2018</a:t>
            </a:r>
          </a:p>
          <a:p>
            <a:pPr lvl="1"/>
            <a:r>
              <a:rPr lang="en-US" sz="1800" dirty="0" smtClean="0"/>
              <a:t>Average </a:t>
            </a:r>
            <a:r>
              <a:rPr lang="en-US" sz="1800" dirty="0"/>
              <a:t>aircraft fuel price (including related taxes) jumped over 21%. </a:t>
            </a:r>
          </a:p>
          <a:p>
            <a:pPr lvl="1"/>
            <a:r>
              <a:rPr lang="en-US" sz="1800" dirty="0"/>
              <a:t>Over $1 billion of additional fuel costs for the airline on under 1% growth in </a:t>
            </a:r>
            <a:r>
              <a:rPr lang="en-US" sz="1800" dirty="0" smtClean="0"/>
              <a:t>capacity</a:t>
            </a:r>
          </a:p>
          <a:p>
            <a:pPr lvl="1"/>
            <a:r>
              <a:rPr lang="en-US" sz="1800" dirty="0" smtClean="0"/>
              <a:t>“Fares are too low for oil prices are too high.” ---- Doug Parker, CEO of American Airlines ( at Jan 2018 Earnings Call)</a:t>
            </a:r>
            <a:endParaRPr lang="en"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631" y="5807034"/>
            <a:ext cx="502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-US" sz="1800" dirty="0" err="1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Thepointsguy.com</a:t>
            </a:r>
            <a:endParaRPr lang="en-US"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459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554284" y="-561892"/>
            <a:ext cx="9036600" cy="17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/>
              <a:t>Airline Industry Overview </a:t>
            </a:r>
            <a:endParaRPr sz="3000" b="1" dirty="0">
              <a:solidFill>
                <a:srgbClr val="97ABBC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542409" y="1344630"/>
            <a:ext cx="7238400" cy="4664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100" dirty="0" smtClean="0"/>
              <a:t>Fierce competition across airlines</a:t>
            </a:r>
          </a:p>
          <a:p>
            <a:pPr lvl="1"/>
            <a:r>
              <a:rPr lang="en-US" sz="1800" dirty="0" smtClean="0"/>
              <a:t>Fuel costs</a:t>
            </a:r>
          </a:p>
          <a:p>
            <a:r>
              <a:rPr lang="en-US" sz="2100" dirty="0" smtClean="0"/>
              <a:t>Optimal cost </a:t>
            </a:r>
            <a:r>
              <a:rPr lang="en-US" sz="2100" dirty="0"/>
              <a:t>r</a:t>
            </a:r>
            <a:r>
              <a:rPr lang="en-US" sz="2100" dirty="0" smtClean="0"/>
              <a:t>eduction </a:t>
            </a:r>
            <a:r>
              <a:rPr lang="en-US" sz="2100" dirty="0"/>
              <a:t>p</a:t>
            </a:r>
            <a:r>
              <a:rPr lang="en-US" sz="2100" dirty="0" smtClean="0"/>
              <a:t>ractice</a:t>
            </a:r>
          </a:p>
          <a:p>
            <a:pPr lvl="1"/>
            <a:r>
              <a:rPr lang="en-US" sz="1800" dirty="0" smtClean="0"/>
              <a:t>Maximized utility of airplanes</a:t>
            </a:r>
          </a:p>
          <a:p>
            <a:pPr lvl="1"/>
            <a:r>
              <a:rPr lang="en-US" sz="1800" dirty="0" smtClean="0"/>
              <a:t>Assignment of aircrafts to optimized routes</a:t>
            </a:r>
          </a:p>
          <a:p>
            <a:r>
              <a:rPr lang="en-US" sz="2100" dirty="0" smtClean="0"/>
              <a:t>Challenges</a:t>
            </a:r>
          </a:p>
          <a:p>
            <a:pPr lvl="1"/>
            <a:r>
              <a:rPr lang="en-US" sz="1800" dirty="0" smtClean="0"/>
              <a:t>Dynamic fleet assignment on a weekly or even daily basis</a:t>
            </a:r>
          </a:p>
          <a:p>
            <a:pPr lvl="1"/>
            <a:r>
              <a:rPr lang="en-US" sz="1800" dirty="0" smtClean="0"/>
              <a:t>Fluctuating passenger demand by different routes</a:t>
            </a:r>
          </a:p>
          <a:p>
            <a:pPr lvl="1"/>
            <a:r>
              <a:rPr lang="en-US" sz="1800" dirty="0" smtClean="0"/>
              <a:t>Other complex variables </a:t>
            </a:r>
          </a:p>
          <a:p>
            <a:pPr lvl="2"/>
            <a:r>
              <a:rPr lang="en-US" sz="1500" dirty="0" smtClean="0"/>
              <a:t>Weather and visibility</a:t>
            </a:r>
          </a:p>
          <a:p>
            <a:pPr lvl="2"/>
            <a:r>
              <a:rPr lang="en-US" sz="1500" dirty="0" smtClean="0"/>
              <a:t>Polar routes</a:t>
            </a:r>
          </a:p>
          <a:p>
            <a:pPr lvl="2"/>
            <a:r>
              <a:rPr lang="en-US" sz="1500" dirty="0" smtClean="0"/>
              <a:t>Cabin capacity</a:t>
            </a:r>
          </a:p>
          <a:p>
            <a:pPr lvl="2"/>
            <a:r>
              <a:rPr lang="en-US" sz="1500" dirty="0" smtClean="0"/>
              <a:t>Etc.</a:t>
            </a:r>
          </a:p>
          <a:p>
            <a:endParaRPr lang="en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0" name="Shape 200"/>
          <p:cNvSpPr/>
          <p:nvPr/>
        </p:nvSpPr>
        <p:spPr>
          <a:xfrm>
            <a:off x="5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64383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Raleway"/>
                <a:ea typeface="Raleway"/>
                <a:cs typeface="Raleway"/>
                <a:sym typeface="Raleway"/>
              </a:rPr>
              <a:t>Given</a:t>
            </a:r>
            <a:r>
              <a:rPr lang="en-US" dirty="0" smtClean="0">
                <a:latin typeface="Raleway"/>
                <a:ea typeface="Raleway"/>
                <a:cs typeface="Raleway"/>
                <a:sym typeface="Raleway"/>
              </a:rPr>
              <a:t> flight routes and a set of aircrafts, how can the airline determine which type of aircraft should fly which flight route in order to minimize the fuel cost?</a:t>
            </a:r>
            <a:endParaRPr dirty="0"/>
          </a:p>
        </p:txBody>
      </p:sp>
      <p:sp>
        <p:nvSpPr>
          <p:cNvPr id="214" name="Shape 214"/>
          <p:cNvSpPr txBox="1">
            <a:spLocks noGrp="1"/>
          </p:cNvSpPr>
          <p:nvPr>
            <p:ph type="title" idx="4294967295"/>
          </p:nvPr>
        </p:nvSpPr>
        <p:spPr>
          <a:xfrm>
            <a:off x="542932" y="7238"/>
            <a:ext cx="9289836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The </a:t>
            </a:r>
            <a:r>
              <a:rPr lang="en-US" sz="3000" b="1" dirty="0" smtClean="0"/>
              <a:t>Main Problem</a:t>
            </a:r>
            <a:endParaRPr sz="1800" b="1" dirty="0">
              <a:solidFill>
                <a:srgbClr val="677480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4091388" y="1739450"/>
            <a:ext cx="961200" cy="973800"/>
          </a:xfrm>
          <a:prstGeom prst="ellipse">
            <a:avLst/>
          </a:prstGeom>
          <a:solidFill>
            <a:srgbClr val="97AB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480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187762" y="1850888"/>
            <a:ext cx="768487" cy="632390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200"/>
          <p:cNvSpPr/>
          <p:nvPr/>
        </p:nvSpPr>
        <p:spPr>
          <a:xfrm>
            <a:off x="5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7ECEFD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</a:t>
            </a:r>
            <a:r>
              <a:rPr lang="en-US" dirty="0" smtClean="0"/>
              <a:t>irline Route Optimization: Intended Use</a:t>
            </a:r>
            <a:r>
              <a:rPr lang="en" dirty="0" smtClean="0"/>
              <a:t>  </a:t>
            </a:r>
            <a:endParaRPr dirty="0"/>
          </a:p>
        </p:txBody>
      </p:sp>
      <p:sp>
        <p:nvSpPr>
          <p:cNvPr id="11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16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504778" y="-117235"/>
            <a:ext cx="7867800" cy="13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7ABBC"/>
                </a:solidFill>
              </a:rPr>
              <a:t>Intended Use</a:t>
            </a:r>
            <a:endParaRPr sz="3000" b="1" dirty="0">
              <a:solidFill>
                <a:srgbClr val="97ABBC"/>
              </a:solidFill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79200" y="2182225"/>
            <a:ext cx="8636100" cy="43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2400"/>
              <a:buChar char="▷"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199"/>
          <p:cNvSpPr txBox="1">
            <a:spLocks/>
          </p:cNvSpPr>
          <p:nvPr/>
        </p:nvSpPr>
        <p:spPr>
          <a:xfrm>
            <a:off x="542409" y="1261505"/>
            <a:ext cx="7699066" cy="493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100" dirty="0" smtClean="0"/>
              <a:t>The airline route optimization excel spreadsheet model contains two parts</a:t>
            </a:r>
          </a:p>
          <a:p>
            <a:pPr lvl="1"/>
            <a:r>
              <a:rPr lang="en-US" sz="1800" dirty="0" smtClean="0"/>
              <a:t>A double exponential model</a:t>
            </a:r>
          </a:p>
          <a:p>
            <a:pPr lvl="1"/>
            <a:r>
              <a:rPr lang="en-US" sz="1800" dirty="0" smtClean="0"/>
              <a:t>An airline route optimizer </a:t>
            </a:r>
          </a:p>
          <a:p>
            <a:r>
              <a:rPr lang="en-US" sz="2100" dirty="0" smtClean="0"/>
              <a:t>Double exponential model helps operation managers in the following way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redict future passenger demand by route</a:t>
            </a:r>
          </a:p>
          <a:p>
            <a:r>
              <a:rPr lang="en-US" sz="2100" dirty="0" smtClean="0"/>
              <a:t>Airline </a:t>
            </a:r>
            <a:r>
              <a:rPr lang="en-US" sz="2100" dirty="0"/>
              <a:t>r</a:t>
            </a:r>
            <a:r>
              <a:rPr lang="en-US" sz="2100" dirty="0" smtClean="0"/>
              <a:t>oute optimizer helps operation managers in the following ways</a:t>
            </a:r>
          </a:p>
          <a:p>
            <a:pPr lvl="1"/>
            <a:r>
              <a:rPr lang="en-US" sz="1800" dirty="0" smtClean="0"/>
              <a:t>Allocate an optimal amount of aircrafts to the optimal routes</a:t>
            </a:r>
          </a:p>
          <a:p>
            <a:pPr lvl="1"/>
            <a:r>
              <a:rPr lang="en-US" sz="1800" dirty="0" smtClean="0"/>
              <a:t>Generate a minimal total fuel cost</a:t>
            </a:r>
          </a:p>
          <a:p>
            <a:pPr lvl="1"/>
            <a:r>
              <a:rPr lang="en-US" sz="1800" dirty="0" smtClean="0"/>
              <a:t>Conduct sensitivity analysis by adding any random number of aircraft types and routes</a:t>
            </a:r>
          </a:p>
          <a:p>
            <a:pPr lvl="1"/>
            <a:r>
              <a:rPr lang="en-US" sz="1800" dirty="0" smtClean="0"/>
              <a:t>Visualize and track each historical optimization in a separate excel file</a:t>
            </a:r>
          </a:p>
          <a:p>
            <a:pPr lvl="1"/>
            <a:endParaRPr lang="en-US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</p:txBody>
      </p:sp>
      <p:sp>
        <p:nvSpPr>
          <p:cNvPr id="16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0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7ECEFD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</a:t>
            </a:r>
            <a:r>
              <a:rPr lang="en-US" dirty="0" smtClean="0"/>
              <a:t>irline Route Optimization: Demo</a:t>
            </a:r>
            <a:r>
              <a:rPr lang="en" dirty="0" smtClean="0"/>
              <a:t>  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8302" y="3786738"/>
            <a:ext cx="7425047" cy="1046400"/>
          </a:xfrm>
        </p:spPr>
        <p:txBody>
          <a:bodyPr/>
          <a:lstStyle/>
          <a:p>
            <a:r>
              <a:rPr lang="en-US" dirty="0" smtClean="0"/>
              <a:t>Elite Airways: forecasting demand and </a:t>
            </a:r>
            <a:r>
              <a:rPr lang="en-US" smtClean="0"/>
              <a:t>optimizing airline routes</a:t>
            </a:r>
            <a:endParaRPr lang="en-US" dirty="0"/>
          </a:p>
        </p:txBody>
      </p:sp>
      <p:sp>
        <p:nvSpPr>
          <p:cNvPr id="11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16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30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69155" y="96520"/>
            <a:ext cx="7891073" cy="13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7ABBC"/>
                </a:solidFill>
              </a:rPr>
              <a:t>Preliminary Analysis of 2013- 2017 Aggregate Passenger Demand</a:t>
            </a:r>
            <a:endParaRPr sz="3000" b="1" dirty="0">
              <a:solidFill>
                <a:srgbClr val="97ABBC"/>
              </a:solidFill>
            </a:endParaRPr>
          </a:p>
        </p:txBody>
      </p:sp>
      <p:sp>
        <p:nvSpPr>
          <p:cNvPr id="17" name="Shape 20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8" y="1492472"/>
            <a:ext cx="4365608" cy="3552222"/>
          </a:xfrm>
          <a:prstGeom prst="rect">
            <a:avLst/>
          </a:prstGeom>
        </p:spPr>
      </p:pic>
      <p:sp>
        <p:nvSpPr>
          <p:cNvPr id="19" name="Shape 199"/>
          <p:cNvSpPr txBox="1">
            <a:spLocks/>
          </p:cNvSpPr>
          <p:nvPr/>
        </p:nvSpPr>
        <p:spPr>
          <a:xfrm>
            <a:off x="4905315" y="1338092"/>
            <a:ext cx="4102520" cy="355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100" dirty="0" smtClean="0"/>
              <a:t>Operation managers should track the following</a:t>
            </a:r>
          </a:p>
          <a:p>
            <a:pPr lvl="1"/>
            <a:r>
              <a:rPr lang="en-US" sz="1800" dirty="0" smtClean="0"/>
              <a:t>Mean </a:t>
            </a:r>
          </a:p>
          <a:p>
            <a:pPr lvl="2"/>
            <a:r>
              <a:rPr lang="en-US" sz="1500" dirty="0" smtClean="0"/>
              <a:t>Average yearly passenger demand</a:t>
            </a:r>
          </a:p>
          <a:p>
            <a:pPr lvl="1"/>
            <a:r>
              <a:rPr lang="en-US" sz="1800" dirty="0" smtClean="0"/>
              <a:t>Standard deviation</a:t>
            </a:r>
          </a:p>
          <a:p>
            <a:pPr lvl="2"/>
            <a:r>
              <a:rPr lang="en-US" sz="1500" dirty="0" smtClean="0"/>
              <a:t>Fluctuation from the average</a:t>
            </a:r>
            <a:endParaRPr lang="en-US" sz="1500" dirty="0"/>
          </a:p>
          <a:p>
            <a:pPr lvl="1"/>
            <a:r>
              <a:rPr lang="en-US" sz="1800" dirty="0" smtClean="0"/>
              <a:t>Trend line</a:t>
            </a:r>
          </a:p>
          <a:p>
            <a:pPr lvl="2"/>
            <a:r>
              <a:rPr lang="en-US" sz="1500" dirty="0" smtClean="0"/>
              <a:t>Relationship among years</a:t>
            </a:r>
          </a:p>
          <a:p>
            <a:pPr lvl="1"/>
            <a:r>
              <a:rPr lang="en-US" sz="1800" dirty="0" smtClean="0"/>
              <a:t>Error bar</a:t>
            </a:r>
          </a:p>
          <a:p>
            <a:pPr lvl="2"/>
            <a:r>
              <a:rPr lang="en-US" sz="1500" dirty="0" smtClean="0"/>
              <a:t>Accuracy of the relationship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</p:txBody>
      </p:sp>
      <p:sp>
        <p:nvSpPr>
          <p:cNvPr id="20" name="Shape 201"/>
          <p:cNvSpPr/>
          <p:nvPr/>
        </p:nvSpPr>
        <p:spPr>
          <a:xfrm>
            <a:off x="224195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Intended Use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Shape 202"/>
          <p:cNvSpPr/>
          <p:nvPr/>
        </p:nvSpPr>
        <p:spPr>
          <a:xfrm>
            <a:off x="4483400" y="6327575"/>
            <a:ext cx="2413800" cy="417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Demo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Shape 203"/>
          <p:cNvSpPr/>
          <p:nvPr/>
        </p:nvSpPr>
        <p:spPr>
          <a:xfrm>
            <a:off x="6730125" y="6327575"/>
            <a:ext cx="2413800" cy="4179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Route Optimization: Potential Limitations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Shape 204"/>
          <p:cNvSpPr txBox="1">
            <a:spLocks/>
          </p:cNvSpPr>
          <p:nvPr/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sp>
        <p:nvSpPr>
          <p:cNvPr id="24" name="Shape 200"/>
          <p:cNvSpPr/>
          <p:nvPr/>
        </p:nvSpPr>
        <p:spPr>
          <a:xfrm>
            <a:off x="0" y="6327575"/>
            <a:ext cx="2413800" cy="417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Airline Industry Overview and the Problem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631" y="5807034"/>
            <a:ext cx="502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Source: Bureau of Transportation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14238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1414</Words>
  <Application>Microsoft Macintosh PowerPoint</Application>
  <PresentationFormat>On-screen Show (4:3)</PresentationFormat>
  <Paragraphs>439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Lato</vt:lpstr>
      <vt:lpstr>Raleway</vt:lpstr>
      <vt:lpstr>Antonio template</vt:lpstr>
      <vt:lpstr>Antonio template</vt:lpstr>
      <vt:lpstr>Zhangyi Ye, Zhongwen Sha and Yifeng Xu</vt:lpstr>
      <vt:lpstr>Agenda</vt:lpstr>
      <vt:lpstr>Fuel Cost is an ongoing issue for the Airline Industry </vt:lpstr>
      <vt:lpstr>Airline Industry Overview </vt:lpstr>
      <vt:lpstr>The Main Problem</vt:lpstr>
      <vt:lpstr> Airline Route Optimization: Intended Use  </vt:lpstr>
      <vt:lpstr>Intended Use</vt:lpstr>
      <vt:lpstr> Airline Route Optimization: Demo  </vt:lpstr>
      <vt:lpstr>Preliminary Analysis of 2013- 2017 Aggregate Passenger Demand</vt:lpstr>
      <vt:lpstr>Segmentation of 2013 – 2017 Passenger Demand by Route</vt:lpstr>
      <vt:lpstr>2018 Route Passenger Demand Forecasting</vt:lpstr>
      <vt:lpstr>2018 Route Passenger Demand Forecasting</vt:lpstr>
      <vt:lpstr>Welcome to Airline Route Optimizer v1</vt:lpstr>
      <vt:lpstr>Decision Variables, Objective Function and Constraints</vt:lpstr>
      <vt:lpstr> Airline Route Optimization: Potential Limitations  </vt:lpstr>
      <vt:lpstr>Potential Limitations</vt:lpstr>
      <vt:lpstr> Conclusion</vt:lpstr>
      <vt:lpstr>Conclusion and Suggestions for Future Versions</vt:lpstr>
      <vt:lpstr> Questions &amp; Answers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 358 Final Project Group 8 Zhangyi Ye, Zhongwen Sha and Yifeng Xu</dc:title>
  <cp:lastModifiedBy>Ye, Zhangyi</cp:lastModifiedBy>
  <cp:revision>74</cp:revision>
  <dcterms:modified xsi:type="dcterms:W3CDTF">2019-08-24T03:12:40Z</dcterms:modified>
</cp:coreProperties>
</file>