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90" r:id="rId33"/>
    <p:sldId id="292" r:id="rId34"/>
  </p:sldIdLst>
  <p:sldSz cx="9906000" cy="6858000" type="A4"/>
  <p:notesSz cx="6858000" cy="9144000"/>
  <p:embeddedFontLs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5" autoAdjust="0"/>
    <p:restoredTop sz="94660"/>
  </p:normalViewPr>
  <p:slideViewPr>
    <p:cSldViewPr snapToGrid="0">
      <p:cViewPr varScale="1">
        <p:scale>
          <a:sx n="87" d="100"/>
          <a:sy n="87" d="100"/>
        </p:scale>
        <p:origin x="379" y="43"/>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2" name="Google Shape;92;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91" name="Google Shape;191;p1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2" name="Google Shape;202;p1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3" name="Google Shape;213;p1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4" name="Google Shape;224;p1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5" name="Google Shape;235;p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6" name="Google Shape;246;p1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7" name="Google Shape;257;p1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68" name="Google Shape;268;p2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9" name="Google Shape;279;p1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90" name="Google Shape;290;p1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3" name="Google Shape;103;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01" name="Google Shape;301;p2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12" name="Google Shape;312;p2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23" name="Google Shape;323;p2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34" name="Google Shape;334;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07835157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345" name="Google Shape;345;g4078351577_0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56" name="Google Shape;356;p2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67" name="Google Shape;367;p2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8" name="Google Shape;378;p2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89" name="Google Shape;389;p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00" name="Google Shape;400;p3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1" name="Google Shape;411;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1" name="Google Shape;411;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073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1" name="Google Shape;411;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36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11" name="Google Shape;411;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9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5" name="Google Shape;125;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Google Shape;136;p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7" name="Google Shape;147;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8" name="Google Shape;158;p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p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0" name="Google Shape;180;p1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941645" y="612775"/>
            <a:ext cx="59436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b="0" i="0" u="none" strike="noStrike" cap="none">
                <a:solidFill>
                  <a:schemeClr val="dk1"/>
                </a:solidFill>
                <a:latin typeface="Calibri"/>
                <a:ea typeface="Calibri"/>
                <a:cs typeface="Calibri"/>
                <a:sym typeface="Calibri"/>
              </a:rPr>
              <a:t>Story ID:1</a:t>
            </a:r>
            <a:endParaRPr/>
          </a:p>
        </p:txBody>
      </p:sp>
      <p:sp>
        <p:nvSpPr>
          <p:cNvPr id="95" name="Google Shape;95;p1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b="0" i="0" u="none" strike="noStrike" cap="none">
                <a:solidFill>
                  <a:schemeClr val="lt1"/>
                </a:solidFill>
                <a:latin typeface="Calibri"/>
                <a:ea typeface="Calibri"/>
                <a:cs typeface="Calibri"/>
                <a:sym typeface="Calibri"/>
              </a:rPr>
              <a:t>Log in</a:t>
            </a:r>
            <a:endParaRPr/>
          </a:p>
        </p:txBody>
      </p:sp>
      <p:sp>
        <p:nvSpPr>
          <p:cNvPr id="96" name="Google Shape;96;p1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a:solidFill>
                  <a:schemeClr val="dk1"/>
                </a:solidFill>
                <a:latin typeface="Calibri"/>
                <a:ea typeface="Calibri"/>
                <a:cs typeface="Calibri"/>
                <a:sym typeface="Calibri"/>
              </a:rPr>
              <a:t>As a company st</a:t>
            </a:r>
            <a:r>
              <a:rPr lang="en-AU" sz="2400">
                <a:solidFill>
                  <a:schemeClr val="dk1"/>
                </a:solidFill>
                <a:latin typeface="Calibri"/>
                <a:ea typeface="Calibri"/>
                <a:cs typeface="Calibri"/>
                <a:sym typeface="Calibri"/>
              </a:rPr>
              <a:t>a</a:t>
            </a:r>
            <a:r>
              <a:rPr lang="en-AU" sz="2400" b="0" i="0" u="none" strike="noStrike" cap="none">
                <a:solidFill>
                  <a:schemeClr val="dk1"/>
                </a:solidFill>
                <a:latin typeface="Calibri"/>
                <a:ea typeface="Calibri"/>
                <a:cs typeface="Calibri"/>
                <a:sym typeface="Calibri"/>
              </a:rPr>
              <a:t>ff I want the web interface to contain an access control (</a:t>
            </a:r>
            <a:r>
              <a:rPr lang="en-AU" sz="2400">
                <a:solidFill>
                  <a:schemeClr val="dk1"/>
                </a:solidFill>
                <a:latin typeface="Calibri"/>
                <a:ea typeface="Calibri"/>
                <a:cs typeface="Calibri"/>
                <a:sym typeface="Calibri"/>
              </a:rPr>
              <a:t>login</a:t>
            </a:r>
            <a:r>
              <a:rPr lang="en-AU" sz="2400" b="0" i="0" u="none" strike="noStrike" cap="none">
                <a:solidFill>
                  <a:schemeClr val="dk1"/>
                </a:solidFill>
                <a:latin typeface="Calibri"/>
                <a:ea typeface="Calibri"/>
                <a:cs typeface="Calibri"/>
                <a:sym typeface="Calibri"/>
              </a:rPr>
              <a:t>) function with </a:t>
            </a:r>
            <a:r>
              <a:rPr lang="en-AU" sz="2400">
                <a:solidFill>
                  <a:schemeClr val="dk1"/>
                </a:solidFill>
                <a:latin typeface="Calibri"/>
                <a:ea typeface="Calibri"/>
                <a:cs typeface="Calibri"/>
                <a:sym typeface="Calibri"/>
              </a:rPr>
              <a:t>username</a:t>
            </a:r>
            <a:r>
              <a:rPr lang="en-AU" sz="2400" b="0" i="0" u="none" strike="noStrike" cap="none">
                <a:solidFill>
                  <a:schemeClr val="dk1"/>
                </a:solidFill>
                <a:latin typeface="Calibri"/>
                <a:ea typeface="Calibri"/>
                <a:cs typeface="Calibri"/>
                <a:sym typeface="Calibri"/>
              </a:rPr>
              <a:t> and password inputs so that I can have a certain access to the company’s database securely and safely in a user-friendly online environment.</a:t>
            </a:r>
            <a:endParaRPr/>
          </a:p>
        </p:txBody>
      </p:sp>
      <p:sp>
        <p:nvSpPr>
          <p:cNvPr id="97" name="Google Shape;97;p14"/>
          <p:cNvSpPr/>
          <p:nvPr/>
        </p:nvSpPr>
        <p:spPr>
          <a:xfrm>
            <a:off x="39153" y="3240351"/>
            <a:ext cx="9828000" cy="2219416"/>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 user name input field where strings and numbers can be typed in</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password input field where strings and numbers can be typed in</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Password inputs will be instantly covered in asterisks(*) when typed in the password input field</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‘Login’ button next to the input fields will navigate the user to the ‘Main Menu’ page</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 error message will pop up when trying to log in with a wrong user name/password</a:t>
            </a:r>
            <a:endParaRPr dirty="0"/>
          </a:p>
        </p:txBody>
      </p:sp>
      <p:sp>
        <p:nvSpPr>
          <p:cNvPr id="98" name="Google Shape;98;p1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2</a:t>
            </a:r>
            <a:endParaRPr dirty="0"/>
          </a:p>
        </p:txBody>
      </p:sp>
      <p:sp>
        <p:nvSpPr>
          <p:cNvPr id="99" name="Google Shape;99;p1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100" name="Google Shape;100;p14"/>
          <p:cNvSpPr/>
          <p:nvPr/>
        </p:nvSpPr>
        <p:spPr>
          <a:xfrm>
            <a:off x="39153" y="5459766"/>
            <a:ext cx="9828000" cy="1288823"/>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Will need to be displayed on the centre of the ‘first’ web interface</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login is essential for company users to view further pages and to have access to the data management system</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ID:10</a:t>
            </a:r>
            <a:endParaRPr/>
          </a:p>
        </p:txBody>
      </p:sp>
      <p:sp>
        <p:nvSpPr>
          <p:cNvPr id="194" name="Google Shape;194;p2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User Profile</a:t>
            </a:r>
            <a:endParaRPr/>
          </a:p>
        </p:txBody>
      </p:sp>
      <p:sp>
        <p:nvSpPr>
          <p:cNvPr id="195" name="Google Shape;195;p23"/>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system to have a user profile so that I can manage my account (change password/username) when needed</a:t>
            </a:r>
            <a:endParaRPr/>
          </a:p>
        </p:txBody>
      </p:sp>
      <p:sp>
        <p:nvSpPr>
          <p:cNvPr id="196" name="Google Shape;196;p23"/>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“Profile” hyperlink below the “log out” hyperlink </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the “Profile” hyperlink leads the user to another particular page that helps the user change password/username or any other personal details if needed.</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is asked to do an email and CAPTCHA verification when trying to change such personal details. </a:t>
            </a:r>
            <a:endParaRPr/>
          </a:p>
        </p:txBody>
      </p:sp>
      <p:sp>
        <p:nvSpPr>
          <p:cNvPr id="197" name="Google Shape;197;p2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198" name="Google Shape;198;p2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199" name="Google Shape;199;p23"/>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Adding a notifier that regularly notifies the user to change the password can be also considered.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ID:11</a:t>
            </a:r>
            <a:endParaRPr/>
          </a:p>
        </p:txBody>
      </p:sp>
      <p:sp>
        <p:nvSpPr>
          <p:cNvPr id="205" name="Google Shape;205;p2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Advertisement</a:t>
            </a:r>
            <a:endParaRPr/>
          </a:p>
        </p:txBody>
      </p:sp>
      <p:sp>
        <p:nvSpPr>
          <p:cNvPr id="206" name="Google Shape;206;p24"/>
          <p:cNvSpPr/>
          <p:nvPr/>
        </p:nvSpPr>
        <p:spPr>
          <a:xfrm>
            <a:off x="78000" y="813593"/>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log in web page to contain some advertisements with a list of  rental cars that are currently on sale so that I can have my customer encountering with some general information even before they have access to the customer accessible page.</a:t>
            </a:r>
            <a:endParaRPr/>
          </a:p>
        </p:txBody>
      </p:sp>
      <p:sp>
        <p:nvSpPr>
          <p:cNvPr id="207" name="Google Shape;207;p24"/>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blank space in the first web interface is filled with some advertisement logos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advertisement logos can be updated or removed by the management staff</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08" name="Google Shape;208;p2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209" name="Google Shape;209;p2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210" name="Google Shape;210;p24"/>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Consider having the advertisement logos as hyperlinks that directly navigate the user to the specific product on the customer accessible page</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ID:12</a:t>
            </a:r>
            <a:endParaRPr/>
          </a:p>
        </p:txBody>
      </p:sp>
      <p:sp>
        <p:nvSpPr>
          <p:cNvPr id="216" name="Google Shape;216;p2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Browser (Customer details)</a:t>
            </a:r>
            <a:endParaRPr/>
          </a:p>
        </p:txBody>
      </p:sp>
      <p:sp>
        <p:nvSpPr>
          <p:cNvPr id="217" name="Google Shape;217;p25"/>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of CRC I want the browser menu to contain a function that allows me to browse a customer’s personal information, such as name, contact details, date of birth and booking details, simply by typing a customer’s name in and pressing an enter or clicking on a button. </a:t>
            </a:r>
            <a:endParaRPr/>
          </a:p>
        </p:txBody>
      </p:sp>
      <p:sp>
        <p:nvSpPr>
          <p:cNvPr id="218" name="Google Shape;218;p25"/>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blank input field  with a “Browse” button next to it where a customer’s name can be typed in</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the “Browse” button brings a pop-up that displays the customer’s details, such as name, contact details, date of birth and booking details in a tabular format</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When a wrong input is typed in and the “Browse” button is clicked on a pop-up displays a message saying “no results found”</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19" name="Google Shape;219;p2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t>4</a:t>
            </a:r>
            <a:endParaRPr sz="2000" dirty="0"/>
          </a:p>
        </p:txBody>
      </p:sp>
      <p:sp>
        <p:nvSpPr>
          <p:cNvPr id="220" name="Google Shape;220;p2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221" name="Google Shape;221;p25"/>
          <p:cNvSpPr/>
          <p:nvPr/>
        </p:nvSpPr>
        <p:spPr>
          <a:xfrm>
            <a:off x="39153" y="5512924"/>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This is a place where the company users can simply browse a recorded customer’s personal information, not a place where they can manage (add, edit or delete) the information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13</a:t>
            </a:r>
            <a:endParaRPr/>
          </a:p>
        </p:txBody>
      </p:sp>
      <p:sp>
        <p:nvSpPr>
          <p:cNvPr id="227" name="Google Shape;227;p2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Browser (Unreturned cars)</a:t>
            </a:r>
            <a:endParaRPr/>
          </a:p>
        </p:txBody>
      </p:sp>
      <p:sp>
        <p:nvSpPr>
          <p:cNvPr id="228" name="Google Shape;228;p26"/>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of CRC I want the browser menu to contain a function that helps browse specific customers who haven’t returned their rental cars yet so that I can clarify and analysis my customers in order to improve our management and services.</a:t>
            </a:r>
            <a:endParaRPr/>
          </a:p>
        </p:txBody>
      </p:sp>
      <p:sp>
        <p:nvSpPr>
          <p:cNvPr id="229" name="Google Shape;229;p26"/>
          <p:cNvSpPr/>
          <p:nvPr/>
        </p:nvSpPr>
        <p:spPr>
          <a:xfrm>
            <a:off x="39153" y="2567916"/>
            <a:ext cx="9828000" cy="1648978"/>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a “Browse unreturned cars” button located below the blank input field brings a pop-up that displays those potential customers who haven’t returned their cars yet.</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Information, such as the appointed return date and the rental car’s details also appears in a tabular format</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30" name="Google Shape;230;p2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2</a:t>
            </a:r>
            <a:endParaRPr dirty="0"/>
          </a:p>
        </p:txBody>
      </p:sp>
      <p:sp>
        <p:nvSpPr>
          <p:cNvPr id="231" name="Google Shape;231;p2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232" name="Google Shape;232;p26"/>
          <p:cNvSpPr/>
          <p:nvPr/>
        </p:nvSpPr>
        <p:spPr>
          <a:xfrm>
            <a:off x="78000" y="4527613"/>
            <a:ext cx="9828000" cy="2220978"/>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This function is based on the implemented  database for recording the history of rental services of CRC’s customers (not including the customers who have ordered or picked up cars but have not returned their rental cars).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function can be utilised only if there are those customers who haven’t returned their cars yet</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ID:14</a:t>
            </a:r>
            <a:endParaRPr/>
          </a:p>
        </p:txBody>
      </p:sp>
      <p:sp>
        <p:nvSpPr>
          <p:cNvPr id="238" name="Google Shape;238;p2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Google Map (GPS)</a:t>
            </a:r>
            <a:endParaRPr/>
          </a:p>
        </p:txBody>
      </p:sp>
      <p:sp>
        <p:nvSpPr>
          <p:cNvPr id="239" name="Google Shape;239;p27"/>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browser menu to obtain a google map system that utilises the GPS capability so that I can roughly identify where the rental cars are currently at.</a:t>
            </a:r>
            <a:endParaRPr/>
          </a:p>
        </p:txBody>
      </p:sp>
      <p:sp>
        <p:nvSpPr>
          <p:cNvPr id="240" name="Google Shape;240;p27"/>
          <p:cNvSpPr/>
          <p:nvPr/>
        </p:nvSpPr>
        <p:spPr>
          <a:xfrm>
            <a:off x="78000"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a button “Where is the car?” located next to the unreturned cars’ information summons a google map with the car’s current location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41" name="Google Shape;241;p2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dirty="0"/>
              <a:t>1</a:t>
            </a:r>
            <a:endParaRPr dirty="0"/>
          </a:p>
        </p:txBody>
      </p:sp>
      <p:sp>
        <p:nvSpPr>
          <p:cNvPr id="242" name="Google Shape;242;p2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243" name="Google Shape;243;p27"/>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This function can be utilised only if there are those customers who haven’t returned their cars yet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ID:15</a:t>
            </a:r>
            <a:endParaRPr/>
          </a:p>
        </p:txBody>
      </p:sp>
      <p:sp>
        <p:nvSpPr>
          <p:cNvPr id="249" name="Google Shape;249;p2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Browser (Most rented cars)</a:t>
            </a:r>
            <a:endParaRPr/>
          </a:p>
        </p:txBody>
      </p:sp>
      <p:sp>
        <p:nvSpPr>
          <p:cNvPr id="250" name="Google Shape;250;p28"/>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of CRC, I want the browser menu to contain a function that browses the most rented cars in the last one month so that I can utilise the gathered information for better car recommendations to customers.</a:t>
            </a:r>
            <a:endParaRPr/>
          </a:p>
        </p:txBody>
      </p:sp>
      <p:sp>
        <p:nvSpPr>
          <p:cNvPr id="251" name="Google Shape;251;p28"/>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a button “browse most rented cars” located below the button “Browse unreturned cars” brings a pop-up that displays the most rented cars in the last one month</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52" name="Google Shape;252;p2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t>2</a:t>
            </a:r>
            <a:endParaRPr sz="2000" dirty="0"/>
          </a:p>
        </p:txBody>
      </p:sp>
      <p:sp>
        <p:nvSpPr>
          <p:cNvPr id="253" name="Google Shape;253;p2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254" name="Google Shape;254;p28"/>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Adding a filtering system is highly recommended (such as for browsing most rented cars that are ordered in what place and by what type of customers)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ID:16</a:t>
            </a:r>
            <a:endParaRPr/>
          </a:p>
        </p:txBody>
      </p:sp>
      <p:sp>
        <p:nvSpPr>
          <p:cNvPr id="260" name="Google Shape;260;p2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Emailing</a:t>
            </a:r>
            <a:endParaRPr/>
          </a:p>
        </p:txBody>
      </p:sp>
      <p:sp>
        <p:nvSpPr>
          <p:cNvPr id="261" name="Google Shape;261;p29"/>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browser menu to contain an emailing function so that the system helps me remind the customers with their car return dates and with the car rental policies &amp; regulations.</a:t>
            </a:r>
            <a:endParaRPr/>
          </a:p>
        </p:txBody>
      </p:sp>
      <p:sp>
        <p:nvSpPr>
          <p:cNvPr id="262" name="Google Shape;262;p29"/>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an icon with an envelop image located next to the unreturned cars’ information sends an email to the customer that reminds the customers with their car return dates and with the car rental policies &amp; regulations.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Once an email is sent to a customer, the icon becomes borderless, indicating it is unclickable to send another email.</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63" name="Google Shape;263;p2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264" name="Google Shape;264;p2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265" name="Google Shape;265;p29"/>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This function can be utilised only if there are those customers who haven’t returned their cars yet</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ID:17</a:t>
            </a:r>
            <a:endParaRPr/>
          </a:p>
        </p:txBody>
      </p:sp>
      <p:sp>
        <p:nvSpPr>
          <p:cNvPr id="271" name="Google Shape;271;p3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Save for later</a:t>
            </a:r>
            <a:endParaRPr sz="2800">
              <a:solidFill>
                <a:schemeClr val="lt1"/>
              </a:solidFill>
              <a:latin typeface="Calibri"/>
              <a:ea typeface="Calibri"/>
              <a:cs typeface="Calibri"/>
              <a:sym typeface="Calibri"/>
            </a:endParaRPr>
          </a:p>
        </p:txBody>
      </p:sp>
      <p:sp>
        <p:nvSpPr>
          <p:cNvPr id="272" name="Google Shape;272;p30"/>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of CRC I want the customer accessible page to contain a function that allows me to save a particular rental car for later so that I can have my customers easily make online ordering and payment even afterward.</a:t>
            </a:r>
            <a:endParaRPr sz="2400">
              <a:solidFill>
                <a:schemeClr val="dk1"/>
              </a:solidFill>
              <a:latin typeface="Calibri"/>
              <a:ea typeface="Calibri"/>
              <a:cs typeface="Calibri"/>
              <a:sym typeface="Calibri"/>
            </a:endParaRPr>
          </a:p>
        </p:txBody>
      </p:sp>
      <p:sp>
        <p:nvSpPr>
          <p:cNvPr id="273" name="Google Shape;273;p30"/>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 a button “Save for later” next to the car descriptions </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the button sends an email to the customer with the rental car description that the customer likes to order later </a:t>
            </a: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74" name="Google Shape;274;p3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dirty="0"/>
              <a:t>2</a:t>
            </a:r>
            <a:endParaRPr dirty="0"/>
          </a:p>
        </p:txBody>
      </p:sp>
      <p:sp>
        <p:nvSpPr>
          <p:cNvPr id="275" name="Google Shape;275;p3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276" name="Google Shape;276;p30"/>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Adding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ID:18</a:t>
            </a:r>
            <a:endParaRPr/>
          </a:p>
        </p:txBody>
      </p:sp>
      <p:sp>
        <p:nvSpPr>
          <p:cNvPr id="282" name="Google Shape;282;p3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Record (General Information)</a:t>
            </a:r>
            <a:endParaRPr/>
          </a:p>
        </p:txBody>
      </p:sp>
      <p:sp>
        <p:nvSpPr>
          <p:cNvPr id="283" name="Google Shape;283;p31"/>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of CRC, I want the record menu to contain a function that helps me record general information, such as customer information, car information, store information and time so that I can easily browse the saved information ever afterward.</a:t>
            </a:r>
            <a:endParaRPr sz="2400">
              <a:solidFill>
                <a:schemeClr val="dk1"/>
              </a:solidFill>
              <a:latin typeface="Calibri"/>
              <a:ea typeface="Calibri"/>
              <a:cs typeface="Calibri"/>
              <a:sym typeface="Calibri"/>
            </a:endParaRPr>
          </a:p>
        </p:txBody>
      </p:sp>
      <p:sp>
        <p:nvSpPr>
          <p:cNvPr id="284" name="Google Shape;284;p31"/>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Different input fields where information such as customer’s name, contact details, date of birth, car information, store information and time can be typed in</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on “Record” button located next to the input fields saves the data into the company’s database</a:t>
            </a:r>
            <a:endParaRPr dirty="0"/>
          </a:p>
        </p:txBody>
      </p:sp>
      <p:sp>
        <p:nvSpPr>
          <p:cNvPr id="285" name="Google Shape;285;p3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8</a:t>
            </a:r>
            <a:endParaRPr/>
          </a:p>
        </p:txBody>
      </p:sp>
      <p:sp>
        <p:nvSpPr>
          <p:cNvPr id="286" name="Google Shape;286;p3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287" name="Google Shape;287;p31"/>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This is a place where the company users can simply record customers’ personal information and their rental car details, not a place where they can manage (edit or delete) the information</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ID:19</a:t>
            </a:r>
            <a:endParaRPr/>
          </a:p>
        </p:txBody>
      </p:sp>
      <p:sp>
        <p:nvSpPr>
          <p:cNvPr id="293" name="Google Shape;293;p3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Record (Late return)</a:t>
            </a:r>
            <a:endParaRPr/>
          </a:p>
        </p:txBody>
      </p:sp>
      <p:sp>
        <p:nvSpPr>
          <p:cNvPr id="294" name="Google Shape;294;p32"/>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record menu to contain a function that records specific customers who have not returned their rental cars on time so that I can make further decisions, such as requesting for late fee afterward.</a:t>
            </a:r>
            <a:endParaRPr/>
          </a:p>
        </p:txBody>
      </p:sp>
      <p:sp>
        <p:nvSpPr>
          <p:cNvPr id="295" name="Google Shape;295;p32"/>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Ticking a tick box “Late return?” before clicking on the “Record” button indicates the customer who is being recorded is deemed a customer who hasn’t returned the car on time</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296" name="Google Shape;296;p3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97" name="Google Shape;297;p3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298" name="Google Shape;298;p32"/>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a:t>
            </a:r>
            <a:endParaRPr/>
          </a:p>
        </p:txBody>
      </p:sp>
      <p:sp>
        <p:nvSpPr>
          <p:cNvPr id="106" name="Google Shape;106;p1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Log in Support (forgot password?)</a:t>
            </a:r>
            <a:endParaRPr/>
          </a:p>
        </p:txBody>
      </p:sp>
      <p:sp>
        <p:nvSpPr>
          <p:cNvPr id="107" name="Google Shape;107;p15"/>
          <p:cNvSpPr/>
          <p:nvPr/>
        </p:nvSpPr>
        <p:spPr>
          <a:xfrm>
            <a:off x="0" y="822469"/>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web interface to contain some logging in support functionalities, such as  a “forgot password?” hyperlink, so that I can easily look for the lost password when needed. </a:t>
            </a:r>
            <a:endParaRPr/>
          </a:p>
        </p:txBody>
      </p:sp>
      <p:sp>
        <p:nvSpPr>
          <p:cNvPr id="108" name="Google Shape;108;p15"/>
          <p:cNvSpPr/>
          <p:nvPr/>
        </p:nvSpPr>
        <p:spPr>
          <a:xfrm>
            <a:off x="0" y="3248999"/>
            <a:ext cx="9867153" cy="2124237"/>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highlighted hyperlink “forgot password?” below the user/password input fields, which directly leads the user to another particular page that finds the lost password by email verification </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09" name="Google Shape;109;p1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110" name="Google Shape;110;p1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111" name="Google Shape;111;p15"/>
          <p:cNvSpPr/>
          <p:nvPr/>
        </p:nvSpPr>
        <p:spPr>
          <a:xfrm>
            <a:off x="39153" y="5459766"/>
            <a:ext cx="9828000" cy="1288823"/>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personal email will need to be required when signing 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ID:20</a:t>
            </a:r>
            <a:endParaRPr/>
          </a:p>
        </p:txBody>
      </p:sp>
      <p:sp>
        <p:nvSpPr>
          <p:cNvPr id="304" name="Google Shape;304;p3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Record (Different Location)</a:t>
            </a:r>
            <a:endParaRPr/>
          </a:p>
        </p:txBody>
      </p:sp>
      <p:sp>
        <p:nvSpPr>
          <p:cNvPr id="305" name="Google Shape;305;p33"/>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record menu to contain a function that records specific customers who have returned their cars in a different car return location so that it can help with making further service decisions afterward.</a:t>
            </a:r>
            <a:endParaRPr/>
          </a:p>
        </p:txBody>
      </p:sp>
      <p:sp>
        <p:nvSpPr>
          <p:cNvPr id="306" name="Google Shape;306;p33"/>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Ticking a tick box “Different location?” before clicking on the “Record” button indicates the customer who is being recorded is deemed a customer who has returned the car in a different return location</a:t>
            </a: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307" name="Google Shape;307;p3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308" name="Google Shape;308;p3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309" name="Google Shape;309;p33"/>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ID:21</a:t>
            </a:r>
            <a:endParaRPr/>
          </a:p>
        </p:txBody>
      </p:sp>
      <p:sp>
        <p:nvSpPr>
          <p:cNvPr id="315" name="Google Shape;315;p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Record (Damaged/lost)</a:t>
            </a:r>
            <a:endParaRPr/>
          </a:p>
        </p:txBody>
      </p:sp>
      <p:sp>
        <p:nvSpPr>
          <p:cNvPr id="316" name="Google Shape;316;p34"/>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company staff I want the record menu to contain a function that records specific customers who have lost or damaged their cars so that it can help with making further service decisions afterward.</a:t>
            </a:r>
            <a:endParaRPr dirty="0"/>
          </a:p>
        </p:txBody>
      </p:sp>
      <p:sp>
        <p:nvSpPr>
          <p:cNvPr id="317" name="Google Shape;317;p34"/>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Ticking a tick box “Damaged/lost?” before clicking on the “Record” button indicates the customer who is being recorded is deemed a customer who has lost or damaged the car</a:t>
            </a:r>
            <a:endParaRPr sz="2000" dirty="0">
              <a:solidFill>
                <a:schemeClr val="dk1"/>
              </a:solidFill>
              <a:latin typeface="Calibri"/>
              <a:ea typeface="Calibri"/>
              <a:cs typeface="Calibri"/>
              <a:sym typeface="Calibri"/>
            </a:endParaRPr>
          </a:p>
        </p:txBody>
      </p:sp>
      <p:sp>
        <p:nvSpPr>
          <p:cNvPr id="318" name="Google Shape;318;p3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319" name="Google Shape;319;p3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320" name="Google Shape;320;p34"/>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ID:22</a:t>
            </a:r>
            <a:endParaRPr/>
          </a:p>
        </p:txBody>
      </p:sp>
      <p:sp>
        <p:nvSpPr>
          <p:cNvPr id="326" name="Google Shape;326;p3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Record (Inspection State)</a:t>
            </a:r>
            <a:endParaRPr/>
          </a:p>
        </p:txBody>
      </p:sp>
      <p:sp>
        <p:nvSpPr>
          <p:cNvPr id="327" name="Google Shape;327;p35"/>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record menu to contain a function that records whether the final inspection of the returned car has been conducted so that I can later decide whether to conduct an inspection or not.</a:t>
            </a:r>
            <a:endParaRPr/>
          </a:p>
        </p:txBody>
      </p:sp>
      <p:sp>
        <p:nvSpPr>
          <p:cNvPr id="328" name="Google Shape;328;p35"/>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Ticking a tick box “Inspection not done?” before clicking on the “Record” button indicates the car that is being recorded is deemed a car that hasn’t done the final inspection yet</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Ticking this tick box disables the “Damaged/lost?” tick box by fading it</a:t>
            </a:r>
            <a:endParaRPr sz="2000">
              <a:solidFill>
                <a:schemeClr val="dk1"/>
              </a:solidFill>
              <a:latin typeface="Calibri"/>
              <a:ea typeface="Calibri"/>
              <a:cs typeface="Calibri"/>
              <a:sym typeface="Calibri"/>
            </a:endParaRPr>
          </a:p>
        </p:txBody>
      </p:sp>
      <p:sp>
        <p:nvSpPr>
          <p:cNvPr id="329" name="Google Shape;329;p3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330" name="Google Shape;330;p3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331" name="Google Shape;331;p35"/>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ID:23</a:t>
            </a:r>
            <a:endParaRPr/>
          </a:p>
        </p:txBody>
      </p:sp>
      <p:sp>
        <p:nvSpPr>
          <p:cNvPr id="337" name="Google Shape;337;p3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History/Data Manage (data navigation)</a:t>
            </a:r>
            <a:endParaRPr/>
          </a:p>
        </p:txBody>
      </p:sp>
      <p:sp>
        <p:nvSpPr>
          <p:cNvPr id="338" name="Google Shape;338;p36"/>
          <p:cNvSpPr/>
          <p:nvPr/>
        </p:nvSpPr>
        <p:spPr>
          <a:xfrm>
            <a:off x="39153" y="822469"/>
            <a:ext cx="9828000" cy="1902976"/>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management staff I want the history/data manage menu to provide a function that displays the entire history of customer’s personal records and their rental services in a proper format so that I can  more efficiently manage the company history data for supporting business intelligence.</a:t>
            </a:r>
            <a:endParaRPr sz="2400">
              <a:solidFill>
                <a:schemeClr val="dk1"/>
              </a:solidFill>
              <a:latin typeface="Calibri"/>
              <a:ea typeface="Calibri"/>
              <a:cs typeface="Calibri"/>
              <a:sym typeface="Calibri"/>
            </a:endParaRPr>
          </a:p>
        </p:txBody>
      </p:sp>
      <p:sp>
        <p:nvSpPr>
          <p:cNvPr id="339" name="Google Shape;339;p36"/>
          <p:cNvSpPr/>
          <p:nvPr/>
        </p:nvSpPr>
        <p:spPr>
          <a:xfrm>
            <a:off x="58499" y="2847481"/>
            <a:ext cx="9789300" cy="25479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All data about rental cars and customer details (those data that are previously collected using the record menu) are saved into the system database </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saved data is displayed in a tabular format with dropdown lists</a:t>
            </a: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40" name="Google Shape;340;p3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4</a:t>
            </a:r>
            <a:endParaRPr dirty="0"/>
          </a:p>
        </p:txBody>
      </p:sp>
      <p:sp>
        <p:nvSpPr>
          <p:cNvPr id="341" name="Google Shape;341;p3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342" name="Google Shape;342;p36"/>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This enables the management staff to simply view the collected data, not to edit any data</a:t>
            </a: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ID:24</a:t>
            </a:r>
            <a:endParaRPr/>
          </a:p>
        </p:txBody>
      </p:sp>
      <p:sp>
        <p:nvSpPr>
          <p:cNvPr id="348" name="Google Shape;348;p3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rgbClr val="FFFFFF"/>
                </a:solidFill>
                <a:latin typeface="Calibri"/>
                <a:ea typeface="Calibri"/>
                <a:cs typeface="Calibri"/>
                <a:sym typeface="Calibri"/>
              </a:rPr>
              <a:t>History/Data Manage(Edit)</a:t>
            </a:r>
            <a:endParaRPr sz="2800">
              <a:solidFill>
                <a:schemeClr val="lt1"/>
              </a:solidFill>
              <a:latin typeface="Calibri"/>
              <a:ea typeface="Calibri"/>
              <a:cs typeface="Calibri"/>
              <a:sym typeface="Calibri"/>
            </a:endParaRPr>
          </a:p>
        </p:txBody>
      </p:sp>
      <p:sp>
        <p:nvSpPr>
          <p:cNvPr id="349" name="Google Shape;349;p37"/>
          <p:cNvSpPr/>
          <p:nvPr/>
        </p:nvSpPr>
        <p:spPr>
          <a:xfrm>
            <a:off x="39153" y="822469"/>
            <a:ext cx="9828000" cy="19029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management staff I want the history/data manage menu to provide a function that allows me to edit data about the entire history of customer’s personal records and their rental services so that I can access and correct the inaccuracies when needed.</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0" name="Google Shape;350;p37"/>
          <p:cNvSpPr/>
          <p:nvPr/>
        </p:nvSpPr>
        <p:spPr>
          <a:xfrm>
            <a:off x="58499" y="2847481"/>
            <a:ext cx="9789300" cy="25479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179387" lvl="0" indent="-179387"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a button “edit” in the navigation page allows the management staff to edit, add and delete data from the saved data lists</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“edit” button is clicked on, a button “save” next to the “edit” button  is enabled and fades the “edit” button</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 on a button “save” saves the data lists that have been edited, added or deleted</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51" name="Google Shape;351;p3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4</a:t>
            </a:r>
            <a:endParaRPr dirty="0"/>
          </a:p>
        </p:txBody>
      </p:sp>
      <p:sp>
        <p:nvSpPr>
          <p:cNvPr id="352" name="Google Shape;352;p3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353" name="Google Shape;353;p37"/>
          <p:cNvSpPr/>
          <p:nvPr/>
        </p:nvSpPr>
        <p:spPr>
          <a:xfrm>
            <a:off x="78000" y="5517419"/>
            <a:ext cx="9828000" cy="12312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endParaRPr dirty="0"/>
          </a:p>
          <a:p>
            <a:pPr marL="465137" marR="0" lvl="0" indent="-285750" algn="l" rtl="0">
              <a:spcBef>
                <a:spcPts val="0"/>
              </a:spcBef>
              <a:spcAft>
                <a:spcPts val="0"/>
              </a:spcAft>
              <a:buFont typeface="Arial" panose="020B0604020202020204" pitchFamily="34" charset="0"/>
              <a:buChar char="•"/>
            </a:pPr>
            <a:r>
              <a:rPr lang="en-AU" dirty="0"/>
              <a:t>Compare to the story 18, this is a place where they can manage(edit or delete) the information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ID:25</a:t>
            </a:r>
            <a:endParaRPr/>
          </a:p>
        </p:txBody>
      </p:sp>
      <p:sp>
        <p:nvSpPr>
          <p:cNvPr id="359" name="Google Shape;359;p3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History/Data Manage (Load new data )</a:t>
            </a:r>
            <a:endParaRPr/>
          </a:p>
        </p:txBody>
      </p:sp>
      <p:sp>
        <p:nvSpPr>
          <p:cNvPr id="360" name="Google Shape;360;p38"/>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management staff I want the history/data manage menu to provide a function that  loads new data from the local database so that I can use it  to efficiently maintain the central database for recording customer information.</a:t>
            </a:r>
            <a:endParaRPr sz="2400">
              <a:solidFill>
                <a:schemeClr val="dk1"/>
              </a:solidFill>
              <a:latin typeface="Calibri"/>
              <a:ea typeface="Calibri"/>
              <a:cs typeface="Calibri"/>
              <a:sym typeface="Calibri"/>
            </a:endParaRPr>
          </a:p>
        </p:txBody>
      </p:sp>
      <p:sp>
        <p:nvSpPr>
          <p:cNvPr id="361" name="Google Shape;361;p38"/>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a button “Load data” in the page brings up a window that loads files, which helps the management staff fetching the data from a database.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362" name="Google Shape;362;p3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4</a:t>
            </a:r>
            <a:endParaRPr dirty="0"/>
          </a:p>
        </p:txBody>
      </p:sp>
      <p:sp>
        <p:nvSpPr>
          <p:cNvPr id="363" name="Google Shape;363;p3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364" name="Google Shape;364;p38"/>
          <p:cNvSpPr/>
          <p:nvPr/>
        </p:nvSpPr>
        <p:spPr>
          <a:xfrm>
            <a:off x="78000" y="5517419"/>
            <a:ext cx="9828000" cy="12312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ID:26</a:t>
            </a:r>
            <a:endParaRPr/>
          </a:p>
        </p:txBody>
      </p:sp>
      <p:sp>
        <p:nvSpPr>
          <p:cNvPr id="370" name="Google Shape;370;p3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History/Data Manage (Online Cloud Backup )</a:t>
            </a:r>
            <a:endParaRPr/>
          </a:p>
        </p:txBody>
      </p:sp>
      <p:sp>
        <p:nvSpPr>
          <p:cNvPr id="371" name="Google Shape;371;p39"/>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history/data manage menu to provide a function that automatically uploads the company’s saved data to online storage  so that I can prevent losing data or recover lost data when needed.</a:t>
            </a:r>
            <a:endParaRPr/>
          </a:p>
        </p:txBody>
      </p:sp>
      <p:sp>
        <p:nvSpPr>
          <p:cNvPr id="372" name="Google Shape;372;p39"/>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Every data that is being processed is automatically saved and uploaded in the company’s cloud system at all time</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Only the management staff members have the access to the cloud service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373" name="Google Shape;373;p3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2</a:t>
            </a:r>
            <a:endParaRPr dirty="0"/>
          </a:p>
        </p:txBody>
      </p:sp>
      <p:sp>
        <p:nvSpPr>
          <p:cNvPr id="374" name="Google Shape;374;p3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375" name="Google Shape;375;p39"/>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ID:27</a:t>
            </a:r>
            <a:endParaRPr/>
          </a:p>
        </p:txBody>
      </p:sp>
      <p:sp>
        <p:nvSpPr>
          <p:cNvPr id="381" name="Google Shape;381;p4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description</a:t>
            </a:r>
            <a:endParaRPr/>
          </a:p>
        </p:txBody>
      </p:sp>
      <p:sp>
        <p:nvSpPr>
          <p:cNvPr id="382" name="Google Shape;382;p40"/>
          <p:cNvSpPr/>
          <p:nvPr/>
        </p:nvSpPr>
        <p:spPr>
          <a:xfrm>
            <a:off x="39153" y="822469"/>
            <a:ext cx="9828000" cy="1996034"/>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customer accessible page to provide some general car information based on the company’s database, such as car brand, car body type, car engine type, car wheelbase type, fuel system, seating capacity, standard transmission, car series, and others, so that I can have my customers gain better understandings of our products and services.  </a:t>
            </a:r>
            <a:endParaRPr sz="2400">
              <a:solidFill>
                <a:schemeClr val="dk1"/>
              </a:solidFill>
              <a:latin typeface="Calibri"/>
              <a:ea typeface="Calibri"/>
              <a:cs typeface="Calibri"/>
              <a:sym typeface="Calibri"/>
            </a:endParaRPr>
          </a:p>
        </p:txBody>
      </p:sp>
      <p:sp>
        <p:nvSpPr>
          <p:cNvPr id="383" name="Google Shape;383;p40"/>
          <p:cNvSpPr/>
          <p:nvPr/>
        </p:nvSpPr>
        <p:spPr>
          <a:xfrm>
            <a:off x="39153" y="2982686"/>
            <a:ext cx="9828000" cy="237055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All information is shown by clicking a “view more” button and these details are automatically updated by the car database system.</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Information such as those above is provided after clicking the “view more” button</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384" name="Google Shape;384;p4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385" name="Google Shape;385;p4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386" name="Google Shape;386;p40"/>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ID:28</a:t>
            </a:r>
            <a:endParaRPr/>
          </a:p>
        </p:txBody>
      </p:sp>
      <p:sp>
        <p:nvSpPr>
          <p:cNvPr id="392" name="Google Shape;392;p4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Star Ratio (Feedback)</a:t>
            </a:r>
            <a:endParaRPr/>
          </a:p>
        </p:txBody>
      </p:sp>
      <p:sp>
        <p:nvSpPr>
          <p:cNvPr id="393" name="Google Shape;393;p41"/>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customer accessible page to contain a star ratio system based on customers’ reviews so that I can better help my new customers choosing a car.</a:t>
            </a:r>
            <a:endParaRPr sz="2400">
              <a:solidFill>
                <a:schemeClr val="dk1"/>
              </a:solidFill>
              <a:latin typeface="Calibri"/>
              <a:ea typeface="Calibri"/>
              <a:cs typeface="Calibri"/>
              <a:sym typeface="Calibri"/>
            </a:endParaRPr>
          </a:p>
        </p:txBody>
      </p:sp>
      <p:sp>
        <p:nvSpPr>
          <p:cNvPr id="394" name="Google Shape;394;p41"/>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a:t>A star ratio (5 maximum) display below the car description indicates how popular the rentar car is</a:t>
            </a:r>
            <a:endParaRPr/>
          </a:p>
          <a:p>
            <a:pPr marL="179387" marR="0" lvl="0" indent="-179387" algn="l" rtl="0">
              <a:spcBef>
                <a:spcPts val="0"/>
              </a:spcBef>
              <a:spcAft>
                <a:spcPts val="0"/>
              </a:spcAft>
              <a:buClr>
                <a:schemeClr val="dk1"/>
              </a:buClr>
              <a:buSzPts val="2000"/>
              <a:buFont typeface="Arial"/>
              <a:buChar char="•"/>
            </a:pPr>
            <a:r>
              <a:rPr lang="en-AU"/>
              <a:t>The customers get to do the star ratio after they have returned their rental cars, and the management staff needs to manually add the information into the database using the history/data mange menu.</a:t>
            </a:r>
            <a:endParaRPr/>
          </a:p>
        </p:txBody>
      </p:sp>
      <p:sp>
        <p:nvSpPr>
          <p:cNvPr id="395" name="Google Shape;395;p4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396" name="Google Shape;396;p4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397" name="Google Shape;397;p41"/>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ID:29</a:t>
            </a:r>
            <a:endParaRPr/>
          </a:p>
        </p:txBody>
      </p:sp>
      <p:sp>
        <p:nvSpPr>
          <p:cNvPr id="403" name="Google Shape;403;p4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Filtering (Customer accessible page)</a:t>
            </a:r>
            <a:endParaRPr/>
          </a:p>
        </p:txBody>
      </p:sp>
      <p:sp>
        <p:nvSpPr>
          <p:cNvPr id="404" name="Google Shape;404;p42"/>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customer accessible page to provide a filtering function that sorts cars by different features so that I can more efficiently and easily search for my ideal car.</a:t>
            </a:r>
            <a:endParaRPr sz="2400">
              <a:solidFill>
                <a:schemeClr val="dk1"/>
              </a:solidFill>
              <a:latin typeface="Calibri"/>
              <a:ea typeface="Calibri"/>
              <a:cs typeface="Calibri"/>
              <a:sym typeface="Calibri"/>
            </a:endParaRPr>
          </a:p>
        </p:txBody>
      </p:sp>
      <p:sp>
        <p:nvSpPr>
          <p:cNvPr id="405" name="Google Shape;405;p42"/>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marR="0" lvl="0" indent="-179387"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a:t>
            </a:r>
            <a:r>
              <a:rPr lang="en-AU" sz="2000" dirty="0" err="1">
                <a:solidFill>
                  <a:schemeClr val="dk1"/>
                </a:solidFill>
                <a:latin typeface="Calibri"/>
                <a:ea typeface="Calibri"/>
                <a:cs typeface="Calibri"/>
                <a:sym typeface="Calibri"/>
              </a:rPr>
              <a:t>listbox</a:t>
            </a:r>
            <a:r>
              <a:rPr lang="en-AU" sz="2000" dirty="0">
                <a:solidFill>
                  <a:schemeClr val="dk1"/>
                </a:solidFill>
                <a:latin typeface="Calibri"/>
                <a:ea typeface="Calibri"/>
                <a:cs typeface="Calibri"/>
                <a:sym typeface="Calibri"/>
              </a:rPr>
              <a:t> “sort by” which has options such as “most rented to least rented”, “new to old”,  and “lowest price to highest price”</a:t>
            </a:r>
          </a:p>
          <a:p>
            <a:pPr marR="0" lvl="0" algn="l" rtl="0">
              <a:spcBef>
                <a:spcPts val="0"/>
              </a:spcBef>
              <a:spcAft>
                <a:spcPts val="0"/>
              </a:spcAft>
              <a:buClr>
                <a:schemeClr val="dk1"/>
              </a:buClr>
              <a:buSzPts val="2000"/>
            </a:pPr>
            <a:endParaRPr dirty="0"/>
          </a:p>
          <a:p>
            <a:pPr marL="179388" marR="0" lvl="0" indent="-52387"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
        <p:nvSpPr>
          <p:cNvPr id="406" name="Google Shape;406;p4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407" name="Google Shape;407;p4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408" name="Google Shape;408;p42"/>
          <p:cNvSpPr/>
          <p:nvPr/>
        </p:nvSpPr>
        <p:spPr>
          <a:xfrm>
            <a:off x="78000" y="5517419"/>
            <a:ext cx="9828000" cy="12312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r>
              <a:rPr lang="en-US" altLang="ko-KR" dirty="0">
                <a:solidFill>
                  <a:schemeClr val="dk1"/>
                </a:solidFill>
                <a:latin typeface="Calibri"/>
                <a:ea typeface="Calibri"/>
                <a:cs typeface="Calibri"/>
                <a:sym typeface="Calibri"/>
              </a:rPr>
              <a:t>s </a:t>
            </a:r>
          </a:p>
          <a:p>
            <a:pPr marL="179387" marR="0" lvl="0" indent="-179387" algn="l" rtl="0">
              <a:spcBef>
                <a:spcPts val="0"/>
              </a:spcBef>
              <a:spcAft>
                <a:spcPts val="0"/>
              </a:spcAft>
              <a:buClr>
                <a:schemeClr val="dk1"/>
              </a:buClr>
              <a:buSzPts val="2000"/>
              <a:buFont typeface="Arial"/>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ID:3</a:t>
            </a:r>
            <a:endParaRPr/>
          </a:p>
        </p:txBody>
      </p:sp>
      <p:sp>
        <p:nvSpPr>
          <p:cNvPr id="117" name="Google Shape;117;p1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a:solidFill>
                  <a:schemeClr val="lt1"/>
                </a:solidFill>
                <a:latin typeface="Calibri"/>
                <a:ea typeface="Calibri"/>
                <a:cs typeface="Calibri"/>
                <a:sym typeface="Calibri"/>
              </a:rPr>
              <a:t>Log in Support(Remember my username) </a:t>
            </a:r>
            <a:endParaRPr sz="2400">
              <a:solidFill>
                <a:schemeClr val="lt1"/>
              </a:solidFill>
              <a:latin typeface="Calibri"/>
              <a:ea typeface="Calibri"/>
              <a:cs typeface="Calibri"/>
              <a:sym typeface="Calibri"/>
            </a:endParaRPr>
          </a:p>
        </p:txBody>
      </p:sp>
      <p:sp>
        <p:nvSpPr>
          <p:cNvPr id="118" name="Google Shape;118;p16"/>
          <p:cNvSpPr/>
          <p:nvPr/>
        </p:nvSpPr>
        <p:spPr>
          <a:xfrm>
            <a:off x="0" y="813592"/>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web interface to contain some logging in support functionalities, such as  a “Remember my username/password” tick box, so that I can easily log in with skipping some processes when needed. </a:t>
            </a:r>
            <a:endParaRPr/>
          </a:p>
        </p:txBody>
      </p:sp>
      <p:sp>
        <p:nvSpPr>
          <p:cNvPr id="119" name="Google Shape;119;p16"/>
          <p:cNvSpPr/>
          <p:nvPr/>
        </p:nvSpPr>
        <p:spPr>
          <a:xfrm>
            <a:off x="0" y="3335529"/>
            <a:ext cx="9828000" cy="2124237"/>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tick box located next to the username input field to indicate that ticking the box will not require a user name input but only a password input from the next log in</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Unticking the box deactivates the functionality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0" name="Google Shape;120;p1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1</a:t>
            </a:r>
            <a:endParaRPr dirty="0"/>
          </a:p>
        </p:txBody>
      </p:sp>
      <p:sp>
        <p:nvSpPr>
          <p:cNvPr id="121" name="Google Shape;121;p1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122" name="Google Shape;122;p16"/>
          <p:cNvSpPr/>
          <p:nvPr/>
        </p:nvSpPr>
        <p:spPr>
          <a:xfrm>
            <a:off x="0" y="5459766"/>
            <a:ext cx="9867153" cy="1288823"/>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ID:30</a:t>
            </a:r>
            <a:endParaRPr/>
          </a:p>
        </p:txBody>
      </p:sp>
      <p:sp>
        <p:nvSpPr>
          <p:cNvPr id="414" name="Google Shape;414;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Filtering (History/Data manage)</a:t>
            </a:r>
            <a:endParaRPr dirty="0"/>
          </a:p>
        </p:txBody>
      </p:sp>
      <p:sp>
        <p:nvSpPr>
          <p:cNvPr id="415" name="Google Shape;415;p43"/>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history/data manage menu to provide a filtering function that sorts data by different dimensions so that I can efficiently access and manage the data.</a:t>
            </a:r>
            <a:endParaRPr sz="2400">
              <a:solidFill>
                <a:schemeClr val="dk1"/>
              </a:solidFill>
              <a:latin typeface="Calibri"/>
              <a:ea typeface="Calibri"/>
              <a:cs typeface="Calibri"/>
              <a:sym typeface="Calibri"/>
            </a:endParaRPr>
          </a:p>
        </p:txBody>
      </p:sp>
      <p:sp>
        <p:nvSpPr>
          <p:cNvPr id="416" name="Google Shape;416;p43"/>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listbox “sort by” which has different dimensions such as “gender”, “return store”,  and “Alphabetical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7"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417" name="Google Shape;417;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418" name="Google Shape;418;p4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419" name="Google Shape;419;p43"/>
          <p:cNvSpPr/>
          <p:nvPr/>
        </p:nvSpPr>
        <p:spPr>
          <a:xfrm>
            <a:off x="39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ID:31</a:t>
            </a:r>
            <a:endParaRPr dirty="0"/>
          </a:p>
        </p:txBody>
      </p:sp>
      <p:sp>
        <p:nvSpPr>
          <p:cNvPr id="414" name="Google Shape;414;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Contact us</a:t>
            </a:r>
            <a:endParaRPr lang="en-AU" dirty="0"/>
          </a:p>
        </p:txBody>
      </p:sp>
      <p:sp>
        <p:nvSpPr>
          <p:cNvPr id="415" name="Google Shape;415;p43"/>
          <p:cNvSpPr/>
          <p:nvPr/>
        </p:nvSpPr>
        <p:spPr>
          <a:xfrm>
            <a:off x="39153" y="822469"/>
            <a:ext cx="9828000" cy="184971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potential customer I want the customer accessible page to contain a “Contact us” that includes the company’s contact details, such as the company’s phone number, email address, and store locations so that I can contact the company when needed/I have further questions regarding to renting</a:t>
            </a:r>
            <a:endParaRPr sz="2400" dirty="0">
              <a:solidFill>
                <a:schemeClr val="dk1"/>
              </a:solidFill>
              <a:latin typeface="Calibri"/>
              <a:ea typeface="Calibri"/>
              <a:cs typeface="Calibri"/>
              <a:sym typeface="Calibri"/>
            </a:endParaRPr>
          </a:p>
        </p:txBody>
      </p:sp>
      <p:sp>
        <p:nvSpPr>
          <p:cNvPr id="416" name="Google Shape;416;p43"/>
          <p:cNvSpPr/>
          <p:nvPr/>
        </p:nvSpPr>
        <p:spPr>
          <a:xfrm>
            <a:off x="39153" y="2845238"/>
            <a:ext cx="9828000" cy="2507998"/>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79387"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A  Logo “Contact us” at the bottom of the customer accessible page, which includes the company’s phone number, email address, and store locations.</a:t>
            </a:r>
            <a:endParaRPr sz="2000" dirty="0">
              <a:solidFill>
                <a:schemeClr val="dk1"/>
              </a:solidFill>
              <a:latin typeface="Calibri"/>
              <a:ea typeface="Calibri"/>
              <a:cs typeface="Calibri"/>
              <a:sym typeface="Calibri"/>
            </a:endParaRPr>
          </a:p>
        </p:txBody>
      </p:sp>
      <p:sp>
        <p:nvSpPr>
          <p:cNvPr id="417" name="Google Shape;417;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altLang="ko-KR" sz="2000" dirty="0">
                <a:solidFill>
                  <a:schemeClr val="dk1"/>
                </a:solidFill>
                <a:latin typeface="Calibri"/>
                <a:cs typeface="Calibri"/>
                <a:sym typeface="Calibri"/>
              </a:rPr>
              <a:t>1</a:t>
            </a:r>
            <a:endParaRPr dirty="0"/>
          </a:p>
        </p:txBody>
      </p:sp>
      <p:sp>
        <p:nvSpPr>
          <p:cNvPr id="418" name="Google Shape;418;p43"/>
          <p:cNvSpPr/>
          <p:nvPr/>
        </p:nvSpPr>
        <p:spPr>
          <a:xfrm>
            <a:off x="8282847"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C</a:t>
            </a:r>
            <a:endParaRPr dirty="0"/>
          </a:p>
        </p:txBody>
      </p:sp>
      <p:sp>
        <p:nvSpPr>
          <p:cNvPr id="419" name="Google Shape;419;p43"/>
          <p:cNvSpPr/>
          <p:nvPr/>
        </p:nvSpPr>
        <p:spPr>
          <a:xfrm>
            <a:off x="39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endParaRPr dirty="0"/>
          </a:p>
          <a:p>
            <a:pPr marR="0" lvl="0" algn="l" rtl="0">
              <a:spcBef>
                <a:spcPts val="0"/>
              </a:spcBef>
              <a:spcAft>
                <a:spcPts val="0"/>
              </a:spcAft>
              <a:buClr>
                <a:schemeClr val="dk1"/>
              </a:buClr>
              <a:buSzPts val="2000"/>
            </a:pPr>
            <a:endParaRPr dirty="0"/>
          </a:p>
        </p:txBody>
      </p:sp>
    </p:spTree>
    <p:extLst>
      <p:ext uri="{BB962C8B-B14F-4D97-AF65-F5344CB8AC3E}">
        <p14:creationId xmlns:p14="http://schemas.microsoft.com/office/powerpoint/2010/main" val="25633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ID:32</a:t>
            </a:r>
            <a:endParaRPr dirty="0"/>
          </a:p>
        </p:txBody>
      </p:sp>
      <p:sp>
        <p:nvSpPr>
          <p:cNvPr id="414" name="Google Shape;414;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About us</a:t>
            </a:r>
            <a:endParaRPr dirty="0"/>
          </a:p>
        </p:txBody>
      </p:sp>
      <p:sp>
        <p:nvSpPr>
          <p:cNvPr id="415" name="Google Shape;415;p43"/>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potential customer, I want the customer accessible page to contain a “About us” menu so that I can have some rough information about the company and how their system works.</a:t>
            </a:r>
            <a:endParaRPr sz="2400" dirty="0">
              <a:solidFill>
                <a:schemeClr val="dk1"/>
              </a:solidFill>
              <a:latin typeface="Calibri"/>
              <a:ea typeface="Calibri"/>
              <a:cs typeface="Calibri"/>
              <a:sym typeface="Calibri"/>
            </a:endParaRPr>
          </a:p>
        </p:txBody>
      </p:sp>
      <p:sp>
        <p:nvSpPr>
          <p:cNvPr id="416" name="Google Shape;416;p43"/>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79387"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“About us” menu at the top of the customer accessible page</a:t>
            </a:r>
          </a:p>
          <a:p>
            <a:pPr marL="179387" lvl="0" indent="-179387"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on the menu brings a pop-up that includes general information about the company, such as introducing company staffs, how the company’s system works, the history of the company, what they do, and all the others that can well introduce the company.</a:t>
            </a:r>
            <a:endParaRPr sz="2000" dirty="0">
              <a:solidFill>
                <a:schemeClr val="dk1"/>
              </a:solidFill>
              <a:latin typeface="Calibri"/>
              <a:ea typeface="Calibri"/>
              <a:cs typeface="Calibri"/>
              <a:sym typeface="Calibri"/>
            </a:endParaRPr>
          </a:p>
          <a:p>
            <a:pPr marL="179387" marR="0" lvl="0" indent="-52387"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
        <p:nvSpPr>
          <p:cNvPr id="417" name="Google Shape;417;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altLang="ko-KR" sz="2000" dirty="0">
                <a:solidFill>
                  <a:schemeClr val="dk1"/>
                </a:solidFill>
                <a:latin typeface="Calibri"/>
                <a:cs typeface="Calibri"/>
                <a:sym typeface="Calibri"/>
              </a:rPr>
              <a:t>1</a:t>
            </a:r>
            <a:endParaRPr dirty="0"/>
          </a:p>
        </p:txBody>
      </p:sp>
      <p:sp>
        <p:nvSpPr>
          <p:cNvPr id="418" name="Google Shape;418;p43"/>
          <p:cNvSpPr/>
          <p:nvPr/>
        </p:nvSpPr>
        <p:spPr>
          <a:xfrm>
            <a:off x="8283153" y="109272"/>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C</a:t>
            </a:r>
            <a:endParaRPr dirty="0"/>
          </a:p>
        </p:txBody>
      </p:sp>
      <p:sp>
        <p:nvSpPr>
          <p:cNvPr id="419" name="Google Shape;419;p43"/>
          <p:cNvSpPr/>
          <p:nvPr/>
        </p:nvSpPr>
        <p:spPr>
          <a:xfrm>
            <a:off x="39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extLst>
      <p:ext uri="{BB962C8B-B14F-4D97-AF65-F5344CB8AC3E}">
        <p14:creationId xmlns:p14="http://schemas.microsoft.com/office/powerpoint/2010/main" val="3519069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ID:33</a:t>
            </a:r>
            <a:endParaRPr dirty="0"/>
          </a:p>
        </p:txBody>
      </p:sp>
      <p:sp>
        <p:nvSpPr>
          <p:cNvPr id="414" name="Google Shape;414;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Feedback (Report function)</a:t>
            </a:r>
            <a:endParaRPr lang="en-AU" dirty="0"/>
          </a:p>
        </p:txBody>
      </p:sp>
      <p:sp>
        <p:nvSpPr>
          <p:cNvPr id="415" name="Google Shape;415;p43"/>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potential customer, I want the customer accessible page to contain a feedback function so that I can possibly contribute to the company’s new system based on my experience.</a:t>
            </a:r>
            <a:endParaRPr sz="2400" dirty="0">
              <a:solidFill>
                <a:schemeClr val="dk1"/>
              </a:solidFill>
              <a:latin typeface="Calibri"/>
              <a:ea typeface="Calibri"/>
              <a:cs typeface="Calibri"/>
              <a:sym typeface="Calibri"/>
            </a:endParaRPr>
          </a:p>
        </p:txBody>
      </p:sp>
      <p:sp>
        <p:nvSpPr>
          <p:cNvPr id="416" name="Google Shape;416;p43"/>
          <p:cNvSpPr/>
          <p:nvPr/>
        </p:nvSpPr>
        <p:spPr>
          <a:xfrm>
            <a:off x="39153" y="2612304"/>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79387"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on a “feedback” hyperlink at the bottom of the customer accessible page allows the customer to write an email to the company.</a:t>
            </a:r>
            <a:endParaRPr sz="2000" dirty="0">
              <a:solidFill>
                <a:schemeClr val="dk1"/>
              </a:solidFill>
              <a:latin typeface="Calibri"/>
              <a:ea typeface="Calibri"/>
              <a:cs typeface="Calibri"/>
              <a:sym typeface="Calibri"/>
            </a:endParaRPr>
          </a:p>
        </p:txBody>
      </p:sp>
      <p:sp>
        <p:nvSpPr>
          <p:cNvPr id="417" name="Google Shape;417;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altLang="ko-KR" dirty="0"/>
              <a:t>4</a:t>
            </a:r>
            <a:endParaRPr dirty="0"/>
          </a:p>
        </p:txBody>
      </p:sp>
      <p:sp>
        <p:nvSpPr>
          <p:cNvPr id="418" name="Google Shape;418;p43"/>
          <p:cNvSpPr/>
          <p:nvPr/>
        </p:nvSpPr>
        <p:spPr>
          <a:xfrm>
            <a:off x="8282847" y="100326"/>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S</a:t>
            </a:r>
            <a:endParaRPr dirty="0"/>
          </a:p>
        </p:txBody>
      </p:sp>
      <p:sp>
        <p:nvSpPr>
          <p:cNvPr id="419" name="Google Shape;419;p43"/>
          <p:cNvSpPr/>
          <p:nvPr/>
        </p:nvSpPr>
        <p:spPr>
          <a:xfrm>
            <a:off x="39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a:p>
        </p:txBody>
      </p:sp>
    </p:spTree>
    <p:extLst>
      <p:ext uri="{BB962C8B-B14F-4D97-AF65-F5344CB8AC3E}">
        <p14:creationId xmlns:p14="http://schemas.microsoft.com/office/powerpoint/2010/main" val="237523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ID:4</a:t>
            </a:r>
            <a:endParaRPr/>
          </a:p>
        </p:txBody>
      </p:sp>
      <p:sp>
        <p:nvSpPr>
          <p:cNvPr id="128" name="Google Shape;128;p1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a:solidFill>
                  <a:schemeClr val="lt1"/>
                </a:solidFill>
                <a:latin typeface="Calibri"/>
                <a:ea typeface="Calibri"/>
                <a:cs typeface="Calibri"/>
                <a:sym typeface="Calibri"/>
              </a:rPr>
              <a:t>CAPTCHA Verification </a:t>
            </a:r>
            <a:endParaRPr sz="2400">
              <a:solidFill>
                <a:schemeClr val="lt1"/>
              </a:solidFill>
              <a:latin typeface="Calibri"/>
              <a:ea typeface="Calibri"/>
              <a:cs typeface="Calibri"/>
              <a:sym typeface="Calibri"/>
            </a:endParaRPr>
          </a:p>
        </p:txBody>
      </p:sp>
      <p:sp>
        <p:nvSpPr>
          <p:cNvPr id="129" name="Google Shape;129;p17"/>
          <p:cNvSpPr/>
          <p:nvPr/>
        </p:nvSpPr>
        <p:spPr>
          <a:xfrm>
            <a:off x="0" y="813592"/>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to implement the CAPTCHA verification to the system so that I can ensure the information security.</a:t>
            </a:r>
            <a:endParaRPr/>
          </a:p>
        </p:txBody>
      </p:sp>
      <p:sp>
        <p:nvSpPr>
          <p:cNvPr id="130" name="Google Shape;130;p17"/>
          <p:cNvSpPr/>
          <p:nvPr/>
        </p:nvSpPr>
        <p:spPr>
          <a:xfrm>
            <a:off x="0" y="3335529"/>
            <a:ext cx="9867153" cy="2204137"/>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Appears when signing up (at the bottom of the sign up page)</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Appears when the user name and password are incorrect 3 times in a row (below the username/password input fields)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Appears when using the “forgot password?” hyperlink</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If the number of failed attempts reaches another 3 times even after a CAPTCHA is activated, the account gets frozen.</a:t>
            </a:r>
            <a:endParaRPr sz="2000">
              <a:solidFill>
                <a:schemeClr val="dk1"/>
              </a:solidFill>
              <a:latin typeface="Calibri"/>
              <a:ea typeface="Calibri"/>
              <a:cs typeface="Calibri"/>
              <a:sym typeface="Calibri"/>
            </a:endParaRPr>
          </a:p>
        </p:txBody>
      </p:sp>
      <p:sp>
        <p:nvSpPr>
          <p:cNvPr id="131" name="Google Shape;131;p1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dirty="0"/>
              <a:t>1</a:t>
            </a:r>
            <a:endParaRPr dirty="0"/>
          </a:p>
        </p:txBody>
      </p:sp>
      <p:sp>
        <p:nvSpPr>
          <p:cNvPr id="132" name="Google Shape;132;p1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133" name="Google Shape;133;p17"/>
          <p:cNvSpPr/>
          <p:nvPr/>
        </p:nvSpPr>
        <p:spPr>
          <a:xfrm>
            <a:off x="0" y="5619565"/>
            <a:ext cx="9867153" cy="1129024"/>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account defrosting can be done by system management staff</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ID:5</a:t>
            </a:r>
            <a:endParaRPr/>
          </a:p>
        </p:txBody>
      </p:sp>
      <p:sp>
        <p:nvSpPr>
          <p:cNvPr id="139" name="Google Shape;139;p1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Sign up</a:t>
            </a:r>
            <a:endParaRPr/>
          </a:p>
        </p:txBody>
      </p:sp>
      <p:sp>
        <p:nvSpPr>
          <p:cNvPr id="140" name="Google Shape;140;p1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web interface to contain a sign up page so that I can create my own username/password in order to have a certain access to the system.</a:t>
            </a:r>
            <a:endParaRPr/>
          </a:p>
        </p:txBody>
      </p:sp>
      <p:sp>
        <p:nvSpPr>
          <p:cNvPr id="141" name="Google Shape;141;p18"/>
          <p:cNvSpPr/>
          <p:nvPr/>
        </p:nvSpPr>
        <p:spPr>
          <a:xfrm>
            <a:off x="39153" y="3335529"/>
            <a:ext cx="9828000" cy="2479345"/>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highlighted sign up hyperlink below the login button</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When signing up, a new user will need to provide some general personal information, such as his first name/last name, address, DOB, phone number, email address, etc.</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“sign up” button will generate a new account only if all sing up conditions (e.g. re-type password, username redundancy, no empty fields)  are met</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An error message will pop up to indicate that creating a new account is declined when all the conditions are not met </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42" name="Google Shape;142;p1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cs typeface="Calibri"/>
                <a:sym typeface="Calibri"/>
              </a:rPr>
              <a:t>2</a:t>
            </a:r>
            <a:endParaRPr dirty="0"/>
          </a:p>
        </p:txBody>
      </p:sp>
      <p:sp>
        <p:nvSpPr>
          <p:cNvPr id="143" name="Google Shape;143;p1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144" name="Google Shape;144;p18"/>
          <p:cNvSpPr/>
          <p:nvPr/>
        </p:nvSpPr>
        <p:spPr>
          <a:xfrm>
            <a:off x="39153" y="5814874"/>
            <a:ext cx="9828000" cy="933715"/>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personal information criteria might vary according to the company’s security level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ID:6</a:t>
            </a:r>
            <a:endParaRPr/>
          </a:p>
        </p:txBody>
      </p:sp>
      <p:sp>
        <p:nvSpPr>
          <p:cNvPr id="150" name="Google Shape;150;p1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a:solidFill>
                  <a:schemeClr val="lt1"/>
                </a:solidFill>
                <a:latin typeface="Calibri"/>
                <a:ea typeface="Calibri"/>
                <a:cs typeface="Calibri"/>
                <a:sym typeface="Calibri"/>
              </a:rPr>
              <a:t>Terms of Use/Policy</a:t>
            </a:r>
            <a:endParaRPr/>
          </a:p>
        </p:txBody>
      </p:sp>
      <p:sp>
        <p:nvSpPr>
          <p:cNvPr id="151" name="Google Shape;151;p19"/>
          <p:cNvSpPr/>
          <p:nvPr/>
        </p:nvSpPr>
        <p:spPr>
          <a:xfrm>
            <a:off x="0" y="813592"/>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company staff I want the sign up page to contain a “Terms of Use/Policy” hyperlink so that I can inform the system users about the rules by which one must agree to abide in order to use the system.</a:t>
            </a:r>
            <a:endParaRPr sz="2400" dirty="0">
              <a:solidFill>
                <a:schemeClr val="dk1"/>
              </a:solidFill>
              <a:latin typeface="Calibri"/>
              <a:ea typeface="Calibri"/>
              <a:cs typeface="Calibri"/>
              <a:sym typeface="Calibri"/>
            </a:endParaRPr>
          </a:p>
        </p:txBody>
      </p:sp>
      <p:sp>
        <p:nvSpPr>
          <p:cNvPr id="152" name="Google Shape;152;p19"/>
          <p:cNvSpPr/>
          <p:nvPr/>
        </p:nvSpPr>
        <p:spPr>
          <a:xfrm>
            <a:off x="0" y="3317774"/>
            <a:ext cx="9828000" cy="2124237"/>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Will include information such as proper usage/definition of misuse</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Will include definition of key words and phrases </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Will include privacy policy outlining the use of personal data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And others that may be subject to change</a:t>
            </a:r>
            <a:endParaRPr/>
          </a:p>
        </p:txBody>
      </p:sp>
      <p:sp>
        <p:nvSpPr>
          <p:cNvPr id="153" name="Google Shape;153;p1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154" name="Google Shape;154;p1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a:t>
            </a:r>
            <a:endParaRPr/>
          </a:p>
        </p:txBody>
      </p:sp>
      <p:sp>
        <p:nvSpPr>
          <p:cNvPr id="155" name="Google Shape;155;p19"/>
          <p:cNvSpPr/>
          <p:nvPr/>
        </p:nvSpPr>
        <p:spPr>
          <a:xfrm>
            <a:off x="0" y="5569177"/>
            <a:ext cx="9828000" cy="1288823"/>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Those terms might have the force of law, therefore be cautious when creating them</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ID:7</a:t>
            </a:r>
            <a:endParaRPr/>
          </a:p>
        </p:txBody>
      </p:sp>
      <p:sp>
        <p:nvSpPr>
          <p:cNvPr id="161" name="Google Shape;161;p2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Customer Accessible Page</a:t>
            </a:r>
            <a:endParaRPr dirty="0"/>
          </a:p>
        </p:txBody>
      </p:sp>
      <p:sp>
        <p:nvSpPr>
          <p:cNvPr id="162" name="Google Shape;162;p20"/>
          <p:cNvSpPr/>
          <p:nvPr/>
        </p:nvSpPr>
        <p:spPr>
          <a:xfrm>
            <a:off x="39153" y="822470"/>
            <a:ext cx="9828000" cy="1202273"/>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to have an access to the web interface even without logging in so that I can view all the cars available to rent in accordance with my geography information and time.</a:t>
            </a:r>
            <a:endParaRPr/>
          </a:p>
        </p:txBody>
      </p:sp>
      <p:sp>
        <p:nvSpPr>
          <p:cNvPr id="163" name="Google Shape;163;p20"/>
          <p:cNvSpPr/>
          <p:nvPr/>
        </p:nvSpPr>
        <p:spPr>
          <a:xfrm>
            <a:off x="39000" y="2024743"/>
            <a:ext cx="9828000" cy="25498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“Click here if you are a customer!” button which enables a pop-up with some input fields (or a search bar) where customer information input (e.g. geography, time and type of car) can be typed in or selected through a list box</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on “Search” button on the pop-up navigates the customer to another particular page that brings a list of all cars available to rent in accordance with the condition.</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on the “Search” button without any specific conditions lists literally “all” cars available to rent</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
        <p:nvSpPr>
          <p:cNvPr id="164" name="Google Shape;164;p2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t>4</a:t>
            </a:r>
            <a:endParaRPr sz="2000" dirty="0"/>
          </a:p>
        </p:txBody>
      </p:sp>
      <p:sp>
        <p:nvSpPr>
          <p:cNvPr id="165" name="Google Shape;165;p2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166" name="Google Shape;166;p20"/>
          <p:cNvSpPr/>
          <p:nvPr/>
        </p:nvSpPr>
        <p:spPr>
          <a:xfrm>
            <a:off x="39000" y="4594194"/>
            <a:ext cx="9828000" cy="2330389"/>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Not only a customer but also a company user can utilise this functionality to pick out car recommendations (especially when he is on the phone with a customer and the customer is asking for some car recommendations)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Will need to be displayed on the centre of the ‘first’ web interface, nearby the log in input fields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another particular page” is named “customer accessible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ID:8</a:t>
            </a:r>
            <a:endParaRPr/>
          </a:p>
        </p:txBody>
      </p:sp>
      <p:sp>
        <p:nvSpPr>
          <p:cNvPr id="172" name="Google Shape;172;p2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Main Menu</a:t>
            </a:r>
            <a:endParaRPr/>
          </a:p>
        </p:txBody>
      </p:sp>
      <p:sp>
        <p:nvSpPr>
          <p:cNvPr id="173" name="Google Shape;173;p21"/>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to have a certain main menu web page after a login, which is similar to that of the Apple’s IOS user interface with a few different applications so that I can easily decide what to do within the web app</a:t>
            </a:r>
            <a:endParaRPr/>
          </a:p>
        </p:txBody>
      </p:sp>
      <p:sp>
        <p:nvSpPr>
          <p:cNvPr id="174" name="Google Shape;174;p21"/>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“Browser” menu with a magnifier icon navigates the user to the “Browser” web page where the user can browse the numbers of different cars that are picked up or returned in some stores as well as customer’s personal information</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“Record” menu with some A4 paper icon navigates the user to the “Record”</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web page where the user can easily record/gather customer information</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“History/Manage Data” menu with a book icon navigates the user to the “History/Manage Data” web page which the management staff or the data analyst can use to fetch data from a database and display current context in a proper format</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75" name="Google Shape;175;p2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t>4</a:t>
            </a:r>
            <a:endParaRPr sz="2000" dirty="0"/>
          </a:p>
        </p:txBody>
      </p:sp>
      <p:sp>
        <p:nvSpPr>
          <p:cNvPr id="176" name="Google Shape;176;p2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a:t>
            </a:r>
            <a:endParaRPr/>
          </a:p>
        </p:txBody>
      </p:sp>
      <p:sp>
        <p:nvSpPr>
          <p:cNvPr id="177" name="Google Shape;177;p21"/>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Adding “Car recommendation” menu can be also considered – clicking on this menu will do the same job as clicking  on the “Click here if you are a customer!” button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ID:9</a:t>
            </a:r>
            <a:endParaRPr/>
          </a:p>
        </p:txBody>
      </p:sp>
      <p:sp>
        <p:nvSpPr>
          <p:cNvPr id="183" name="Google Shape;183;p22"/>
          <p:cNvSpPr/>
          <p:nvPr/>
        </p:nvSpPr>
        <p:spPr>
          <a:xfrm>
            <a:off x="759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Log out</a:t>
            </a:r>
            <a:endParaRPr/>
          </a:p>
        </p:txBody>
      </p:sp>
      <p:sp>
        <p:nvSpPr>
          <p:cNvPr id="184" name="Google Shape;184;p22"/>
          <p:cNvSpPr/>
          <p:nvPr/>
        </p:nvSpPr>
        <p:spPr>
          <a:xfrm>
            <a:off x="39153" y="822469"/>
            <a:ext cx="9828000" cy="1572387"/>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company staff I want the system to contain a logout function so that I can log out when needed and ensure the information security</a:t>
            </a:r>
            <a:endParaRPr/>
          </a:p>
        </p:txBody>
      </p:sp>
      <p:sp>
        <p:nvSpPr>
          <p:cNvPr id="185" name="Google Shape;185;p22"/>
          <p:cNvSpPr/>
          <p:nvPr/>
        </p:nvSpPr>
        <p:spPr>
          <a:xfrm>
            <a:off x="39153" y="2567915"/>
            <a:ext cx="9828000" cy="2785321"/>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“Logout” hyperlink appears on the top right side of the display at all time</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hyperlink doesn’t appear on the customer accessible page</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hyperlink doesn’t appear when the user is not logged in</a:t>
            </a:r>
            <a:endParaRPr sz="20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the logout hyperlink brings a pop-up with two options “Yes” and “No”, asking if the user is sure to log out </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“Yes” lets the user log out and navigate to the first web interface </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“No” closes the pop-up</a:t>
            </a:r>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179388" marR="0" lvl="0" indent="-52387"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86" name="Google Shape;186;p2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1</a:t>
            </a:r>
            <a:endParaRPr dirty="0"/>
          </a:p>
        </p:txBody>
      </p:sp>
      <p:sp>
        <p:nvSpPr>
          <p:cNvPr id="187" name="Google Shape;187;p2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a:t>
            </a:r>
            <a:endParaRPr/>
          </a:p>
        </p:txBody>
      </p:sp>
      <p:sp>
        <p:nvSpPr>
          <p:cNvPr id="188" name="Google Shape;188;p22"/>
          <p:cNvSpPr/>
          <p:nvPr/>
        </p:nvSpPr>
        <p:spPr>
          <a:xfrm>
            <a:off x="78000" y="5517419"/>
            <a:ext cx="9828000" cy="1231171"/>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Adding a function that automatically logs out when no motion is detected for 10 minutes can be also considered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3920</Words>
  <Application>Microsoft Office PowerPoint</Application>
  <PresentationFormat>A4 Paper (210x297 mm)</PresentationFormat>
  <Paragraphs>340</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Keonwoo Lee</dc:creator>
  <cp:lastModifiedBy>Mingze Dai</cp:lastModifiedBy>
  <cp:revision>24</cp:revision>
  <dcterms:modified xsi:type="dcterms:W3CDTF">2018-08-23T11:21:24Z</dcterms:modified>
</cp:coreProperties>
</file>