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0" r:id="rId4"/>
    <p:sldId id="261" r:id="rId5"/>
    <p:sldId id="262" r:id="rId6"/>
    <p:sldId id="263"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Black" panose="020F0502020204030203" pitchFamily="34" charset="0"/>
      <p:bold r:id="rId14"/>
      <p:boldItalic r:id="rId15"/>
    </p:embeddedFont>
    <p:embeddedFont>
      <p:font typeface="Libre Baskerville" panose="020B0604020202020204" charset="0"/>
      <p:regular r:id="rId16"/>
      <p:bold r:id="rId17"/>
      <p:italic r:id="rId18"/>
    </p:embeddedFont>
    <p:embeddedFont>
      <p:font typeface="Rockwell" panose="020606030202050204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12541"/>
            <a:ext cx="12190815" cy="6694098"/>
          </a:xfrm>
          <a:prstGeom prst="rect">
            <a:avLst/>
          </a:prstGeom>
          <a:noFill/>
          <a:ln>
            <a:noFill/>
          </a:ln>
        </p:spPr>
      </p:pic>
      <p:sp>
        <p:nvSpPr>
          <p:cNvPr id="99" name="Google Shape;99;p1"/>
          <p:cNvSpPr txBox="1"/>
          <p:nvPr/>
        </p:nvSpPr>
        <p:spPr>
          <a:xfrm>
            <a:off x="1831984" y="3717984"/>
            <a:ext cx="8528031"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dirty="0">
                <a:solidFill>
                  <a:srgbClr val="082343"/>
                </a:solidFill>
                <a:effectLst/>
                <a:latin typeface="Rockwell" panose="02060603020205020403" pitchFamily="18" charset="0"/>
              </a:rPr>
              <a:t>Code Refactoring and Bug Fixing</a:t>
            </a:r>
            <a:endParaRPr sz="3200" dirty="0">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41009" y="1011799"/>
            <a:ext cx="9425353" cy="4462720"/>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2800" b="1" i="0" u="none" strike="noStrike" dirty="0">
                <a:solidFill>
                  <a:srgbClr val="C00000"/>
                </a:solidFill>
                <a:effectLst/>
                <a:latin typeface="Rockwell" panose="02060603020205020403" pitchFamily="18" charset="0"/>
              </a:rPr>
              <a:t>Scenario:</a:t>
            </a:r>
            <a:endParaRPr lang="en-US" sz="2800" b="0" dirty="0">
              <a:solidFill>
                <a:srgbClr val="C00000"/>
              </a:solidFill>
              <a:effectLst/>
              <a:latin typeface="Rockwell" panose="02060603020205020403" pitchFamily="18" charset="0"/>
            </a:endParaRPr>
          </a:p>
          <a:p>
            <a:pPr algn="just" rtl="0">
              <a:spcBef>
                <a:spcPts val="0"/>
              </a:spcBef>
              <a:spcAft>
                <a:spcPts val="0"/>
              </a:spcAft>
            </a:pPr>
            <a:r>
              <a:rPr lang="en-US" sz="1800" b="0" i="0" u="none" strike="noStrike" dirty="0">
                <a:solidFill>
                  <a:srgbClr val="000000"/>
                </a:solidFill>
                <a:effectLst/>
                <a:latin typeface="Rockwell" panose="02060603020205020403" pitchFamily="18"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2400" b="0" dirty="0">
              <a:effectLst/>
              <a:latin typeface="Rockwell" panose="02060603020205020403" pitchFamily="18" charset="0"/>
            </a:endParaRPr>
          </a:p>
          <a:p>
            <a:pPr algn="just" rtl="0">
              <a:spcBef>
                <a:spcPts val="0"/>
              </a:spcBef>
              <a:spcAft>
                <a:spcPts val="0"/>
              </a:spcAft>
            </a:pPr>
            <a:br>
              <a:rPr lang="en-US" sz="2400" b="0" dirty="0">
                <a:solidFill>
                  <a:srgbClr val="C00000"/>
                </a:solidFill>
                <a:effectLst/>
                <a:latin typeface="Rockwell" panose="02060603020205020403" pitchFamily="18" charset="0"/>
              </a:rPr>
            </a:br>
            <a:r>
              <a:rPr lang="en-US" sz="2800" b="1" i="0" u="none" strike="noStrike" dirty="0">
                <a:solidFill>
                  <a:srgbClr val="C00000"/>
                </a:solidFill>
                <a:effectLst/>
                <a:latin typeface="Rockwell" panose="02060603020205020403" pitchFamily="18" charset="0"/>
              </a:rPr>
              <a:t>Task</a:t>
            </a:r>
            <a:r>
              <a:rPr lang="en-US" sz="2800" b="1" i="0" u="none" strike="noStrike" dirty="0">
                <a:solidFill>
                  <a:srgbClr val="C00000"/>
                </a:solidFill>
                <a:effectLst/>
                <a:latin typeface="Arial" panose="020B0604020202020204" pitchFamily="34" charset="0"/>
              </a:rPr>
              <a:t>:</a:t>
            </a:r>
            <a:endParaRPr lang="en-US" sz="2800" b="0" dirty="0">
              <a:solidFill>
                <a:srgbClr val="C00000"/>
              </a:solidFill>
              <a:effectLst/>
            </a:endParaRPr>
          </a:p>
          <a:p>
            <a:pPr algn="just" rtl="0">
              <a:spcBef>
                <a:spcPts val="0"/>
              </a:spcBef>
              <a:spcAft>
                <a:spcPts val="0"/>
              </a:spcAft>
            </a:pPr>
            <a:r>
              <a:rPr lang="en-US" sz="1800" b="0" i="0" u="none" strike="noStrike" dirty="0">
                <a:solidFill>
                  <a:srgbClr val="000000"/>
                </a:solidFill>
                <a:effectLst/>
                <a:latin typeface="Rockwell" panose="02060603020205020403"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400" b="0" dirty="0">
              <a:effectLst/>
              <a:latin typeface="Rockwell" panose="02060603020205020403" pitchFamily="18" charset="0"/>
            </a:endParaRPr>
          </a:p>
          <a:p>
            <a:br>
              <a:rPr lang="en-US" sz="2400" dirty="0"/>
            </a:b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02486"/>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ADCAB-C072-41F3-B219-ADC297E72B53}"/>
              </a:ext>
            </a:extLst>
          </p:cNvPr>
          <p:cNvPicPr>
            <a:picLocks noChangeAspect="1"/>
          </p:cNvPicPr>
          <p:nvPr/>
        </p:nvPicPr>
        <p:blipFill>
          <a:blip r:embed="rId2"/>
          <a:stretch>
            <a:fillRect/>
          </a:stretch>
        </p:blipFill>
        <p:spPr>
          <a:xfrm>
            <a:off x="4671830" y="171305"/>
            <a:ext cx="7370958" cy="2914718"/>
          </a:xfrm>
          <a:prstGeom prst="rect">
            <a:avLst/>
          </a:prstGeom>
        </p:spPr>
      </p:pic>
      <p:pic>
        <p:nvPicPr>
          <p:cNvPr id="5" name="Picture 4">
            <a:extLst>
              <a:ext uri="{FF2B5EF4-FFF2-40B4-BE49-F238E27FC236}">
                <a16:creationId xmlns:a16="http://schemas.microsoft.com/office/drawing/2014/main" id="{CE7D0555-A8BC-4C7B-9586-B8DDAB14DF44}"/>
              </a:ext>
            </a:extLst>
          </p:cNvPr>
          <p:cNvPicPr>
            <a:picLocks noChangeAspect="1"/>
          </p:cNvPicPr>
          <p:nvPr/>
        </p:nvPicPr>
        <p:blipFill>
          <a:blip r:embed="rId3"/>
          <a:stretch>
            <a:fillRect/>
          </a:stretch>
        </p:blipFill>
        <p:spPr>
          <a:xfrm>
            <a:off x="1059181" y="3271902"/>
            <a:ext cx="7298128" cy="3414793"/>
          </a:xfrm>
          <a:prstGeom prst="rect">
            <a:avLst/>
          </a:prstGeom>
        </p:spPr>
      </p:pic>
      <p:sp>
        <p:nvSpPr>
          <p:cNvPr id="2" name="TextBox 1">
            <a:extLst>
              <a:ext uri="{FF2B5EF4-FFF2-40B4-BE49-F238E27FC236}">
                <a16:creationId xmlns:a16="http://schemas.microsoft.com/office/drawing/2014/main" id="{B74CA846-7231-4649-84E3-0789FF36F202}"/>
              </a:ext>
            </a:extLst>
          </p:cNvPr>
          <p:cNvSpPr txBox="1"/>
          <p:nvPr/>
        </p:nvSpPr>
        <p:spPr>
          <a:xfrm>
            <a:off x="242997" y="1332910"/>
            <a:ext cx="4428833" cy="1200329"/>
          </a:xfrm>
          <a:prstGeom prst="rect">
            <a:avLst/>
          </a:prstGeom>
          <a:noFill/>
        </p:spPr>
        <p:txBody>
          <a:bodyPr wrap="square" rtlCol="0">
            <a:spAutoFit/>
          </a:bodyPr>
          <a:lstStyle/>
          <a:p>
            <a:r>
              <a:rPr lang="en-US" sz="1800" b="0" i="0" dirty="0">
                <a:solidFill>
                  <a:schemeClr val="tx1"/>
                </a:solidFill>
                <a:effectLst/>
                <a:latin typeface="Rockwell" panose="02060603020205020403" pitchFamily="18" charset="0"/>
              </a:rPr>
              <a:t>The following code snippet represents the initial state of  Flask application, which contains identifiable bugs impacting its functionality.</a:t>
            </a:r>
            <a:endParaRPr lang="en-US" sz="1800" dirty="0">
              <a:solidFill>
                <a:schemeClr val="tx1"/>
              </a:solidFill>
              <a:latin typeface="Rockwell" panose="02060603020205020403" pitchFamily="18" charset="0"/>
            </a:endParaRPr>
          </a:p>
        </p:txBody>
      </p:sp>
      <p:sp>
        <p:nvSpPr>
          <p:cNvPr id="4" name="TextBox 3">
            <a:extLst>
              <a:ext uri="{FF2B5EF4-FFF2-40B4-BE49-F238E27FC236}">
                <a16:creationId xmlns:a16="http://schemas.microsoft.com/office/drawing/2014/main" id="{3F4CE6C0-F6BB-4580-B8D7-FE602AE1B660}"/>
              </a:ext>
            </a:extLst>
          </p:cNvPr>
          <p:cNvSpPr txBox="1"/>
          <p:nvPr/>
        </p:nvSpPr>
        <p:spPr>
          <a:xfrm>
            <a:off x="149211" y="316034"/>
            <a:ext cx="4428833"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b="1" i="0" dirty="0">
                <a:solidFill>
                  <a:srgbClr val="C00000"/>
                </a:solidFill>
                <a:effectLst>
                  <a:outerShdw blurRad="38100" dist="38100" dir="2700000" algn="tl">
                    <a:srgbClr val="000000">
                      <a:alpha val="43137"/>
                    </a:srgbClr>
                  </a:outerShdw>
                </a:effectLst>
                <a:latin typeface="Rockwell" panose="02060603020205020403" pitchFamily="18" charset="0"/>
              </a:rPr>
              <a:t>Identifying and Resolving Bugs in the Initial Code</a:t>
            </a:r>
            <a:endParaRPr lang="en-US" sz="2400" b="1" dirty="0">
              <a:solidFill>
                <a:srgbClr val="C00000"/>
              </a:solidFill>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90491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35943-394E-4D6C-A889-4E1D82E663FB}"/>
              </a:ext>
            </a:extLst>
          </p:cNvPr>
          <p:cNvSpPr txBox="1"/>
          <p:nvPr/>
        </p:nvSpPr>
        <p:spPr>
          <a:xfrm>
            <a:off x="150056" y="337625"/>
            <a:ext cx="12041944" cy="1200329"/>
          </a:xfrm>
          <a:prstGeom prst="rect">
            <a:avLst/>
          </a:prstGeom>
          <a:noFill/>
        </p:spPr>
        <p:txBody>
          <a:bodyPr wrap="square" rtlCol="0">
            <a:spAutoFit/>
          </a:bodyPr>
          <a:lstStyle/>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Upon analysis, I identified several bugs that were affecting the performance and reliability of the application.</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In the initial state of  Flask application, one of the identified issues was the absence of a virtual environment.</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Virtual environments are crucial for isolating project dependencies, ensuring consistency across different environments, and avoiding conflicts with system-level packages.</a:t>
            </a:r>
            <a:endParaRPr lang="en-US" sz="1800" dirty="0">
              <a:solidFill>
                <a:schemeClr val="tx1"/>
              </a:solidFill>
              <a:latin typeface="Rockwell" panose="02060603020205020403" pitchFamily="18" charset="0"/>
            </a:endParaRPr>
          </a:p>
        </p:txBody>
      </p:sp>
      <p:sp>
        <p:nvSpPr>
          <p:cNvPr id="3" name="TextBox 2">
            <a:extLst>
              <a:ext uri="{FF2B5EF4-FFF2-40B4-BE49-F238E27FC236}">
                <a16:creationId xmlns:a16="http://schemas.microsoft.com/office/drawing/2014/main" id="{BFF9B63E-02DA-4123-9B52-B40917630EB5}"/>
              </a:ext>
            </a:extLst>
          </p:cNvPr>
          <p:cNvSpPr txBox="1"/>
          <p:nvPr/>
        </p:nvSpPr>
        <p:spPr>
          <a:xfrm>
            <a:off x="492369" y="1537954"/>
            <a:ext cx="8370277" cy="461665"/>
          </a:xfrm>
          <a:prstGeom prst="rect">
            <a:avLst/>
          </a:prstGeom>
          <a:noFill/>
        </p:spPr>
        <p:txBody>
          <a:bodyPr wrap="square" rtlCol="0">
            <a:spAutoFit/>
          </a:bodyPr>
          <a:lstStyle/>
          <a:p>
            <a:r>
              <a:rPr lang="en-US" sz="2400" b="0" i="0" dirty="0">
                <a:solidFill>
                  <a:srgbClr val="C00000"/>
                </a:solidFill>
                <a:effectLst/>
                <a:latin typeface="Rockwell" panose="02060603020205020403" pitchFamily="18" charset="0"/>
              </a:rPr>
              <a:t>Creating a Virtual Environment:</a:t>
            </a:r>
            <a:endParaRPr lang="en-US" sz="2400" dirty="0">
              <a:solidFill>
                <a:srgbClr val="C00000"/>
              </a:solidFill>
              <a:latin typeface="Rockwell" panose="02060603020205020403" pitchFamily="18" charset="0"/>
            </a:endParaRPr>
          </a:p>
        </p:txBody>
      </p:sp>
      <p:pic>
        <p:nvPicPr>
          <p:cNvPr id="5" name="Picture 4">
            <a:extLst>
              <a:ext uri="{FF2B5EF4-FFF2-40B4-BE49-F238E27FC236}">
                <a16:creationId xmlns:a16="http://schemas.microsoft.com/office/drawing/2014/main" id="{63C2E59E-BA67-424B-ADFE-3548D8AB3838}"/>
              </a:ext>
            </a:extLst>
          </p:cNvPr>
          <p:cNvPicPr>
            <a:picLocks noChangeAspect="1"/>
          </p:cNvPicPr>
          <p:nvPr/>
        </p:nvPicPr>
        <p:blipFill>
          <a:blip r:embed="rId2"/>
          <a:stretch>
            <a:fillRect/>
          </a:stretch>
        </p:blipFill>
        <p:spPr>
          <a:xfrm>
            <a:off x="347662" y="1999619"/>
            <a:ext cx="11496675" cy="4641863"/>
          </a:xfrm>
          <a:prstGeom prst="rect">
            <a:avLst/>
          </a:prstGeom>
        </p:spPr>
      </p:pic>
      <p:sp>
        <p:nvSpPr>
          <p:cNvPr id="6" name="Arrow: Right 5">
            <a:extLst>
              <a:ext uri="{FF2B5EF4-FFF2-40B4-BE49-F238E27FC236}">
                <a16:creationId xmlns:a16="http://schemas.microsoft.com/office/drawing/2014/main" id="{3CCFC347-C6FB-4651-A7DC-B5FAE08922CF}"/>
              </a:ext>
            </a:extLst>
          </p:cNvPr>
          <p:cNvSpPr/>
          <p:nvPr/>
        </p:nvSpPr>
        <p:spPr>
          <a:xfrm flipH="1">
            <a:off x="2475911" y="2276618"/>
            <a:ext cx="2222698"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B110011-576E-411F-9F71-13FAA61A1BD1}"/>
              </a:ext>
            </a:extLst>
          </p:cNvPr>
          <p:cNvSpPr/>
          <p:nvPr/>
        </p:nvSpPr>
        <p:spPr>
          <a:xfrm flipH="1" flipV="1">
            <a:off x="9144000" y="5848879"/>
            <a:ext cx="1899139" cy="340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88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85C95-0B92-4FDB-854F-E01D6683C178}"/>
              </a:ext>
            </a:extLst>
          </p:cNvPr>
          <p:cNvSpPr txBox="1"/>
          <p:nvPr/>
        </p:nvSpPr>
        <p:spPr>
          <a:xfrm>
            <a:off x="355600" y="190500"/>
            <a:ext cx="11480800" cy="3416320"/>
          </a:xfrm>
          <a:prstGeom prst="rect">
            <a:avLst/>
          </a:prstGeom>
          <a:noFill/>
        </p:spPr>
        <p:txBody>
          <a:bodyPr wrap="square" rtlCol="0">
            <a:spAutoFit/>
          </a:bodyPr>
          <a:lstStyle/>
          <a:p>
            <a:r>
              <a:rPr lang="en-US" sz="1800" b="0" i="0" dirty="0">
                <a:solidFill>
                  <a:srgbClr val="C00000"/>
                </a:solidFill>
                <a:effectLst/>
                <a:latin typeface="Rockwell" panose="02060603020205020403" pitchFamily="18" charset="0"/>
              </a:rPr>
              <a:t>Identifying and Correcting the Second Bug in  Python Code:</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During the code review process, a second bug was identified in the Python code of Flask application.</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Here is a visual representation of the code snippet, illustrating the correction made to resolve the second bug.</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The bug was related to handling user input in the form, specifically in the context of POST requests.</a:t>
            </a:r>
          </a:p>
          <a:p>
            <a:pPr marL="342900" indent="-342900">
              <a:buFont typeface="Arial" panose="020B0604020202020204" pitchFamily="34" charset="0"/>
              <a:buChar char="•"/>
            </a:pPr>
            <a:r>
              <a:rPr lang="en-US" sz="1800" b="0" i="0" dirty="0">
                <a:solidFill>
                  <a:schemeClr val="tx1"/>
                </a:solidFill>
                <a:effectLst/>
                <a:latin typeface="Rockwell" panose="02060603020205020403" pitchFamily="18" charset="0"/>
              </a:rPr>
              <a:t>To address this issue, modifications were made to handle POST requests appropriately and ensure accurate capture of user notes.</a:t>
            </a:r>
          </a:p>
          <a:p>
            <a:pPr marL="342900" indent="-342900">
              <a:buFont typeface="Arial" panose="020B0604020202020204" pitchFamily="34" charset="0"/>
              <a:buChar char="•"/>
            </a:pPr>
            <a:r>
              <a:rPr lang="en-US" sz="1800" dirty="0">
                <a:solidFill>
                  <a:schemeClr val="tx1"/>
                </a:solidFill>
                <a:latin typeface="Rockwell" panose="02060603020205020403" pitchFamily="18" charset="0"/>
              </a:rPr>
              <a:t>The correction involved adjusting the code to handle POST requests by using ‘</a:t>
            </a:r>
            <a:r>
              <a:rPr lang="en-US" sz="1800" dirty="0" err="1">
                <a:solidFill>
                  <a:schemeClr val="tx1"/>
                </a:solidFill>
                <a:latin typeface="Rockwell" panose="02060603020205020403" pitchFamily="18" charset="0"/>
              </a:rPr>
              <a:t>request.form.get</a:t>
            </a:r>
            <a:r>
              <a:rPr lang="en-US" sz="1800" dirty="0">
                <a:solidFill>
                  <a:schemeClr val="tx1"/>
                </a:solidFill>
                <a:latin typeface="Rockwell" panose="02060603020205020403" pitchFamily="18" charset="0"/>
              </a:rPr>
              <a:t>()’ to capture user notes only when the method is POST, ensuring that the list is approximately updated.</a:t>
            </a:r>
            <a:endParaRPr lang="en-US" sz="1800" b="0" i="0" dirty="0">
              <a:solidFill>
                <a:schemeClr val="tx1"/>
              </a:solidFill>
              <a:effectLst/>
              <a:latin typeface="Rockwell" panose="02060603020205020403" pitchFamily="18" charset="0"/>
            </a:endParaRPr>
          </a:p>
          <a:p>
            <a:pPr marL="342900" indent="-342900">
              <a:buFont typeface="Arial" panose="020B0604020202020204" pitchFamily="34" charset="0"/>
              <a:buChar char="•"/>
            </a:pPr>
            <a:endParaRPr lang="en-US" sz="1800" b="0" i="0" dirty="0">
              <a:solidFill>
                <a:schemeClr val="tx1"/>
              </a:solidFill>
              <a:effectLst/>
              <a:latin typeface="Söhne"/>
            </a:endParaRPr>
          </a:p>
          <a:p>
            <a:pPr marL="342900" indent="-342900">
              <a:buFont typeface="Arial" panose="020B0604020202020204" pitchFamily="34" charset="0"/>
              <a:buChar char="•"/>
            </a:pPr>
            <a:endParaRPr lang="en-US" sz="1800" b="0" i="0" dirty="0">
              <a:solidFill>
                <a:schemeClr val="tx1"/>
              </a:solidFill>
              <a:effectLst/>
              <a:latin typeface="Söhne"/>
            </a:endParaRPr>
          </a:p>
          <a:p>
            <a:pPr marL="342900" indent="-342900">
              <a:buFont typeface="Arial" panose="020B0604020202020204" pitchFamily="34" charset="0"/>
              <a:buChar char="•"/>
            </a:pPr>
            <a:endParaRPr lang="en-US" sz="1800" dirty="0">
              <a:solidFill>
                <a:schemeClr val="tx1"/>
              </a:solidFill>
              <a:latin typeface="Rockwell" panose="02060603020205020403" pitchFamily="18" charset="0"/>
            </a:endParaRPr>
          </a:p>
        </p:txBody>
      </p:sp>
      <p:pic>
        <p:nvPicPr>
          <p:cNvPr id="12" name="Picture 11">
            <a:extLst>
              <a:ext uri="{FF2B5EF4-FFF2-40B4-BE49-F238E27FC236}">
                <a16:creationId xmlns:a16="http://schemas.microsoft.com/office/drawing/2014/main" id="{0430AEFD-7DF2-446C-B289-4241C7D22971}"/>
              </a:ext>
            </a:extLst>
          </p:cNvPr>
          <p:cNvPicPr>
            <a:picLocks noChangeAspect="1"/>
          </p:cNvPicPr>
          <p:nvPr/>
        </p:nvPicPr>
        <p:blipFill>
          <a:blip r:embed="rId2"/>
          <a:stretch>
            <a:fillRect/>
          </a:stretch>
        </p:blipFill>
        <p:spPr>
          <a:xfrm>
            <a:off x="1465943" y="2728686"/>
            <a:ext cx="8752113" cy="3938814"/>
          </a:xfrm>
          <a:prstGeom prst="rect">
            <a:avLst/>
          </a:prstGeom>
        </p:spPr>
      </p:pic>
      <p:sp>
        <p:nvSpPr>
          <p:cNvPr id="15" name="Arrow: Right 14">
            <a:extLst>
              <a:ext uri="{FF2B5EF4-FFF2-40B4-BE49-F238E27FC236}">
                <a16:creationId xmlns:a16="http://schemas.microsoft.com/office/drawing/2014/main" id="{ED59DFB2-0446-4AF6-9BD4-C9512066D714}"/>
              </a:ext>
            </a:extLst>
          </p:cNvPr>
          <p:cNvSpPr/>
          <p:nvPr/>
        </p:nvSpPr>
        <p:spPr>
          <a:xfrm flipH="1">
            <a:off x="6513284" y="4579807"/>
            <a:ext cx="2514602" cy="232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4C4A3E8B-CDCA-436A-AC01-0775963DCBF0}"/>
              </a:ext>
            </a:extLst>
          </p:cNvPr>
          <p:cNvSpPr/>
          <p:nvPr/>
        </p:nvSpPr>
        <p:spPr>
          <a:xfrm flipH="1">
            <a:off x="6850743" y="5181600"/>
            <a:ext cx="3178628" cy="232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93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8B6BB-50F2-4503-B69A-731CF5E47953}"/>
              </a:ext>
            </a:extLst>
          </p:cNvPr>
          <p:cNvSpPr txBox="1"/>
          <p:nvPr/>
        </p:nvSpPr>
        <p:spPr>
          <a:xfrm>
            <a:off x="195943" y="231230"/>
            <a:ext cx="11393714" cy="2954655"/>
          </a:xfrm>
          <a:prstGeom prst="rect">
            <a:avLst/>
          </a:prstGeom>
          <a:noFill/>
        </p:spPr>
        <p:txBody>
          <a:bodyPr wrap="square" rtlCol="0">
            <a:spAutoFit/>
          </a:bodyPr>
          <a:lstStyle/>
          <a:p>
            <a:r>
              <a:rPr lang="en-US" sz="1800" b="0" i="0" dirty="0">
                <a:solidFill>
                  <a:srgbClr val="C00000"/>
                </a:solidFill>
                <a:effectLst/>
                <a:latin typeface="Rockwell" panose="02060603020205020403" pitchFamily="18" charset="0"/>
              </a:rPr>
              <a:t>Identifying and Correcting the Third Bug in HTML Code:</a:t>
            </a:r>
          </a:p>
          <a:p>
            <a:pPr marL="285750" indent="-285750">
              <a:buFont typeface="Arial" panose="020B0604020202020204" pitchFamily="34" charset="0"/>
              <a:buChar char="•"/>
            </a:pPr>
            <a:r>
              <a:rPr lang="en-US" sz="1800" b="0" i="0" dirty="0">
                <a:solidFill>
                  <a:schemeClr val="tx1"/>
                </a:solidFill>
                <a:effectLst/>
                <a:latin typeface="Rockwell" panose="02060603020205020403" pitchFamily="18" charset="0"/>
              </a:rPr>
              <a:t>Upon inspecting the HTML code, a third bug was identified, affecting the structure and behavior of Flask application interface.</a:t>
            </a:r>
            <a:r>
              <a:rPr lang="en-US" sz="1800" b="0" i="0" dirty="0">
                <a:solidFill>
                  <a:srgbClr val="ECECEC"/>
                </a:solidFill>
                <a:effectLst/>
                <a:latin typeface="Rockwell" panose="02060603020205020403" pitchFamily="18" charset="0"/>
              </a:rPr>
              <a:t> </a:t>
            </a:r>
          </a:p>
          <a:p>
            <a:pPr marL="285750" indent="-285750">
              <a:buFont typeface="Arial" panose="020B0604020202020204" pitchFamily="34" charset="0"/>
              <a:buChar char="•"/>
            </a:pPr>
            <a:r>
              <a:rPr lang="en-US" sz="1800" b="0" i="0" dirty="0">
                <a:solidFill>
                  <a:schemeClr val="tx1"/>
                </a:solidFill>
                <a:effectLst/>
                <a:latin typeface="Rockwell" panose="02060603020205020403" pitchFamily="18" charset="0"/>
              </a:rPr>
              <a:t>The bug was related to the HTML structure, specifically involving the heading and form action attribute.</a:t>
            </a:r>
          </a:p>
          <a:p>
            <a:pPr marL="285750" indent="-285750">
              <a:buFont typeface="Arial" panose="020B0604020202020204" pitchFamily="34" charset="0"/>
              <a:buChar char="•"/>
            </a:pPr>
            <a:r>
              <a:rPr lang="en-US" sz="1800" b="0" i="0" dirty="0">
                <a:solidFill>
                  <a:schemeClr val="tx1"/>
                </a:solidFill>
                <a:effectLst/>
                <a:latin typeface="Rockwell" panose="02060603020205020403" pitchFamily="18" charset="0"/>
              </a:rPr>
              <a:t>To address this issue, modifications were made to the HTML code, including changes to the heading and form action attribute.</a:t>
            </a:r>
          </a:p>
          <a:p>
            <a:pPr marL="285750" indent="-285750">
              <a:buFont typeface="Arial" panose="020B0604020202020204" pitchFamily="34" charset="0"/>
              <a:buChar char="•"/>
            </a:pPr>
            <a:r>
              <a:rPr lang="en-US" sz="1800" b="0" i="0" dirty="0">
                <a:solidFill>
                  <a:schemeClr val="tx1"/>
                </a:solidFill>
                <a:effectLst/>
                <a:latin typeface="Rockwell" panose="02060603020205020403" pitchFamily="18" charset="0"/>
              </a:rPr>
              <a:t>The correction involved adjusting the heading structure and the form attribute. The heading tag &lt;h1&gt; was modified, and the form action attribute was updated to reflect the correct route.</a:t>
            </a:r>
          </a:p>
          <a:p>
            <a:pPr marL="285750" indent="-285750">
              <a:buFont typeface="Arial" panose="020B0604020202020204" pitchFamily="34" charset="0"/>
              <a:buChar char="•"/>
            </a:pPr>
            <a:r>
              <a:rPr lang="en-US" sz="1800" b="0" i="0" dirty="0">
                <a:solidFill>
                  <a:schemeClr val="tx1"/>
                </a:solidFill>
                <a:effectLst/>
                <a:latin typeface="Rockwell" panose="02060603020205020403" pitchFamily="18" charset="0"/>
              </a:rPr>
              <a:t>Here is a visual representation of the HTML code snippet, illustrating the correction made to enhance the structure and behavior of our Flask application interface.</a:t>
            </a:r>
            <a:endParaRPr lang="en-US" sz="1800" dirty="0">
              <a:solidFill>
                <a:schemeClr val="tx1"/>
              </a:solidFill>
              <a:latin typeface="Rockwell" panose="02060603020205020403" pitchFamily="18" charset="0"/>
            </a:endParaRPr>
          </a:p>
        </p:txBody>
      </p:sp>
      <p:pic>
        <p:nvPicPr>
          <p:cNvPr id="10" name="Picture 9">
            <a:extLst>
              <a:ext uri="{FF2B5EF4-FFF2-40B4-BE49-F238E27FC236}">
                <a16:creationId xmlns:a16="http://schemas.microsoft.com/office/drawing/2014/main" id="{A85884C0-AA32-4DD0-B916-DB001F71C7FC}"/>
              </a:ext>
            </a:extLst>
          </p:cNvPr>
          <p:cNvPicPr>
            <a:picLocks noChangeAspect="1"/>
          </p:cNvPicPr>
          <p:nvPr/>
        </p:nvPicPr>
        <p:blipFill>
          <a:blip r:embed="rId2"/>
          <a:stretch>
            <a:fillRect/>
          </a:stretch>
        </p:blipFill>
        <p:spPr>
          <a:xfrm>
            <a:off x="1132114" y="3048000"/>
            <a:ext cx="7852229" cy="3842657"/>
          </a:xfrm>
          <a:prstGeom prst="rect">
            <a:avLst/>
          </a:prstGeom>
        </p:spPr>
      </p:pic>
      <p:sp>
        <p:nvSpPr>
          <p:cNvPr id="11" name="Rectangle 10">
            <a:extLst>
              <a:ext uri="{FF2B5EF4-FFF2-40B4-BE49-F238E27FC236}">
                <a16:creationId xmlns:a16="http://schemas.microsoft.com/office/drawing/2014/main" id="{08B3AE54-0AF2-4C6D-AB16-C0145138B117}"/>
              </a:ext>
            </a:extLst>
          </p:cNvPr>
          <p:cNvSpPr/>
          <p:nvPr/>
        </p:nvSpPr>
        <p:spPr>
          <a:xfrm>
            <a:off x="1712686" y="4484914"/>
            <a:ext cx="7271657" cy="85634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767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59841" y="2667000"/>
            <a:ext cx="4953000" cy="76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800" b="0" i="0" u="none" strike="noStrike" cap="none" dirty="0">
                <a:solidFill>
                  <a:srgbClr val="C00000"/>
                </a:solidFill>
                <a:latin typeface="Rockwell" panose="02060603020205020403" pitchFamily="18" charset="0"/>
                <a:ea typeface="Libre Baskerville"/>
                <a:cs typeface="Libre Baskerville"/>
                <a:sym typeface="Libre Baskerville"/>
              </a:rPr>
              <a:t>THANK YOU</a:t>
            </a:r>
            <a:endParaRPr sz="4800" b="0" i="0" u="none" strike="noStrike" cap="none" dirty="0">
              <a:solidFill>
                <a:schemeClr val="dk1"/>
              </a:solidFill>
              <a:latin typeface="Rockwell" panose="02060603020205020403" pitchFamily="18" charset="0"/>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490</Words>
  <Application>Microsoft Office PowerPoint</Application>
  <PresentationFormat>Widescreen</PresentationFormat>
  <Paragraphs>26</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Libre Baskerville</vt:lpstr>
      <vt:lpstr>Calibri</vt:lpstr>
      <vt:lpstr>Wingdings</vt:lpstr>
      <vt:lpstr>Arial</vt:lpstr>
      <vt:lpstr>Söhne</vt:lpstr>
      <vt:lpstr>Rockwell</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Sumayya Mohammed</cp:lastModifiedBy>
  <cp:revision>20</cp:revision>
  <dcterms:created xsi:type="dcterms:W3CDTF">2021-02-16T05:19:01Z</dcterms:created>
  <dcterms:modified xsi:type="dcterms:W3CDTF">2024-02-27T10:27:01Z</dcterms:modified>
</cp:coreProperties>
</file>