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1007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  <p:guide pos="1007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Buna ziua! Numele meu este Alexandru Martiniuc si astazi va voi prezenta lucrarea mea de licenta intitulata “</a:t>
            </a:r>
            <a:r>
              <a:rPr lang="en-US">
                <a:solidFill>
                  <a:srgbClr val="343F49"/>
                </a:solidFill>
              </a:rPr>
              <a:t>Preventing web-based attacks through Hidden Markov models</a:t>
            </a:r>
            <a:r>
              <a:rPr lang="en-US"/>
              <a:t>”.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Structura prezentarii va fi urmatoare: in prima faza descrierea problemei, descrierea teoriei ce ne permite sa discutam despre solutia propusa</a:t>
            </a:r>
            <a:endParaRPr/>
          </a:p>
        </p:txBody>
      </p:sp>
      <p:sp>
        <p:nvSpPr>
          <p:cNvPr id="149" name="Google Shape;14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b9c298d2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5b9c298d25_0_2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rgbClr val="6A8093">
              <a:alpha val="4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2"/>
          <p:cNvCxnSpPr/>
          <p:nvPr/>
        </p:nvCxnSpPr>
        <p:spPr>
          <a:xfrm>
            <a:off x="11573293" y="5638800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2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rgbClr val="465562">
              <a:alpha val="74901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2"/>
          <p:cNvCxnSpPr/>
          <p:nvPr/>
        </p:nvCxnSpPr>
        <p:spPr>
          <a:xfrm>
            <a:off x="1218884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" name="Google Shape;32;p2"/>
          <p:cNvCxnSpPr/>
          <p:nvPr/>
        </p:nvCxnSpPr>
        <p:spPr>
          <a:xfrm>
            <a:off x="0" y="5631204"/>
            <a:ext cx="1828325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2"/>
          <p:cNvSpPr/>
          <p:nvPr/>
        </p:nvSpPr>
        <p:spPr>
          <a:xfrm>
            <a:off x="276462" y="6032500"/>
            <a:ext cx="593189" cy="519176"/>
          </a:xfrm>
          <a:custGeom>
            <a:rect b="b" l="l" r="r" t="t"/>
            <a:pathLst>
              <a:path extrusionOk="0" h="372" w="426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 txBox="1"/>
          <p:nvPr>
            <p:ph type="ctrTitle"/>
          </p:nvPr>
        </p:nvSpPr>
        <p:spPr>
          <a:xfrm>
            <a:off x="2428669" y="1600200"/>
            <a:ext cx="8329031" cy="2680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2428669" y="4344915"/>
            <a:ext cx="7516442" cy="1116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2400"/>
              <a:buNone/>
              <a:defRPr>
                <a:solidFill>
                  <a:srgbClr val="92979C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2000"/>
              <a:buNone/>
              <a:defRPr>
                <a:solidFill>
                  <a:srgbClr val="92979C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None/>
              <a:defRPr>
                <a:solidFill>
                  <a:srgbClr val="92979C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None/>
              <a:defRPr>
                <a:solidFill>
                  <a:srgbClr val="92979C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None/>
              <a:defRPr>
                <a:solidFill>
                  <a:srgbClr val="92979C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None/>
              <a:defRPr>
                <a:solidFill>
                  <a:srgbClr val="92979C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None/>
              <a:defRPr>
                <a:solidFill>
                  <a:srgbClr val="92979C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None/>
              <a:defRPr>
                <a:solidFill>
                  <a:srgbClr val="92979C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10666412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 rot="5400000">
            <a:off x="4198836" y="-1005200"/>
            <a:ext cx="4572000" cy="978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1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rgbClr val="465562">
              <a:alpha val="8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2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rgbClr val="6A8093">
              <a:alpha val="87450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rgbClr val="465562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12"/>
          <p:cNvCxnSpPr/>
          <p:nvPr/>
        </p:nvCxnSpPr>
        <p:spPr>
          <a:xfrm>
            <a:off x="617143" y="736219"/>
            <a:ext cx="60944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12"/>
          <p:cNvCxnSpPr/>
          <p:nvPr/>
        </p:nvCxnSpPr>
        <p:spPr>
          <a:xfrm>
            <a:off x="617143" y="1345819"/>
            <a:ext cx="60944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12"/>
          <p:cNvSpPr/>
          <p:nvPr/>
        </p:nvSpPr>
        <p:spPr>
          <a:xfrm rot="5400000">
            <a:off x="756095" y="898102"/>
            <a:ext cx="336023" cy="294097"/>
          </a:xfrm>
          <a:custGeom>
            <a:rect b="b" l="l" r="r" t="t"/>
            <a:pathLst>
              <a:path extrusionOk="0" h="372" w="426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2"/>
          <p:cNvCxnSpPr/>
          <p:nvPr/>
        </p:nvCxnSpPr>
        <p:spPr>
          <a:xfrm>
            <a:off x="617143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12"/>
          <p:cNvSpPr txBox="1"/>
          <p:nvPr>
            <p:ph type="title"/>
          </p:nvPr>
        </p:nvSpPr>
        <p:spPr>
          <a:xfrm rot="5400000">
            <a:off x="7750175" y="2535237"/>
            <a:ext cx="5486400" cy="17875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2"/>
          <p:cNvSpPr txBox="1"/>
          <p:nvPr>
            <p:ph idx="1" type="body"/>
          </p:nvPr>
        </p:nvSpPr>
        <p:spPr>
          <a:xfrm rot="5400000">
            <a:off x="2779712" y="-495300"/>
            <a:ext cx="5486400" cy="784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9pPr>
          </a:lstStyle>
          <a:p/>
        </p:txBody>
      </p:sp>
      <p:sp>
        <p:nvSpPr>
          <p:cNvPr id="136" name="Google Shape;136;p12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2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593436" y="1600200"/>
            <a:ext cx="481458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›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 sz="1800"/>
            </a:lvl9pPr>
          </a:lstStyle>
          <a:p/>
        </p:txBody>
      </p:sp>
      <p:sp>
        <p:nvSpPr>
          <p:cNvPr id="48" name="Google Shape;48;p4"/>
          <p:cNvSpPr txBox="1"/>
          <p:nvPr>
            <p:ph idx="2" type="body"/>
          </p:nvPr>
        </p:nvSpPr>
        <p:spPr>
          <a:xfrm>
            <a:off x="6561651" y="1600200"/>
            <a:ext cx="481458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›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 sz="1800"/>
            </a:lvl9pPr>
          </a:lstStyle>
          <a:p/>
        </p:txBody>
      </p:sp>
      <p:sp>
        <p:nvSpPr>
          <p:cNvPr id="49" name="Google Shape;49;p4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rgbClr val="6A8093">
              <a:alpha val="8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6"/>
          <p:cNvCxnSpPr/>
          <p:nvPr/>
        </p:nvCxnSpPr>
        <p:spPr>
          <a:xfrm>
            <a:off x="617143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6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rgbClr val="6A8093">
              <a:alpha val="86666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rgbClr val="465562">
              <a:alpha val="8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rgbClr val="6A8093">
              <a:alpha val="4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7"/>
          <p:cNvCxnSpPr/>
          <p:nvPr/>
        </p:nvCxnSpPr>
        <p:spPr>
          <a:xfrm>
            <a:off x="11573293" y="5638800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7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rgbClr val="465562">
              <a:alpha val="74901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76462" y="6032500"/>
            <a:ext cx="593189" cy="519176"/>
          </a:xfrm>
          <a:custGeom>
            <a:rect b="b" l="l" r="r" t="t"/>
            <a:pathLst>
              <a:path extrusionOk="0" h="372" w="426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7"/>
          <p:cNvCxnSpPr/>
          <p:nvPr/>
        </p:nvCxnSpPr>
        <p:spPr>
          <a:xfrm>
            <a:off x="1216152" y="5638800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7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rgbClr val="6A8093">
              <a:alpha val="4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7"/>
          <p:cNvCxnSpPr/>
          <p:nvPr/>
        </p:nvCxnSpPr>
        <p:spPr>
          <a:xfrm>
            <a:off x="11573293" y="0"/>
            <a:ext cx="0" cy="60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7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rgbClr val="465562">
              <a:alpha val="74901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7"/>
          <p:cNvCxnSpPr/>
          <p:nvPr/>
        </p:nvCxnSpPr>
        <p:spPr>
          <a:xfrm>
            <a:off x="1218884" y="0"/>
            <a:ext cx="0" cy="60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7"/>
          <p:cNvSpPr txBox="1"/>
          <p:nvPr>
            <p:ph type="title"/>
          </p:nvPr>
        </p:nvSpPr>
        <p:spPr>
          <a:xfrm>
            <a:off x="1598613" y="1600201"/>
            <a:ext cx="8283272" cy="2654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" type="body"/>
          </p:nvPr>
        </p:nvSpPr>
        <p:spPr>
          <a:xfrm>
            <a:off x="1598613" y="4259996"/>
            <a:ext cx="7264623" cy="1150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None/>
              <a:defRPr sz="1800">
                <a:solidFill>
                  <a:srgbClr val="92979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600"/>
              <a:buNone/>
              <a:defRPr sz="1600">
                <a:solidFill>
                  <a:srgbClr val="92979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400"/>
              <a:buNone/>
              <a:defRPr sz="1400">
                <a:solidFill>
                  <a:srgbClr val="92979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400"/>
              <a:buNone/>
              <a:defRPr sz="1400">
                <a:solidFill>
                  <a:srgbClr val="92979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400"/>
              <a:buNone/>
              <a:defRPr sz="1400">
                <a:solidFill>
                  <a:srgbClr val="92979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400"/>
              <a:buNone/>
              <a:defRPr sz="1400">
                <a:solidFill>
                  <a:srgbClr val="92979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400"/>
              <a:buNone/>
              <a:defRPr sz="1400">
                <a:solidFill>
                  <a:srgbClr val="92979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400"/>
              <a:buNone/>
              <a:defRPr sz="1400">
                <a:solidFill>
                  <a:srgbClr val="92979C"/>
                </a:solidFill>
              </a:defRPr>
            </a:lvl9pPr>
          </a:lstStyle>
          <a:p/>
        </p:txBody>
      </p:sp>
      <p:sp>
        <p:nvSpPr>
          <p:cNvPr id="85" name="Google Shape;85;p7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2" type="sldNum"/>
          </p:nvPr>
        </p:nvSpPr>
        <p:spPr>
          <a:xfrm>
            <a:off x="10666571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1593436" y="1499616"/>
            <a:ext cx="4818888" cy="938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 cap="none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8"/>
          <p:cNvSpPr txBox="1"/>
          <p:nvPr>
            <p:ph idx="2" type="body"/>
          </p:nvPr>
        </p:nvSpPr>
        <p:spPr>
          <a:xfrm>
            <a:off x="1593436" y="2514706"/>
            <a:ext cx="4814586" cy="3657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›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›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›"/>
              <a:defRPr sz="1600"/>
            </a:lvl9pPr>
          </a:lstStyle>
          <a:p/>
        </p:txBody>
      </p:sp>
      <p:sp>
        <p:nvSpPr>
          <p:cNvPr id="92" name="Google Shape;92;p8"/>
          <p:cNvSpPr txBox="1"/>
          <p:nvPr>
            <p:ph idx="3" type="body"/>
          </p:nvPr>
        </p:nvSpPr>
        <p:spPr>
          <a:xfrm>
            <a:off x="6557349" y="1499616"/>
            <a:ext cx="4818888" cy="938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 cap="none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8"/>
          <p:cNvSpPr txBox="1"/>
          <p:nvPr>
            <p:ph idx="4" type="body"/>
          </p:nvPr>
        </p:nvSpPr>
        <p:spPr>
          <a:xfrm>
            <a:off x="6557349" y="2514600"/>
            <a:ext cx="4818888" cy="3655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›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›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›"/>
              <a:defRPr sz="1600"/>
            </a:lvl9pPr>
          </a:lstStyle>
          <a:p/>
        </p:txBody>
      </p:sp>
      <p:sp>
        <p:nvSpPr>
          <p:cNvPr id="94" name="Google Shape;94;p8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rgbClr val="6A8093">
              <a:alpha val="8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9"/>
          <p:cNvCxnSpPr/>
          <p:nvPr/>
        </p:nvCxnSpPr>
        <p:spPr>
          <a:xfrm>
            <a:off x="621792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9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9"/>
          <p:cNvSpPr txBox="1"/>
          <p:nvPr>
            <p:ph type="title"/>
          </p:nvPr>
        </p:nvSpPr>
        <p:spPr>
          <a:xfrm>
            <a:off x="1074240" y="381000"/>
            <a:ext cx="329342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sz="2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5180251" y="482600"/>
            <a:ext cx="6195986" cy="5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›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 sz="1800"/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1074240" y="1828800"/>
            <a:ext cx="3293422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5" name="Google Shape;105;p9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rgbClr val="6A8093">
              <a:alpha val="8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rgbClr val="C1CBD3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0"/>
          <p:cNvSpPr txBox="1"/>
          <p:nvPr>
            <p:ph type="title"/>
          </p:nvPr>
        </p:nvSpPr>
        <p:spPr>
          <a:xfrm>
            <a:off x="1074240" y="381000"/>
            <a:ext cx="329342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800"/>
              <a:buFont typeface="Arial"/>
              <a:buNone/>
              <a:defRPr b="0" sz="2800" cap="none">
                <a:solidFill>
                  <a:srgbClr val="343F4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113" name="Google Shape;113;p10"/>
          <p:cNvSpPr/>
          <p:nvPr>
            <p:ph idx="2" type="pic"/>
          </p:nvPr>
        </p:nvSpPr>
        <p:spPr>
          <a:xfrm>
            <a:off x="5180251" y="482600"/>
            <a:ext cx="6195986" cy="5689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1074240" y="1828800"/>
            <a:ext cx="3293422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10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0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0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10"/>
          <p:cNvCxnSpPr/>
          <p:nvPr/>
        </p:nvCxnSpPr>
        <p:spPr>
          <a:xfrm>
            <a:off x="11879867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rgbClr val="465562">
              <a:alpha val="8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rgbClr val="6A8093">
              <a:alpha val="87450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rgbClr val="465562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617143" y="736219"/>
            <a:ext cx="60944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" name="Google Shape;15;p1"/>
          <p:cNvCxnSpPr/>
          <p:nvPr/>
        </p:nvCxnSpPr>
        <p:spPr>
          <a:xfrm>
            <a:off x="617143" y="1345819"/>
            <a:ext cx="60944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1"/>
          <p:cNvSpPr/>
          <p:nvPr/>
        </p:nvSpPr>
        <p:spPr>
          <a:xfrm>
            <a:off x="756095" y="898102"/>
            <a:ext cx="336023" cy="294097"/>
          </a:xfrm>
          <a:custGeom>
            <a:rect b="b" l="l" r="r" t="t"/>
            <a:pathLst>
              <a:path extrusionOk="0" h="372" w="426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1"/>
          <p:cNvCxnSpPr/>
          <p:nvPr/>
        </p:nvCxnSpPr>
        <p:spPr>
          <a:xfrm>
            <a:off x="617143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1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Statistical_model" TargetMode="External"/><Relationship Id="rId4" Type="http://schemas.openxmlformats.org/officeDocument/2006/relationships/hyperlink" Target="https://en.wikipedia.org/wiki/Markov_model" TargetMode="External"/><Relationship Id="rId5" Type="http://schemas.openxmlformats.org/officeDocument/2006/relationships/hyperlink" Target="https://en.wikipedia.org/wiki/Markov_process" TargetMode="External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ctrTitle"/>
          </p:nvPr>
        </p:nvSpPr>
        <p:spPr>
          <a:xfrm>
            <a:off x="2428669" y="1600200"/>
            <a:ext cx="8329031" cy="2680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4800"/>
              <a:buFont typeface="Arial"/>
              <a:buNone/>
            </a:pPr>
            <a:r>
              <a:rPr lang="en-US" sz="4800"/>
              <a:t>Preventing web-based attacks through Hidden Markov models</a:t>
            </a:r>
            <a:endParaRPr sz="4800"/>
          </a:p>
        </p:txBody>
      </p:sp>
      <p:sp>
        <p:nvSpPr>
          <p:cNvPr id="145" name="Google Shape;145;p13"/>
          <p:cNvSpPr txBox="1"/>
          <p:nvPr>
            <p:ph idx="1" type="subTitle"/>
          </p:nvPr>
        </p:nvSpPr>
        <p:spPr>
          <a:xfrm>
            <a:off x="2427081" y="4495800"/>
            <a:ext cx="7516442" cy="1116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52" name="Google Shape;152;p14"/>
          <p:cNvSpPr txBox="1"/>
          <p:nvPr>
            <p:ph idx="1" type="body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423" lvl="0" marL="246888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46888" lvl="0" marL="246888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90"/>
              <a:buChar char="›"/>
            </a:pPr>
            <a:r>
              <a:rPr lang="en-US" sz="2590"/>
              <a:t>Problem description</a:t>
            </a:r>
            <a:endParaRPr sz="2590"/>
          </a:p>
          <a:p>
            <a:pPr indent="0" lvl="0" marL="246888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590"/>
          </a:p>
          <a:p>
            <a:pPr indent="-246888" lvl="0" marL="246888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590"/>
              <a:buChar char="›"/>
            </a:pPr>
            <a:r>
              <a:rPr lang="en-US" sz="2590"/>
              <a:t>HMMs</a:t>
            </a:r>
            <a:endParaRPr sz="2590"/>
          </a:p>
          <a:p>
            <a:pPr indent="-82423" lvl="0" marL="246888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46888" lvl="0" marL="246888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90"/>
              <a:buChar char="›"/>
            </a:pPr>
            <a:r>
              <a:rPr lang="en-US" sz="2590"/>
              <a:t>Proposed Solution</a:t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46888" lvl="0" marL="246888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90"/>
              <a:buChar char="›"/>
            </a:pPr>
            <a:r>
              <a:rPr lang="en-US" sz="2590"/>
              <a:t>Results</a:t>
            </a:r>
            <a:endParaRPr sz="2590"/>
          </a:p>
          <a:p>
            <a:pPr indent="-82423" lvl="0" marL="246888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46888" lvl="0" marL="246888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90"/>
              <a:buChar char="›"/>
            </a:pPr>
            <a:r>
              <a:rPr lang="en-US" sz="2590"/>
              <a:t>Future research</a:t>
            </a:r>
            <a:endParaRPr sz="2590"/>
          </a:p>
          <a:p>
            <a:pPr indent="-82423" lvl="0" marL="246888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82423" lvl="0" marL="246888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</a:pPr>
            <a:r>
              <a:rPr lang="en-US"/>
              <a:t>Prezentarea problemei</a:t>
            </a:r>
            <a:endParaRPr/>
          </a:p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1593436" y="1600200"/>
            <a:ext cx="457717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6888" lvl="0" marL="246888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›"/>
            </a:pPr>
            <a:r>
              <a:rPr lang="en-US" sz="2000"/>
              <a:t>Dezvoltarea pieței de malware și a diversității atacurilor.</a:t>
            </a:r>
            <a:endParaRPr/>
          </a:p>
          <a:p>
            <a:pPr indent="-119888" lvl="0" marL="246888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19888" lvl="0" marL="246888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46888" lvl="0" marL="246888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›"/>
            </a:pPr>
            <a:r>
              <a:rPr lang="en-US" sz="2000"/>
              <a:t>Creșterea numărului de atacuri de tip </a:t>
            </a:r>
            <a:r>
              <a:rPr i="1" lang="en-US" sz="2000"/>
              <a:t>fileless</a:t>
            </a:r>
            <a:r>
              <a:rPr lang="en-US" sz="2000"/>
              <a:t>.</a:t>
            </a:r>
            <a:endParaRPr/>
          </a:p>
          <a:p>
            <a:pPr indent="-119888" lvl="0" marL="246888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19888" lvl="0" marL="246888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46888" lvl="0" marL="246888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›"/>
            </a:pPr>
            <a:r>
              <a:rPr lang="en-US" sz="2000"/>
              <a:t>Impactul ridicat asupra companiilor.</a:t>
            </a:r>
            <a:endParaRPr sz="2000"/>
          </a:p>
        </p:txBody>
      </p:sp>
      <p:pic>
        <p:nvPicPr>
          <p:cNvPr id="159" name="Google Shape;159;p1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0212" y="1564105"/>
            <a:ext cx="4814887" cy="419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0212" y="1564105"/>
            <a:ext cx="4814887" cy="419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</a:pPr>
            <a:r>
              <a:rPr lang="en-US"/>
              <a:t>Anatomia unui atac </a:t>
            </a:r>
            <a:r>
              <a:rPr i="1" lang="en-US"/>
              <a:t>fileless</a:t>
            </a:r>
            <a:r>
              <a:rPr lang="en-US"/>
              <a:t> </a:t>
            </a:r>
            <a:endParaRPr/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212" y="1600200"/>
            <a:ext cx="8839201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/>
        </p:nvSpPr>
        <p:spPr>
          <a:xfrm>
            <a:off x="4766625" y="172650"/>
            <a:ext cx="4131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Hidden Markov models</a:t>
            </a:r>
            <a:endParaRPr sz="3000"/>
          </a:p>
        </p:txBody>
      </p:sp>
      <p:sp>
        <p:nvSpPr>
          <p:cNvPr id="172" name="Google Shape;172;p17"/>
          <p:cNvSpPr txBox="1"/>
          <p:nvPr/>
        </p:nvSpPr>
        <p:spPr>
          <a:xfrm>
            <a:off x="1598625" y="1149900"/>
            <a:ext cx="99231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22222"/>
                </a:solidFill>
                <a:highlight>
                  <a:srgbClr val="FFFFFF"/>
                </a:highlight>
              </a:rPr>
              <a:t>Hidden Markov Model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b="1" lang="en-US" sz="2000">
                <a:solidFill>
                  <a:srgbClr val="222222"/>
                </a:solidFill>
                <a:highlight>
                  <a:srgbClr val="FFFFFF"/>
                </a:highlight>
              </a:rPr>
              <a:t>HMM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</a:rPr>
              <a:t>) is a </a:t>
            </a:r>
            <a:r>
              <a:rPr lang="en-US" sz="200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statistical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00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Markov model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</a:rPr>
              <a:t> in which the system being modeled is assumed to be a </a:t>
            </a:r>
            <a:r>
              <a:rPr lang="en-US" sz="2000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Markov process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</a:rPr>
              <a:t> with unobservable (i.e. </a:t>
            </a:r>
            <a:r>
              <a:rPr i="1" lang="en-US" sz="2000">
                <a:solidFill>
                  <a:srgbClr val="222222"/>
                </a:solidFill>
                <a:highlight>
                  <a:srgbClr val="FFFFFF"/>
                </a:highlight>
              </a:rPr>
              <a:t>hidden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</a:rPr>
              <a:t>) states.</a:t>
            </a:r>
            <a:endParaRPr sz="2000"/>
          </a:p>
        </p:txBody>
      </p:sp>
      <p:sp>
        <p:nvSpPr>
          <p:cNvPr id="173" name="Google Shape;173;p17"/>
          <p:cNvSpPr txBox="1"/>
          <p:nvPr/>
        </p:nvSpPr>
        <p:spPr>
          <a:xfrm>
            <a:off x="1783400" y="2367200"/>
            <a:ext cx="31374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Urn model</a:t>
            </a:r>
            <a:endParaRPr b="1" sz="2000"/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3400" y="2982575"/>
            <a:ext cx="437197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/>
        </p:nvSpPr>
        <p:spPr>
          <a:xfrm>
            <a:off x="7166925" y="2864400"/>
            <a:ext cx="37206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The HMM that would model such situation will be represented in the following manner: the hidden states will be represented by the urns, the colors of the balls will be the observations ( output from the system ), and the choice of urns will be the transition matrix.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/>
        </p:nvSpPr>
        <p:spPr>
          <a:xfrm>
            <a:off x="1834825" y="429825"/>
            <a:ext cx="41148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HMM parameters </a:t>
            </a:r>
            <a:endParaRPr sz="2000"/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700" y="1321425"/>
            <a:ext cx="437197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9625" y="824225"/>
            <a:ext cx="5434975" cy="22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4825" y="3086300"/>
            <a:ext cx="6442700" cy="35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</a:pPr>
            <a:r>
              <a:rPr lang="en-US"/>
              <a:t>Proposed solution</a:t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1714825" y="1509950"/>
            <a:ext cx="96615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</a:rPr>
              <a:t>We will try to solve the problem of malicious URLs detection using a HMM aproach.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</a:rPr>
              <a:t>The way in which we will going to start is by constructing a n-gram Model over a hidden markov model.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0" name="Google Shape;190;p19"/>
          <p:cNvSpPr txBox="1"/>
          <p:nvPr/>
        </p:nvSpPr>
        <p:spPr>
          <a:xfrm>
            <a:off x="1783400" y="3018700"/>
            <a:ext cx="36690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-input normalization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- obsevations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-hmm subsystem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-classifier</a:t>
            </a:r>
            <a:endParaRPr sz="2000"/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600" y="2814638"/>
            <a:ext cx="6431624" cy="3442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1593436" y="177800"/>
            <a:ext cx="97827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</a:pPr>
            <a:r>
              <a:rPr lang="en-US"/>
              <a:t>Building the model</a:t>
            </a:r>
            <a:endParaRPr/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25" y="1393149"/>
            <a:ext cx="7186599" cy="498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/>
        </p:nvSpPr>
        <p:spPr>
          <a:xfrm>
            <a:off x="1611950" y="429825"/>
            <a:ext cx="4046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Forward backward algo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