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77" r:id="rId5"/>
  </p:sldMasterIdLst>
  <p:notesMasterIdLst>
    <p:notesMasterId r:id="rId34"/>
  </p:notesMasterIdLst>
  <p:handoutMasterIdLst>
    <p:handoutMasterId r:id="rId35"/>
  </p:handoutMasterIdLst>
  <p:sldIdLst>
    <p:sldId id="14395" r:id="rId6"/>
    <p:sldId id="14416" r:id="rId7"/>
    <p:sldId id="14417" r:id="rId8"/>
    <p:sldId id="5305" r:id="rId9"/>
    <p:sldId id="5330" r:id="rId10"/>
    <p:sldId id="14424" r:id="rId11"/>
    <p:sldId id="14418" r:id="rId12"/>
    <p:sldId id="14398" r:id="rId13"/>
    <p:sldId id="14415" r:id="rId14"/>
    <p:sldId id="14397" r:id="rId15"/>
    <p:sldId id="14419" r:id="rId16"/>
    <p:sldId id="14405" r:id="rId17"/>
    <p:sldId id="14406" r:id="rId18"/>
    <p:sldId id="14399" r:id="rId19"/>
    <p:sldId id="14407" r:id="rId20"/>
    <p:sldId id="14400" r:id="rId21"/>
    <p:sldId id="14420" r:id="rId22"/>
    <p:sldId id="14401" r:id="rId23"/>
    <p:sldId id="14403" r:id="rId24"/>
    <p:sldId id="14402" r:id="rId25"/>
    <p:sldId id="14404" r:id="rId26"/>
    <p:sldId id="14408" r:id="rId27"/>
    <p:sldId id="14409" r:id="rId28"/>
    <p:sldId id="14410" r:id="rId29"/>
    <p:sldId id="14422" r:id="rId30"/>
    <p:sldId id="14414" r:id="rId31"/>
    <p:sldId id="14396" r:id="rId32"/>
    <p:sldId id="14421" r:id="rId33"/>
  </p:sldIdLst>
  <p:sldSz cx="12192000" cy="6858000"/>
  <p:notesSz cx="6858000" cy="9144000"/>
  <p:embeddedFontLst>
    <p:embeddedFont>
      <p:font typeface="Ericsson Hilda" panose="00000500000000000000" pitchFamily="2" charset="0"/>
      <p:regular r:id="rId36"/>
      <p:bold r:id="rId37"/>
    </p:embeddedFont>
    <p:embeddedFont>
      <p:font typeface="Ericsson Technical Icons" panose="020B0604020202020204" charset="0"/>
      <p:regular r:id="rId38"/>
    </p:embeddedFont>
    <p:embeddedFont>
      <p:font typeface="Ericsson Hilda Light" panose="00000400000000000000" pitchFamily="2" charset="0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5C8443-6A48-4C93-AF54-C2519C465B74}" v="4" dt="2019-04-08T02:50:22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62" autoAdjust="0"/>
    <p:restoredTop sz="73616" autoAdjust="0"/>
  </p:normalViewPr>
  <p:slideViewPr>
    <p:cSldViewPr snapToGrid="0" snapToObjects="1" showGuides="1">
      <p:cViewPr varScale="1">
        <p:scale>
          <a:sx n="70" d="100"/>
          <a:sy n="70" d="100"/>
        </p:scale>
        <p:origin x="40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font" Target="fonts/font1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Relationship Id="rId43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C99C5F-1770-4246-A78C-513B830D3750}" type="doc">
      <dgm:prSet loTypeId="urn:microsoft.com/office/officeart/2005/8/layout/vList3" loCatId="list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16E197-0ACE-448F-8C13-19360BE58BAB}">
      <dgm:prSet/>
      <dgm:spPr/>
      <dgm:t>
        <a:bodyPr/>
        <a:lstStyle/>
        <a:p>
          <a:endParaRPr lang="en-US" dirty="0"/>
        </a:p>
      </dgm:t>
    </dgm:pt>
    <dgm:pt modelId="{E23A45D5-5FAA-4310-B48E-210D7DFF8E3A}" type="parTrans" cxnId="{6DA09BAF-6ACF-4FC2-A2E6-C36FA969BFDE}">
      <dgm:prSet/>
      <dgm:spPr/>
      <dgm:t>
        <a:bodyPr/>
        <a:lstStyle/>
        <a:p>
          <a:endParaRPr lang="en-US"/>
        </a:p>
      </dgm:t>
    </dgm:pt>
    <dgm:pt modelId="{0C3F58C6-E575-4A00-B5BC-7456A35D846F}" type="sibTrans" cxnId="{6DA09BAF-6ACF-4FC2-A2E6-C36FA969BFDE}">
      <dgm:prSet/>
      <dgm:spPr/>
      <dgm:t>
        <a:bodyPr/>
        <a:lstStyle/>
        <a:p>
          <a:endParaRPr lang="en-US"/>
        </a:p>
      </dgm:t>
    </dgm:pt>
    <dgm:pt modelId="{30E04D97-FD5B-4D44-AF25-F0DE55D0C7B7}">
      <dgm:prSet/>
      <dgm:spPr/>
      <dgm:t>
        <a:bodyPr/>
        <a:lstStyle/>
        <a:p>
          <a:r>
            <a:rPr lang="en-US"/>
            <a:t>Get to heart of users’ pains</a:t>
          </a:r>
          <a:endParaRPr lang="en-US"/>
        </a:p>
      </dgm:t>
    </dgm:pt>
    <dgm:pt modelId="{EB65FA7B-2418-4F0D-ADA7-AB127222B4FA}" type="parTrans" cxnId="{01EC33E7-21AB-4B34-B3C3-C5806F8E87C0}">
      <dgm:prSet/>
      <dgm:spPr/>
      <dgm:t>
        <a:bodyPr/>
        <a:lstStyle/>
        <a:p>
          <a:endParaRPr lang="en-US"/>
        </a:p>
      </dgm:t>
    </dgm:pt>
    <dgm:pt modelId="{F6CD484D-D070-4EB3-9D82-EBBB9884CFDF}" type="sibTrans" cxnId="{01EC33E7-21AB-4B34-B3C3-C5806F8E87C0}">
      <dgm:prSet/>
      <dgm:spPr/>
      <dgm:t>
        <a:bodyPr/>
        <a:lstStyle/>
        <a:p>
          <a:endParaRPr lang="en-US"/>
        </a:p>
      </dgm:t>
    </dgm:pt>
    <dgm:pt modelId="{D87D9802-9AAE-47AC-A2AD-A831E6D42455}">
      <dgm:prSet/>
      <dgm:spPr/>
      <dgm:t>
        <a:bodyPr/>
        <a:lstStyle/>
        <a:p>
          <a:r>
            <a:rPr lang="en-US"/>
            <a:t>Limited Exposure to Text Mining at the start</a:t>
          </a:r>
          <a:endParaRPr lang="en-US"/>
        </a:p>
      </dgm:t>
    </dgm:pt>
    <dgm:pt modelId="{8647BF67-678E-4287-8F1A-DD083EBB3314}" type="parTrans" cxnId="{5B2725C4-696E-4B8C-9AEA-6E76D0922D75}">
      <dgm:prSet/>
      <dgm:spPr/>
      <dgm:t>
        <a:bodyPr/>
        <a:lstStyle/>
        <a:p>
          <a:endParaRPr lang="en-US"/>
        </a:p>
      </dgm:t>
    </dgm:pt>
    <dgm:pt modelId="{0B04DACD-89A6-4846-8225-8F780A4845AA}" type="sibTrans" cxnId="{5B2725C4-696E-4B8C-9AEA-6E76D0922D75}">
      <dgm:prSet/>
      <dgm:spPr/>
      <dgm:t>
        <a:bodyPr/>
        <a:lstStyle/>
        <a:p>
          <a:endParaRPr lang="en-US"/>
        </a:p>
      </dgm:t>
    </dgm:pt>
    <dgm:pt modelId="{9123E76A-2E63-4529-A808-509C0B565792}">
      <dgm:prSet/>
      <dgm:spPr/>
      <dgm:t>
        <a:bodyPr/>
        <a:lstStyle/>
        <a:p>
          <a:r>
            <a:rPr lang="en-US" dirty="0"/>
            <a:t>Data Acquisition</a:t>
          </a:r>
        </a:p>
      </dgm:t>
    </dgm:pt>
    <dgm:pt modelId="{07C9C4E0-4F35-4DB3-9FEB-B4D1D0673C80}" type="sibTrans" cxnId="{4518B9A7-9FB1-490C-8983-FF5040C27240}">
      <dgm:prSet/>
      <dgm:spPr/>
      <dgm:t>
        <a:bodyPr/>
        <a:lstStyle/>
        <a:p>
          <a:endParaRPr lang="en-US"/>
        </a:p>
      </dgm:t>
    </dgm:pt>
    <dgm:pt modelId="{169A6D04-B0EC-4AD6-8989-EA16E244ABF9}" type="parTrans" cxnId="{4518B9A7-9FB1-490C-8983-FF5040C27240}">
      <dgm:prSet/>
      <dgm:spPr/>
      <dgm:t>
        <a:bodyPr/>
        <a:lstStyle/>
        <a:p>
          <a:endParaRPr lang="en-US"/>
        </a:p>
      </dgm:t>
    </dgm:pt>
    <dgm:pt modelId="{0A9A811B-510C-4682-8218-9FB0A1572B20}" type="pres">
      <dgm:prSet presAssocID="{02C99C5F-1770-4246-A78C-513B830D3750}" presName="linearFlow" presStyleCnt="0">
        <dgm:presLayoutVars>
          <dgm:dir/>
          <dgm:resizeHandles val="exact"/>
        </dgm:presLayoutVars>
      </dgm:prSet>
      <dgm:spPr/>
    </dgm:pt>
    <dgm:pt modelId="{41414A54-E1E3-47CA-8BB7-CADFA1C5B861}" type="pres">
      <dgm:prSet presAssocID="{1C16E197-0ACE-448F-8C13-19360BE58BAB}" presName="composite" presStyleCnt="0"/>
      <dgm:spPr/>
    </dgm:pt>
    <dgm:pt modelId="{D52B08D2-9C03-4A86-A2F5-F497912156A4}" type="pres">
      <dgm:prSet presAssocID="{1C16E197-0ACE-448F-8C13-19360BE58BAB}" presName="imgShp" presStyleLbl="fgImgPlace1" presStyleIdx="0" presStyleCnt="1"/>
      <dgm:spPr>
        <a:blipFill>
          <a:blip xmlns:r="http://schemas.openxmlformats.org/officeDocument/2006/relationships" r:embed="rId1"/>
          <a:srcRect/>
          <a:stretch>
            <a:fillRect t="-17000" b="-17000"/>
          </a:stretch>
        </a:blipFill>
      </dgm:spPr>
    </dgm:pt>
    <dgm:pt modelId="{348D9E91-63F2-4BB5-9061-31D3851E568E}" type="pres">
      <dgm:prSet presAssocID="{1C16E197-0ACE-448F-8C13-19360BE58BAB}" presName="txShp" presStyleLbl="node1" presStyleIdx="0" presStyleCnt="1">
        <dgm:presLayoutVars>
          <dgm:bulletEnabled val="1"/>
        </dgm:presLayoutVars>
      </dgm:prSet>
      <dgm:spPr/>
    </dgm:pt>
  </dgm:ptLst>
  <dgm:cxnLst>
    <dgm:cxn modelId="{6DA09BAF-6ACF-4FC2-A2E6-C36FA969BFDE}" srcId="{02C99C5F-1770-4246-A78C-513B830D3750}" destId="{1C16E197-0ACE-448F-8C13-19360BE58BAB}" srcOrd="0" destOrd="0" parTransId="{E23A45D5-5FAA-4310-B48E-210D7DFF8E3A}" sibTransId="{0C3F58C6-E575-4A00-B5BC-7456A35D846F}"/>
    <dgm:cxn modelId="{F94E6D6E-1AB8-442C-8F6B-37AD402B4BFC}" type="presOf" srcId="{30E04D97-FD5B-4D44-AF25-F0DE55D0C7B7}" destId="{348D9E91-63F2-4BB5-9061-31D3851E568E}" srcOrd="0" destOrd="2" presId="urn:microsoft.com/office/officeart/2005/8/layout/vList3"/>
    <dgm:cxn modelId="{C5642C71-6C98-4105-BFCB-48F0E2771181}" type="presOf" srcId="{1C16E197-0ACE-448F-8C13-19360BE58BAB}" destId="{348D9E91-63F2-4BB5-9061-31D3851E568E}" srcOrd="0" destOrd="0" presId="urn:microsoft.com/office/officeart/2005/8/layout/vList3"/>
    <dgm:cxn modelId="{126D3F6B-A4B2-47F2-830F-C03F09C21F35}" type="presOf" srcId="{9123E76A-2E63-4529-A808-509C0B565792}" destId="{348D9E91-63F2-4BB5-9061-31D3851E568E}" srcOrd="0" destOrd="1" presId="urn:microsoft.com/office/officeart/2005/8/layout/vList3"/>
    <dgm:cxn modelId="{A6353C26-98A1-4A7C-BAA9-1CB14DF81DEE}" type="presOf" srcId="{02C99C5F-1770-4246-A78C-513B830D3750}" destId="{0A9A811B-510C-4682-8218-9FB0A1572B20}" srcOrd="0" destOrd="0" presId="urn:microsoft.com/office/officeart/2005/8/layout/vList3"/>
    <dgm:cxn modelId="{01EC33E7-21AB-4B34-B3C3-C5806F8E87C0}" srcId="{1C16E197-0ACE-448F-8C13-19360BE58BAB}" destId="{30E04D97-FD5B-4D44-AF25-F0DE55D0C7B7}" srcOrd="1" destOrd="0" parTransId="{EB65FA7B-2418-4F0D-ADA7-AB127222B4FA}" sibTransId="{F6CD484D-D070-4EB3-9D82-EBBB9884CFDF}"/>
    <dgm:cxn modelId="{5B2725C4-696E-4B8C-9AEA-6E76D0922D75}" srcId="{1C16E197-0ACE-448F-8C13-19360BE58BAB}" destId="{D87D9802-9AAE-47AC-A2AD-A831E6D42455}" srcOrd="2" destOrd="0" parTransId="{8647BF67-678E-4287-8F1A-DD083EBB3314}" sibTransId="{0B04DACD-89A6-4846-8225-8F780A4845AA}"/>
    <dgm:cxn modelId="{4BC276BD-B756-4F81-B2D1-C3E53583D7C1}" type="presOf" srcId="{D87D9802-9AAE-47AC-A2AD-A831E6D42455}" destId="{348D9E91-63F2-4BB5-9061-31D3851E568E}" srcOrd="0" destOrd="3" presId="urn:microsoft.com/office/officeart/2005/8/layout/vList3"/>
    <dgm:cxn modelId="{4518B9A7-9FB1-490C-8983-FF5040C27240}" srcId="{1C16E197-0ACE-448F-8C13-19360BE58BAB}" destId="{9123E76A-2E63-4529-A808-509C0B565792}" srcOrd="0" destOrd="0" parTransId="{169A6D04-B0EC-4AD6-8989-EA16E244ABF9}" sibTransId="{07C9C4E0-4F35-4DB3-9FEB-B4D1D0673C80}"/>
    <dgm:cxn modelId="{E44F3B57-F48A-4500-9A37-24D41C92AE81}" type="presParOf" srcId="{0A9A811B-510C-4682-8218-9FB0A1572B20}" destId="{41414A54-E1E3-47CA-8BB7-CADFA1C5B861}" srcOrd="0" destOrd="0" presId="urn:microsoft.com/office/officeart/2005/8/layout/vList3"/>
    <dgm:cxn modelId="{7A9FB41A-D81B-4E68-831A-245F4576919C}" type="presParOf" srcId="{41414A54-E1E3-47CA-8BB7-CADFA1C5B861}" destId="{D52B08D2-9C03-4A86-A2F5-F497912156A4}" srcOrd="0" destOrd="0" presId="urn:microsoft.com/office/officeart/2005/8/layout/vList3"/>
    <dgm:cxn modelId="{CE5130CF-BDBA-431D-A33B-9BAF5C443E6F}" type="presParOf" srcId="{41414A54-E1E3-47CA-8BB7-CADFA1C5B861}" destId="{348D9E91-63F2-4BB5-9061-31D3851E568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D9E91-63F2-4BB5-9061-31D3851E568E}">
      <dsp:nvSpPr>
        <dsp:cNvPr id="0" name=""/>
        <dsp:cNvSpPr/>
      </dsp:nvSpPr>
      <dsp:spPr>
        <a:xfrm rot="10800000">
          <a:off x="2847488" y="0"/>
          <a:ext cx="8037178" cy="329234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51834" tIns="171450" rIns="32004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Data Acquisition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Get to heart of users’ pains</a:t>
          </a:r>
          <a:endParaRPr lang="en-US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Limited Exposure to Text Mining at the start</a:t>
          </a:r>
          <a:endParaRPr lang="en-US" sz="3500" kern="1200"/>
        </a:p>
      </dsp:txBody>
      <dsp:txXfrm rot="10800000">
        <a:off x="3670575" y="0"/>
        <a:ext cx="7214091" cy="3292348"/>
      </dsp:txXfrm>
    </dsp:sp>
    <dsp:sp modelId="{D52B08D2-9C03-4A86-A2F5-F497912156A4}">
      <dsp:nvSpPr>
        <dsp:cNvPr id="0" name=""/>
        <dsp:cNvSpPr/>
      </dsp:nvSpPr>
      <dsp:spPr>
        <a:xfrm>
          <a:off x="1201314" y="0"/>
          <a:ext cx="3292348" cy="3292348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17000" b="-17000"/>
          </a:stretch>
        </a:blip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2018-02-21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2018-02-02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14CF10F-F6FD-4B54-9F2A-397F9F885E7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21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2018-02-21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49BC75-2359-4F98-918A-7033C92AD4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8028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2018-02-21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49BC75-2359-4F98-918A-7033C92AD4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7668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2018-02-21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49BC75-2359-4F98-918A-7033C92AD4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2897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2018-02-21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49BC75-2359-4F98-918A-7033C92AD4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8691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2018-02-21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49BC75-2359-4F98-918A-7033C92AD4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9390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2018-02-21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49BC75-2359-4F98-918A-7033C92AD4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164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2018-02-21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49BC75-2359-4F98-918A-7033C92AD4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305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2018-02-21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49BC75-2359-4F98-918A-7033C92AD4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2451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2018-02-21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49BC75-2359-4F98-918A-7033C92AD4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8334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2018-02-21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49BC75-2359-4F98-918A-7033C92AD4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4639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2018-02-21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49BC75-2359-4F98-918A-7033C92AD4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21436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2018-02-21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49BC75-2359-4F98-918A-7033C92AD4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841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2018-02-21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49BC75-2359-4F98-918A-7033C92AD4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4632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2018-02-21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49BC75-2359-4F98-918A-7033C92AD4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4680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2018-02-21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49BC75-2359-4F98-918A-7033C92AD4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2547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2018-02-21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49BC75-2359-4F98-918A-7033C92AD4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4224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2018-02-21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49BC75-2359-4F98-918A-7033C92AD4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5529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2018-02-21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49BC75-2359-4F98-918A-7033C92AD4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514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2018-02-21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49BC75-2359-4F98-918A-7033C92AD4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560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Black,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1385384882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20881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111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14295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3470895005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Chapter/section, </a:t>
            </a:r>
            <a:br>
              <a:rPr lang="en-US" dirty="0"/>
            </a:br>
            <a:r>
              <a:rPr lang="en-US" dirty="0"/>
              <a:t>Ericsson Hilda Light 60pt, 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</p:spTree>
    <p:extLst>
      <p:ext uri="{BB962C8B-B14F-4D97-AF65-F5344CB8AC3E}">
        <p14:creationId xmlns:p14="http://schemas.microsoft.com/office/powerpoint/2010/main" val="3438540042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218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984185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085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04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2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A763E3F-D546-48DC-86FC-898851FBC7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                                                                        Click icon to add a bright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Black,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E03516D-EC68-4282-84F4-9729304A51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D47211-FF10-4DFA-A5AF-8E0A63463B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0E57E58D-AC34-4A4B-A5B1-CE1B53ABBDA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4CC6AB0-560E-4AE0-A93D-9C1C64F0544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788322298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250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8110803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68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671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897689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5531572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7899901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Eric. Hilda Light 40pt, </a:t>
            </a:r>
            <a:r>
              <a:rPr lang="en-US" dirty="0" err="1"/>
              <a:t>Eri</a:t>
            </a:r>
            <a:r>
              <a:rPr lang="en-US" dirty="0"/>
              <a:t>. Black,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561521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9161783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2811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AD780AD-21B6-4312-96C4-9E36B16488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                       Click icon to add a dark 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White,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435689238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9512259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849075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4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9729167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6274945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9289757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4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381875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184575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332000" y="1844673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9425" y="1844674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12314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4041582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2225780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 dirty="0"/>
              <a:t>Ericsson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425911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Keynote cover page,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2926918453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2143810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2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2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4149725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4253518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3" y="415099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79424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3" y="1844675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4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359151" y="4149724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3359151" y="1844675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9120188" y="4149725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2161053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1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404913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17505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                                                                        Click icon to add a bright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Keynote cover page,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0F7625D-2507-407E-B5D2-5964ED88BA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90458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                    Click icon to add a dark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Keynote cover cage,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28537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21904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79984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16925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844675"/>
            <a:ext cx="112331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Fifths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414415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  <p:sldLayoutId id="2147484089" r:id="rId12"/>
    <p:sldLayoutId id="2147484090" r:id="rId13"/>
    <p:sldLayoutId id="2147484091" r:id="rId14"/>
    <p:sldLayoutId id="2147484092" r:id="rId15"/>
    <p:sldLayoutId id="2147484093" r:id="rId16"/>
    <p:sldLayoutId id="2147484094" r:id="rId17"/>
    <p:sldLayoutId id="2147484095" r:id="rId18"/>
    <p:sldLayoutId id="2147484096" r:id="rId19"/>
    <p:sldLayoutId id="2147484097" r:id="rId20"/>
    <p:sldLayoutId id="2147484098" r:id="rId21"/>
    <p:sldLayoutId id="2147484099" r:id="rId22"/>
    <p:sldLayoutId id="2147484100" r:id="rId23"/>
    <p:sldLayoutId id="2147484101" r:id="rId24"/>
    <p:sldLayoutId id="2147484102" r:id="rId25"/>
    <p:sldLayoutId id="2147484103" r:id="rId26"/>
    <p:sldLayoutId id="2147484104" r:id="rId27"/>
    <p:sldLayoutId id="2147484105" r:id="rId28"/>
    <p:sldLayoutId id="2147484106" r:id="rId29"/>
    <p:sldLayoutId id="2147484107" r:id="rId30"/>
    <p:sldLayoutId id="2147484108" r:id="rId31"/>
    <p:sldLayoutId id="2147484109" r:id="rId32"/>
    <p:sldLayoutId id="2147484110" r:id="rId33"/>
    <p:sldLayoutId id="2147484111" r:id="rId34"/>
    <p:sldLayoutId id="2147484112" r:id="rId35"/>
    <p:sldLayoutId id="2147484113" r:id="rId36"/>
    <p:sldLayoutId id="2147484114" r:id="rId37"/>
    <p:sldLayoutId id="2147484115" r:id="rId38"/>
    <p:sldLayoutId id="2147484116" r:id="rId39"/>
    <p:sldLayoutId id="2147484117" r:id="rId40"/>
    <p:sldLayoutId id="2147484118" r:id="rId41"/>
    <p:sldLayoutId id="2147484119" r:id="rId42"/>
    <p:sldLayoutId id="2147484122" r:id="rId43"/>
    <p:sldLayoutId id="2147484123" r:id="rId44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3429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2pPr>
      <a:lvl3pPr marL="10795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3pPr>
      <a:lvl4pPr marL="14351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4pPr>
      <a:lvl5pPr marL="1770063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result for resume ranking autom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769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965DB9-990D-42FA-8A96-AE9E2B1A3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14040"/>
            <a:ext cx="5102087" cy="3457576"/>
          </a:xfrm>
        </p:spPr>
        <p:txBody>
          <a:bodyPr/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Automation of Resume Shortlisting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B1DC945-4710-4796-AC34-0832F26E3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300" y="5576189"/>
            <a:ext cx="5472114" cy="49542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April 2019</a:t>
            </a:r>
          </a:p>
        </p:txBody>
      </p:sp>
    </p:spTree>
    <p:extLst>
      <p:ext uri="{BB962C8B-B14F-4D97-AF65-F5344CB8AC3E}">
        <p14:creationId xmlns:p14="http://schemas.microsoft.com/office/powerpoint/2010/main" val="1925900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A6E989-5520-F34C-AA77-BD22E87A8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842" y="476250"/>
            <a:ext cx="8353426" cy="1081088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3600" i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 Distribution </a:t>
            </a:r>
            <a:br>
              <a:rPr lang="en-US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v-SE" sz="3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663B06-5590-924F-84FB-18DFEB556F4A}"/>
              </a:ext>
            </a:extLst>
          </p:cNvPr>
          <p:cNvSpPr txBox="1"/>
          <p:nvPr/>
        </p:nvSpPr>
        <p:spPr bwMode="auto">
          <a:xfrm>
            <a:off x="1630017" y="6559826"/>
            <a:ext cx="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4488" marR="0" lvl="0" indent="-344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Tx/>
              <a:buFont typeface="Ericsson Hilda Light" panose="00000400000000000000" pitchFamily="2" charset="0"/>
              <a:buChar char="—"/>
              <a:tabLst/>
              <a:defRPr/>
            </a:pPr>
            <a:endParaRPr kumimoji="0" lang="sv-SE" sz="2000" b="0" i="0" u="none" strike="noStrike" kern="1200" cap="none" spc="0" normalizeH="0" baseline="0" noProof="0" dirty="0" err="1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86565" y="5102587"/>
            <a:ext cx="95237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ts val="300"/>
              </a:spcBef>
              <a:spcAft>
                <a:spcPct val="0"/>
              </a:spcAft>
              <a:defRPr/>
            </a:pPr>
            <a:r>
              <a:rPr lang="en-GB" sz="2800" b="1" dirty="0">
                <a:solidFill>
                  <a:srgbClr val="FFFFFF"/>
                </a:solidFill>
              </a:rPr>
              <a:t>Effective screening can reduce Screen to Offer time by 48%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DE5410-2EE0-4E98-B94C-D79E7F762892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8602" y="1480010"/>
            <a:ext cx="9523761" cy="44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1903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4380" y="2411067"/>
            <a:ext cx="8353425" cy="1081088"/>
          </a:xfrm>
        </p:spPr>
        <p:txBody>
          <a:bodyPr/>
          <a:lstStyle/>
          <a:p>
            <a:r>
              <a:rPr lang="en-US" dirty="0"/>
              <a:t>Solution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4152067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549E7-1991-994D-97E3-8E9F25F84B8A}"/>
              </a:ext>
            </a:extLst>
          </p:cNvPr>
          <p:cNvSpPr/>
          <p:nvPr/>
        </p:nvSpPr>
        <p:spPr bwMode="auto">
          <a:xfrm>
            <a:off x="106018" y="1713285"/>
            <a:ext cx="12085982" cy="329234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0" indent="-457200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663B06-5590-924F-84FB-18DFEB556F4A}"/>
              </a:ext>
            </a:extLst>
          </p:cNvPr>
          <p:cNvSpPr txBox="1"/>
          <p:nvPr/>
        </p:nvSpPr>
        <p:spPr bwMode="auto">
          <a:xfrm>
            <a:off x="1630017" y="6559826"/>
            <a:ext cx="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4488" marR="0" lvl="0" indent="-344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Tx/>
              <a:buFont typeface="Ericsson Hilda Light" panose="00000400000000000000" pitchFamily="2" charset="0"/>
              <a:buChar char="—"/>
              <a:tabLst/>
              <a:defRPr/>
            </a:pPr>
            <a:endParaRPr kumimoji="0" lang="sv-SE" sz="2000" b="0" i="0" u="none" strike="noStrike" kern="1200" cap="none" spc="0" normalizeH="0" baseline="0" noProof="0" dirty="0" err="1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8" name="Rubrik 1">
            <a:extLst>
              <a:ext uri="{FF2B5EF4-FFF2-40B4-BE49-F238E27FC236}">
                <a16:creationId xmlns:a16="http://schemas.microsoft.com/office/drawing/2014/main" id="{365BD7B5-50D3-4BAE-8B9A-33ABF592850D}"/>
              </a:ext>
            </a:extLst>
          </p:cNvPr>
          <p:cNvSpPr txBox="1">
            <a:spLocks/>
          </p:cNvSpPr>
          <p:nvPr/>
        </p:nvSpPr>
        <p:spPr bwMode="auto">
          <a:xfrm>
            <a:off x="216816" y="0"/>
            <a:ext cx="9577633" cy="688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91BBA5-A17A-44C0-BF39-A0CDD660C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618" y="674802"/>
            <a:ext cx="9285401" cy="550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48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A6E989-5520-F34C-AA77-BD22E87A8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084" y="476250"/>
            <a:ext cx="8353426" cy="1081088"/>
          </a:xfrm>
        </p:spPr>
        <p:txBody>
          <a:bodyPr/>
          <a:lstStyle/>
          <a:p>
            <a:r>
              <a:rPr lang="en-IN" sz="3600" kern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EDA – Data Pre Processing  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v-S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0549E7-1991-994D-97E3-8E9F25F84B8A}"/>
              </a:ext>
            </a:extLst>
          </p:cNvPr>
          <p:cNvSpPr/>
          <p:nvPr/>
        </p:nvSpPr>
        <p:spPr bwMode="auto">
          <a:xfrm>
            <a:off x="106018" y="1713285"/>
            <a:ext cx="11677487" cy="338930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Data Cleaning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pPr marL="1200150" lvl="4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	 Mask string fragments like \x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1200150" lvl="4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	 Mask string fragments for escape sequences like \a \b \t \n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1200150" lvl="4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	 Mask all numbers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1200150" lvl="4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	 Replace all the single letter words with empty string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1200150" lvl="4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	 Mask email addresses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1200150" lvl="4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	 Stop words were masked from the dataset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1200150" lvl="4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	 Lemmatization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CVs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663B06-5590-924F-84FB-18DFEB556F4A}"/>
              </a:ext>
            </a:extLst>
          </p:cNvPr>
          <p:cNvSpPr txBox="1"/>
          <p:nvPr/>
        </p:nvSpPr>
        <p:spPr bwMode="auto">
          <a:xfrm>
            <a:off x="1630017" y="6559826"/>
            <a:ext cx="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4488" marR="0" lvl="0" indent="-344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Tx/>
              <a:buFont typeface="Ericsson Hilda Light" panose="00000400000000000000" pitchFamily="2" charset="0"/>
              <a:buChar char="—"/>
              <a:tabLst/>
              <a:defRPr/>
            </a:pPr>
            <a:endParaRPr kumimoji="0" lang="sv-SE" sz="2000" b="0" i="0" u="none" strike="noStrike" kern="1200" cap="none" spc="0" normalizeH="0" baseline="0" noProof="0" dirty="0" err="1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012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549E7-1991-994D-97E3-8E9F25F84B8A}"/>
              </a:ext>
            </a:extLst>
          </p:cNvPr>
          <p:cNvSpPr/>
          <p:nvPr/>
        </p:nvSpPr>
        <p:spPr bwMode="auto">
          <a:xfrm>
            <a:off x="106018" y="1713285"/>
            <a:ext cx="12085982" cy="253028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0" indent="-457200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Do away with massive screening efforts in high volume markets/domains</a:t>
            </a:r>
          </a:p>
          <a:p>
            <a:pPr marL="457200" marR="0" lvl="0" indent="-457200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2800" dirty="0">
                <a:solidFill>
                  <a:srgbClr val="FFFFFF"/>
                </a:solidFill>
                <a:latin typeface="Ericsson Hilda"/>
              </a:rPr>
              <a:t>Bring efficiencies in recruitment process</a:t>
            </a:r>
          </a:p>
          <a:p>
            <a:pPr marL="914400" lvl="1" indent="-457200" fontAlgn="base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FFFFFF"/>
                </a:solidFill>
              </a:rPr>
              <a:t>Separating right candidates from the pack</a:t>
            </a:r>
          </a:p>
          <a:p>
            <a:pPr marL="914400" lvl="1" indent="-457200" fontAlgn="base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FFFFFF"/>
                </a:solidFill>
              </a:rPr>
              <a:t>Making sense of candidate CVs</a:t>
            </a:r>
          </a:p>
          <a:p>
            <a:pPr marL="914400" lvl="1" indent="-457200" fontAlgn="base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FFFFFF"/>
                </a:solidFill>
              </a:rPr>
              <a:t>Knowing that candidates can do the job before you hire them</a:t>
            </a:r>
          </a:p>
          <a:p>
            <a:pPr marL="457200" lvl="0" indent="-457200" fontAlgn="base">
              <a:spcBef>
                <a:spcPts val="3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en-GB" sz="2800" dirty="0">
                <a:solidFill>
                  <a:srgbClr val="FFFFFF"/>
                </a:solidFill>
              </a:rPr>
              <a:t>Automation of “Top of the funnel” process only</a:t>
            </a:r>
          </a:p>
          <a:p>
            <a:pPr marL="914400" lvl="1" indent="-457200" fontAlgn="base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FFFFFF"/>
                </a:solidFill>
              </a:rPr>
              <a:t>Resume </a:t>
            </a:r>
            <a:r>
              <a:rPr lang="en-GB" sz="2000" b="1" dirty="0">
                <a:solidFill>
                  <a:srgbClr val="FFFFFF"/>
                </a:solidFill>
              </a:rPr>
              <a:t>Classification</a:t>
            </a:r>
          </a:p>
          <a:p>
            <a:pPr marL="914400" lvl="1" indent="-457200" fontAlgn="base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FFFFFF"/>
                </a:solidFill>
              </a:rPr>
              <a:t>Resume </a:t>
            </a:r>
            <a:r>
              <a:rPr lang="en-GB" sz="2000" b="1" dirty="0">
                <a:solidFill>
                  <a:srgbClr val="FFFFFF"/>
                </a:solidFill>
              </a:rPr>
              <a:t>ranking</a:t>
            </a:r>
            <a:r>
              <a:rPr lang="en-GB" sz="2000" dirty="0">
                <a:solidFill>
                  <a:srgbClr val="FFFFFF"/>
                </a:solidFill>
              </a:rPr>
              <a:t> </a:t>
            </a:r>
            <a:r>
              <a:rPr lang="en-GB" sz="2000" dirty="0" err="1">
                <a:solidFill>
                  <a:srgbClr val="FFFFFF"/>
                </a:solidFill>
              </a:rPr>
              <a:t>wrt</a:t>
            </a:r>
            <a:r>
              <a:rPr lang="en-GB" sz="2000" dirty="0">
                <a:solidFill>
                  <a:srgbClr val="FFFFFF"/>
                </a:solidFill>
              </a:rPr>
              <a:t> Job Description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663B06-5590-924F-84FB-18DFEB556F4A}"/>
              </a:ext>
            </a:extLst>
          </p:cNvPr>
          <p:cNvSpPr txBox="1"/>
          <p:nvPr/>
        </p:nvSpPr>
        <p:spPr bwMode="auto">
          <a:xfrm>
            <a:off x="1630017" y="6559826"/>
            <a:ext cx="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4488" marR="0" lvl="0" indent="-344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Tx/>
              <a:buFont typeface="Ericsson Hilda Light" panose="00000400000000000000" pitchFamily="2" charset="0"/>
              <a:buChar char="—"/>
              <a:tabLst/>
              <a:defRPr/>
            </a:pPr>
            <a:endParaRPr kumimoji="0" lang="sv-SE" sz="2000" b="0" i="0" u="none" strike="noStrike" kern="1200" cap="none" spc="0" normalizeH="0" baseline="0" noProof="0" dirty="0" err="1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86565" y="5102587"/>
            <a:ext cx="95237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ts val="300"/>
              </a:spcBef>
              <a:spcAft>
                <a:spcPct val="0"/>
              </a:spcAft>
              <a:defRPr/>
            </a:pPr>
            <a:r>
              <a:rPr lang="en-GB" sz="2800" b="1" dirty="0">
                <a:solidFill>
                  <a:srgbClr val="FFFFFF"/>
                </a:solidFill>
              </a:rPr>
              <a:t>Effective screening can reduce Screen to Offer time by 48%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829F79D-5987-4618-B554-B8E9D732D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48" y="99177"/>
            <a:ext cx="8353426" cy="1081088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Cleaning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1C0ABC-147F-4451-87CA-E30CB0450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1019175"/>
            <a:ext cx="7154552" cy="520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10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549E7-1991-994D-97E3-8E9F25F84B8A}"/>
              </a:ext>
            </a:extLst>
          </p:cNvPr>
          <p:cNvSpPr/>
          <p:nvPr/>
        </p:nvSpPr>
        <p:spPr bwMode="auto">
          <a:xfrm>
            <a:off x="106018" y="1713285"/>
            <a:ext cx="12085982" cy="253028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0" indent="-457200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663B06-5590-924F-84FB-18DFEB556F4A}"/>
              </a:ext>
            </a:extLst>
          </p:cNvPr>
          <p:cNvSpPr txBox="1"/>
          <p:nvPr/>
        </p:nvSpPr>
        <p:spPr bwMode="auto">
          <a:xfrm>
            <a:off x="1630017" y="6559826"/>
            <a:ext cx="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4488" marR="0" lvl="0" indent="-344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Tx/>
              <a:buFont typeface="Ericsson Hilda Light" panose="00000400000000000000" pitchFamily="2" charset="0"/>
              <a:buChar char="—"/>
              <a:tabLst/>
              <a:defRPr/>
            </a:pPr>
            <a:endParaRPr kumimoji="0" lang="sv-SE" sz="2000" b="0" i="0" u="none" strike="noStrike" kern="1200" cap="none" spc="0" normalizeH="0" baseline="0" noProof="0" dirty="0" err="1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86565" y="5102587"/>
            <a:ext cx="95237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ts val="300"/>
              </a:spcBef>
              <a:spcAft>
                <a:spcPct val="0"/>
              </a:spcAft>
              <a:defRPr/>
            </a:pPr>
            <a:r>
              <a:rPr lang="en-GB" sz="2800" b="1" dirty="0">
                <a:solidFill>
                  <a:srgbClr val="FFFFFF"/>
                </a:solidFill>
              </a:rPr>
              <a:t>Effective screening can reduce Screen to Offer time by 48%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829F79D-5987-4618-B554-B8E9D732D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48" y="99177"/>
            <a:ext cx="8353426" cy="1081088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Cleaning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721957-5C24-4A07-8A86-03BBB0798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50" y="1166812"/>
            <a:ext cx="7395128" cy="519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63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3663B06-5590-924F-84FB-18DFEB556F4A}"/>
              </a:ext>
            </a:extLst>
          </p:cNvPr>
          <p:cNvSpPr txBox="1"/>
          <p:nvPr/>
        </p:nvSpPr>
        <p:spPr bwMode="auto">
          <a:xfrm>
            <a:off x="1630017" y="6559826"/>
            <a:ext cx="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4488" marR="0" lvl="0" indent="-344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Tx/>
              <a:buFont typeface="Ericsson Hilda Light" panose="00000400000000000000" pitchFamily="2" charset="0"/>
              <a:buChar char="—"/>
              <a:tabLst/>
              <a:defRPr/>
            </a:pPr>
            <a:endParaRPr kumimoji="0" lang="sv-SE" sz="2000" b="0" i="0" u="none" strike="noStrike" kern="1200" cap="none" spc="0" normalizeH="0" baseline="0" noProof="0" dirty="0" err="1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63351E9-73B1-4962-9150-15808AC1D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79" y="1413353"/>
            <a:ext cx="1238512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Classifiers and learning algorithms cannot directly process the text documents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 numerical feature vectors with a fixed size rather than the raw text documents with variable length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approach is bag of words model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a measure called Term Frequency, Inverse Document Frequency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sklearn.feature_extraction.text.TfidfVectorizer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to calculate a 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vector :</a:t>
            </a:r>
          </a:p>
          <a:p>
            <a:pPr lvl="0"/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sublinear_df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True 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logarithmic form for frequency)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min_df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: 5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minimum numbers of documents a word must be present in to be kept)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 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l2 (ensure all our feature vectors have a Euclidian norm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gram_range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is set to (1, 3) ( we want to consider  unigrams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bigrams and trigrams)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stop_words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 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remove all common pronouns ("a", "the", ...) to reduce the number of noisy features)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741A2DA-17B5-4E9A-98DD-8D22F2465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TFIDF Motivation</a:t>
            </a:r>
          </a:p>
        </p:txBody>
      </p:sp>
    </p:spTree>
    <p:extLst>
      <p:ext uri="{BB962C8B-B14F-4D97-AF65-F5344CB8AC3E}">
        <p14:creationId xmlns:p14="http://schemas.microsoft.com/office/powerpoint/2010/main" val="2324149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4380" y="2411067"/>
            <a:ext cx="8353425" cy="1081088"/>
          </a:xfrm>
        </p:spPr>
        <p:txBody>
          <a:bodyPr/>
          <a:lstStyle/>
          <a:p>
            <a:r>
              <a:rPr lang="en-US" dirty="0"/>
              <a:t>Algorithms used</a:t>
            </a:r>
          </a:p>
        </p:txBody>
      </p:sp>
    </p:spTree>
    <p:extLst>
      <p:ext uri="{BB962C8B-B14F-4D97-AF65-F5344CB8AC3E}">
        <p14:creationId xmlns:p14="http://schemas.microsoft.com/office/powerpoint/2010/main" val="3400479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3663B06-5590-924F-84FB-18DFEB556F4A}"/>
              </a:ext>
            </a:extLst>
          </p:cNvPr>
          <p:cNvSpPr txBox="1"/>
          <p:nvPr/>
        </p:nvSpPr>
        <p:spPr bwMode="auto">
          <a:xfrm>
            <a:off x="1630017" y="6559826"/>
            <a:ext cx="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4488" marR="0" lvl="0" indent="-344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Tx/>
              <a:buFont typeface="Ericsson Hilda Light" panose="00000400000000000000" pitchFamily="2" charset="0"/>
              <a:buChar char="—"/>
              <a:tabLst/>
              <a:defRPr/>
            </a:pPr>
            <a:endParaRPr kumimoji="0" lang="sv-SE" sz="2000" b="0" i="0" u="none" strike="noStrike" kern="1200" cap="none" spc="0" normalizeH="0" baseline="0" noProof="0" dirty="0" err="1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6F2219-82BF-48F4-9BA4-7AD4D27F9EC3}"/>
              </a:ext>
            </a:extLst>
          </p:cNvPr>
          <p:cNvSpPr/>
          <p:nvPr/>
        </p:nvSpPr>
        <p:spPr>
          <a:xfrm>
            <a:off x="979110" y="1557338"/>
            <a:ext cx="812718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300"/>
              </a:spcBef>
              <a:spcAft>
                <a:spcPct val="0"/>
              </a:spcAft>
              <a:defRPr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classification was done using 4 different models : 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Multinomial Naive Bayes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Support Vector Classifier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7E0A3A4-7F9A-474B-9F9E-9BF6AC6C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46361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3663B06-5590-924F-84FB-18DFEB556F4A}"/>
              </a:ext>
            </a:extLst>
          </p:cNvPr>
          <p:cNvSpPr txBox="1"/>
          <p:nvPr/>
        </p:nvSpPr>
        <p:spPr bwMode="auto">
          <a:xfrm>
            <a:off x="1630017" y="6559826"/>
            <a:ext cx="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4488" marR="0" lvl="0" indent="-344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Tx/>
              <a:buFont typeface="Ericsson Hilda Light" panose="00000400000000000000" pitchFamily="2" charset="0"/>
              <a:buChar char="—"/>
              <a:tabLst/>
              <a:defRPr/>
            </a:pPr>
            <a:endParaRPr kumimoji="0" lang="sv-SE" sz="2000" b="0" i="0" u="none" strike="noStrike" kern="1200" cap="none" spc="0" normalizeH="0" baseline="0" noProof="0" dirty="0" err="1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8EBAC-3DC5-4688-AA7A-B9FE2EACA0CD}"/>
              </a:ext>
            </a:extLst>
          </p:cNvPr>
          <p:cNvSpPr/>
          <p:nvPr/>
        </p:nvSpPr>
        <p:spPr>
          <a:xfrm>
            <a:off x="1086565" y="2055044"/>
            <a:ext cx="8057435" cy="311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 of all the models was calculated using cross validation.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average accuracy of each model is: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I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- 0.3899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Multinomial Naive Bayes - 0.4439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- 0.6240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Support Vector Classifier - 0.7153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IN" sz="16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05DAAEE-5455-4A6A-8FB5-0D48AD1C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Accuracy Score</a:t>
            </a:r>
          </a:p>
        </p:txBody>
      </p:sp>
    </p:spTree>
    <p:extLst>
      <p:ext uri="{BB962C8B-B14F-4D97-AF65-F5344CB8AC3E}">
        <p14:creationId xmlns:p14="http://schemas.microsoft.com/office/powerpoint/2010/main" val="358999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Rectangle 3"/>
          <p:cNvSpPr/>
          <p:nvPr/>
        </p:nvSpPr>
        <p:spPr>
          <a:xfrm>
            <a:off x="331304" y="1401942"/>
            <a:ext cx="7407965" cy="515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18181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effectLst/>
                <a:uLnTx/>
                <a:uFillTx/>
              </a:rPr>
              <a:t>Definition</a:t>
            </a:r>
          </a:p>
          <a:p>
            <a:pPr marL="1055688" lvl="1" indent="-342900" fontAlgn="base">
              <a:spcBef>
                <a:spcPts val="300"/>
              </a:spcBef>
              <a:spcAft>
                <a:spcPct val="0"/>
              </a:spcAft>
              <a:buClr>
                <a:srgbClr val="181818"/>
              </a:buClr>
              <a:buFont typeface="Ericsson Hilda" panose="00000500000000000000" pitchFamily="2" charset="0"/>
              <a:buChar char="—"/>
            </a:pPr>
            <a:r>
              <a:rPr lang="en-US" kern="1000" spc="-30" dirty="0"/>
              <a:t>Problem Statement</a:t>
            </a:r>
          </a:p>
          <a:p>
            <a:pPr marL="1055688" lvl="1" indent="-342900" fontAlgn="base">
              <a:spcBef>
                <a:spcPts val="300"/>
              </a:spcBef>
              <a:spcAft>
                <a:spcPct val="0"/>
              </a:spcAft>
              <a:buClr>
                <a:srgbClr val="181818"/>
              </a:buClr>
              <a:buFont typeface="Ericsson Hilda" panose="00000500000000000000" pitchFamily="2" charset="0"/>
              <a:buChar char="—"/>
            </a:pPr>
            <a:r>
              <a:rPr lang="en-US" kern="1000" spc="-30" dirty="0"/>
              <a:t>Target Solution</a:t>
            </a:r>
          </a:p>
          <a:p>
            <a:pPr marL="1055688" lvl="1" indent="-342900" fontAlgn="base">
              <a:spcBef>
                <a:spcPts val="300"/>
              </a:spcBef>
              <a:spcAft>
                <a:spcPct val="0"/>
              </a:spcAft>
              <a:buClr>
                <a:srgbClr val="181818"/>
              </a:buClr>
              <a:buFont typeface="Ericsson Hilda" panose="00000500000000000000" pitchFamily="2" charset="0"/>
              <a:buChar char="—"/>
            </a:pPr>
            <a:r>
              <a:rPr lang="en-US" kern="1000" spc="-30" dirty="0"/>
              <a:t>Challenges faced</a:t>
            </a: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18181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effectLst/>
                <a:uLnTx/>
                <a:uFillTx/>
              </a:rPr>
              <a:t>Exploratory Data Analysis</a:t>
            </a:r>
          </a:p>
          <a:p>
            <a:pPr marL="1055688" marR="0" lvl="1" indent="-342900" defTabSz="91440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181818"/>
              </a:buClr>
              <a:buSzTx/>
              <a:buFont typeface="Ericsson Hilda" panose="00000500000000000000" pitchFamily="2" charset="0"/>
              <a:buChar char="—"/>
              <a:tabLst/>
              <a:defRPr/>
            </a:pPr>
            <a:r>
              <a:rPr kumimoji="0" lang="en-US" sz="1800" b="0" i="0" u="none" strike="noStrike" kern="1000" cap="none" spc="-30" normalizeH="0" baseline="0" noProof="0" dirty="0">
                <a:ln>
                  <a:noFill/>
                </a:ln>
                <a:effectLst/>
                <a:uLnTx/>
                <a:uFillTx/>
              </a:rPr>
              <a:t>Dataset</a:t>
            </a:r>
          </a:p>
          <a:p>
            <a:pPr marL="1055688" marR="0" lvl="1" indent="-342900" defTabSz="91440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181818"/>
              </a:buClr>
              <a:buSzTx/>
              <a:buFont typeface="Ericsson Hilda" panose="00000500000000000000" pitchFamily="2" charset="0"/>
              <a:buChar char="—"/>
              <a:tabLst/>
              <a:defRPr/>
            </a:pPr>
            <a:r>
              <a:rPr kumimoji="0" lang="en-US" sz="1800" b="0" i="0" u="none" strike="noStrike" kern="1000" cap="none" spc="-30" normalizeH="0" baseline="0" noProof="0" dirty="0">
                <a:ln>
                  <a:noFill/>
                </a:ln>
                <a:effectLst/>
                <a:uLnTx/>
                <a:uFillTx/>
              </a:rPr>
              <a:t>Text mining</a:t>
            </a: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18181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effectLst/>
                <a:uLnTx/>
                <a:uFillTx/>
              </a:rPr>
              <a:t>Solution Architecture</a:t>
            </a:r>
          </a:p>
          <a:p>
            <a:pPr marL="342900" lvl="0" indent="-342900" fontAlgn="base">
              <a:spcAft>
                <a:spcPct val="0"/>
              </a:spcAft>
              <a:buClr>
                <a:srgbClr val="181818"/>
              </a:buClr>
              <a:buFont typeface="Arial" panose="020B0604020202020204" pitchFamily="34" charset="0"/>
              <a:buChar char="•"/>
            </a:pPr>
            <a:r>
              <a:rPr lang="en-US" sz="2000" kern="1000" spc="-30" dirty="0"/>
              <a:t>Algorithms used</a:t>
            </a:r>
          </a:p>
          <a:p>
            <a:pPr marL="1055688" lvl="1" indent="-342900" fontAlgn="base">
              <a:spcBef>
                <a:spcPts val="300"/>
              </a:spcBef>
              <a:spcAft>
                <a:spcPct val="0"/>
              </a:spcAft>
              <a:buClr>
                <a:srgbClr val="181818"/>
              </a:buClr>
              <a:buFont typeface="Ericsson Hilda" panose="00000500000000000000" pitchFamily="2" charset="0"/>
              <a:buChar char="—"/>
            </a:pPr>
            <a:r>
              <a:rPr lang="en-US" kern="1000" spc="-30" dirty="0"/>
              <a:t>Classification</a:t>
            </a:r>
          </a:p>
          <a:p>
            <a:pPr marL="1055688" lvl="1" indent="-342900" fontAlgn="base">
              <a:spcBef>
                <a:spcPts val="300"/>
              </a:spcBef>
              <a:spcAft>
                <a:spcPct val="0"/>
              </a:spcAft>
              <a:buClr>
                <a:srgbClr val="181818"/>
              </a:buClr>
              <a:buFont typeface="Ericsson Hilda" panose="00000500000000000000" pitchFamily="2" charset="0"/>
              <a:buChar char="—"/>
            </a:pPr>
            <a:r>
              <a:rPr lang="en-US" kern="1000" spc="-30" dirty="0"/>
              <a:t>Recommendation</a:t>
            </a: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18181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effectLst/>
                <a:uLnTx/>
                <a:uFillTx/>
              </a:rPr>
              <a:t>Model Performance</a:t>
            </a:r>
          </a:p>
          <a:p>
            <a:pPr marL="1055688" lvl="1" indent="-342900" fontAlgn="base">
              <a:spcBef>
                <a:spcPts val="300"/>
              </a:spcBef>
              <a:spcAft>
                <a:spcPct val="0"/>
              </a:spcAft>
              <a:buClr>
                <a:srgbClr val="181818"/>
              </a:buClr>
              <a:buFont typeface="Ericsson Hilda" panose="00000500000000000000" pitchFamily="2" charset="0"/>
              <a:buChar char="—"/>
            </a:pPr>
            <a:r>
              <a:rPr lang="en-US" kern="1000" spc="-30" dirty="0"/>
              <a:t>Key metrics</a:t>
            </a:r>
          </a:p>
          <a:p>
            <a:pPr marL="1055688" lvl="1" indent="-342900" fontAlgn="base">
              <a:spcBef>
                <a:spcPts val="300"/>
              </a:spcBef>
              <a:spcAft>
                <a:spcPct val="0"/>
              </a:spcAft>
              <a:buClr>
                <a:srgbClr val="181818"/>
              </a:buClr>
              <a:buFont typeface="Ericsson Hilda" panose="00000500000000000000" pitchFamily="2" charset="0"/>
              <a:buChar char="—"/>
            </a:pPr>
            <a:r>
              <a:rPr lang="en-US" kern="1000" spc="-30" dirty="0"/>
              <a:t>Findings</a:t>
            </a: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18181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effectLst/>
                <a:uLnTx/>
                <a:uFillTx/>
              </a:rPr>
              <a:t>Conclusion</a:t>
            </a:r>
          </a:p>
          <a:p>
            <a:pPr marL="1055688" lvl="1" indent="-342900" fontAlgn="base">
              <a:spcBef>
                <a:spcPts val="300"/>
              </a:spcBef>
              <a:spcAft>
                <a:spcPct val="0"/>
              </a:spcAft>
              <a:buClr>
                <a:srgbClr val="181818"/>
              </a:buClr>
              <a:buFont typeface="Ericsson Hilda" panose="00000500000000000000" pitchFamily="2" charset="0"/>
              <a:buChar char="—"/>
            </a:pPr>
            <a:r>
              <a:rPr lang="en-US" kern="1000" spc="-30" dirty="0"/>
              <a:t>Limitations &amp; Next steps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875" y="1230381"/>
            <a:ext cx="4105689" cy="41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96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549E7-1991-994D-97E3-8E9F25F84B8A}"/>
              </a:ext>
            </a:extLst>
          </p:cNvPr>
          <p:cNvSpPr/>
          <p:nvPr/>
        </p:nvSpPr>
        <p:spPr bwMode="auto">
          <a:xfrm>
            <a:off x="106018" y="1713285"/>
            <a:ext cx="12085982" cy="253028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0" indent="-457200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Do away with massive screening efforts in high volume markets/domains</a:t>
            </a:r>
          </a:p>
          <a:p>
            <a:pPr marL="457200" marR="0" lvl="0" indent="-457200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2800" dirty="0">
                <a:solidFill>
                  <a:srgbClr val="FFFFFF"/>
                </a:solidFill>
                <a:latin typeface="Ericsson Hilda"/>
              </a:rPr>
              <a:t>Bring efficiencies in recruitment process</a:t>
            </a:r>
          </a:p>
          <a:p>
            <a:pPr marL="914400" lvl="1" indent="-457200" fontAlgn="base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FFFFFF"/>
                </a:solidFill>
              </a:rPr>
              <a:t>Separating right candidates from the pack</a:t>
            </a:r>
          </a:p>
          <a:p>
            <a:pPr marL="914400" lvl="1" indent="-457200" fontAlgn="base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FFFFFF"/>
                </a:solidFill>
              </a:rPr>
              <a:t>Making sense of candidate CVs</a:t>
            </a:r>
          </a:p>
          <a:p>
            <a:pPr marL="914400" lvl="1" indent="-457200" fontAlgn="base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FFFFFF"/>
                </a:solidFill>
              </a:rPr>
              <a:t>Knowing that candidates can do the job before you hire them</a:t>
            </a:r>
          </a:p>
          <a:p>
            <a:pPr marL="457200" lvl="0" indent="-457200" fontAlgn="base">
              <a:spcBef>
                <a:spcPts val="3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en-GB" sz="2800" dirty="0">
                <a:solidFill>
                  <a:srgbClr val="FFFFFF"/>
                </a:solidFill>
              </a:rPr>
              <a:t>Automation of “Top of the funnel” process only</a:t>
            </a:r>
          </a:p>
          <a:p>
            <a:pPr marL="914400" lvl="1" indent="-457200" fontAlgn="base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FFFFFF"/>
                </a:solidFill>
              </a:rPr>
              <a:t>Resume </a:t>
            </a:r>
            <a:r>
              <a:rPr lang="en-GB" sz="2000" b="1" dirty="0">
                <a:solidFill>
                  <a:srgbClr val="FFFFFF"/>
                </a:solidFill>
              </a:rPr>
              <a:t>Classification</a:t>
            </a:r>
          </a:p>
          <a:p>
            <a:pPr marL="914400" lvl="1" indent="-457200" fontAlgn="base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FFFFFF"/>
                </a:solidFill>
              </a:rPr>
              <a:t>Resume </a:t>
            </a:r>
            <a:r>
              <a:rPr lang="en-GB" sz="2000" b="1" dirty="0">
                <a:solidFill>
                  <a:srgbClr val="FFFFFF"/>
                </a:solidFill>
              </a:rPr>
              <a:t>ranking</a:t>
            </a:r>
            <a:r>
              <a:rPr lang="en-GB" sz="2000" dirty="0">
                <a:solidFill>
                  <a:srgbClr val="FFFFFF"/>
                </a:solidFill>
              </a:rPr>
              <a:t> </a:t>
            </a:r>
            <a:r>
              <a:rPr lang="en-GB" sz="2000" dirty="0" err="1">
                <a:solidFill>
                  <a:srgbClr val="FFFFFF"/>
                </a:solidFill>
              </a:rPr>
              <a:t>wrt</a:t>
            </a:r>
            <a:r>
              <a:rPr lang="en-GB" sz="2000" dirty="0">
                <a:solidFill>
                  <a:srgbClr val="FFFFFF"/>
                </a:solidFill>
              </a:rPr>
              <a:t> Job Description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663B06-5590-924F-84FB-18DFEB556F4A}"/>
              </a:ext>
            </a:extLst>
          </p:cNvPr>
          <p:cNvSpPr txBox="1"/>
          <p:nvPr/>
        </p:nvSpPr>
        <p:spPr bwMode="auto">
          <a:xfrm>
            <a:off x="1630017" y="6559826"/>
            <a:ext cx="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4488" marR="0" lvl="0" indent="-344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Tx/>
              <a:buFont typeface="Ericsson Hilda Light" panose="00000400000000000000" pitchFamily="2" charset="0"/>
              <a:buChar char="—"/>
              <a:tabLst/>
              <a:defRPr/>
            </a:pPr>
            <a:endParaRPr kumimoji="0" lang="sv-SE" sz="2000" b="0" i="0" u="none" strike="noStrike" kern="1200" cap="none" spc="0" normalizeH="0" baseline="0" noProof="0" dirty="0" err="1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86565" y="5102587"/>
            <a:ext cx="95237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ts val="300"/>
              </a:spcBef>
              <a:spcAft>
                <a:spcPct val="0"/>
              </a:spcAft>
              <a:defRPr/>
            </a:pPr>
            <a:r>
              <a:rPr lang="en-GB" sz="2800" b="1" dirty="0">
                <a:solidFill>
                  <a:srgbClr val="FFFFFF"/>
                </a:solidFill>
              </a:rPr>
              <a:t>Effective screening can reduce Screen to Offer time by 48%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F3FB44-FD5B-4BA6-8629-FFB358588250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0457" y="1684680"/>
            <a:ext cx="6419653" cy="4633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87EBBDD3-926E-4F45-A840-9DB46243E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</a:p>
        </p:txBody>
      </p:sp>
    </p:spTree>
    <p:extLst>
      <p:ext uri="{BB962C8B-B14F-4D97-AF65-F5344CB8AC3E}">
        <p14:creationId xmlns:p14="http://schemas.microsoft.com/office/powerpoint/2010/main" val="4062063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549E7-1991-994D-97E3-8E9F25F84B8A}"/>
              </a:ext>
            </a:extLst>
          </p:cNvPr>
          <p:cNvSpPr/>
          <p:nvPr/>
        </p:nvSpPr>
        <p:spPr bwMode="auto">
          <a:xfrm>
            <a:off x="106018" y="1713285"/>
            <a:ext cx="12085982" cy="253028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0" indent="-457200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Do away with massive screening efforts in high volume markets/domains</a:t>
            </a:r>
          </a:p>
          <a:p>
            <a:pPr marL="457200" marR="0" lvl="0" indent="-457200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2800" dirty="0">
                <a:solidFill>
                  <a:srgbClr val="FFFFFF"/>
                </a:solidFill>
                <a:latin typeface="Ericsson Hilda"/>
              </a:rPr>
              <a:t>Bring efficiencies in recruitment process</a:t>
            </a:r>
          </a:p>
          <a:p>
            <a:pPr marL="914400" lvl="1" indent="-457200" fontAlgn="base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FFFFFF"/>
                </a:solidFill>
              </a:rPr>
              <a:t>Separating right candidates from the pack</a:t>
            </a:r>
          </a:p>
          <a:p>
            <a:pPr marL="914400" lvl="1" indent="-457200" fontAlgn="base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FFFFFF"/>
                </a:solidFill>
              </a:rPr>
              <a:t>Making sense of candidate CVs</a:t>
            </a:r>
          </a:p>
          <a:p>
            <a:pPr marL="914400" lvl="1" indent="-457200" fontAlgn="base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FFFFFF"/>
                </a:solidFill>
              </a:rPr>
              <a:t>Knowing that candidates can do the job before you hire them</a:t>
            </a:r>
          </a:p>
          <a:p>
            <a:pPr marL="457200" lvl="0" indent="-457200" fontAlgn="base">
              <a:spcBef>
                <a:spcPts val="3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en-GB" sz="2800" dirty="0">
                <a:solidFill>
                  <a:srgbClr val="FFFFFF"/>
                </a:solidFill>
              </a:rPr>
              <a:t>Automation of “Top of the funnel” process only</a:t>
            </a:r>
          </a:p>
          <a:p>
            <a:pPr marL="914400" lvl="1" indent="-457200" fontAlgn="base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FFFFFF"/>
                </a:solidFill>
              </a:rPr>
              <a:t>Resume </a:t>
            </a:r>
            <a:r>
              <a:rPr lang="en-GB" sz="2000" b="1" dirty="0">
                <a:solidFill>
                  <a:srgbClr val="FFFFFF"/>
                </a:solidFill>
              </a:rPr>
              <a:t>Classification</a:t>
            </a:r>
          </a:p>
          <a:p>
            <a:pPr marL="914400" lvl="1" indent="-457200" fontAlgn="base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FFFFFF"/>
                </a:solidFill>
              </a:rPr>
              <a:t>Resume </a:t>
            </a:r>
            <a:r>
              <a:rPr lang="en-GB" sz="2000" b="1" dirty="0">
                <a:solidFill>
                  <a:srgbClr val="FFFFFF"/>
                </a:solidFill>
              </a:rPr>
              <a:t>ranking</a:t>
            </a:r>
            <a:r>
              <a:rPr lang="en-GB" sz="2000" dirty="0">
                <a:solidFill>
                  <a:srgbClr val="FFFFFF"/>
                </a:solidFill>
              </a:rPr>
              <a:t> </a:t>
            </a:r>
            <a:r>
              <a:rPr lang="en-GB" sz="2000" dirty="0" err="1">
                <a:solidFill>
                  <a:srgbClr val="FFFFFF"/>
                </a:solidFill>
              </a:rPr>
              <a:t>wrt</a:t>
            </a:r>
            <a:r>
              <a:rPr lang="en-GB" sz="2000" dirty="0">
                <a:solidFill>
                  <a:srgbClr val="FFFFFF"/>
                </a:solidFill>
              </a:rPr>
              <a:t> Job Description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663B06-5590-924F-84FB-18DFEB556F4A}"/>
              </a:ext>
            </a:extLst>
          </p:cNvPr>
          <p:cNvSpPr txBox="1"/>
          <p:nvPr/>
        </p:nvSpPr>
        <p:spPr bwMode="auto">
          <a:xfrm>
            <a:off x="1630017" y="6559826"/>
            <a:ext cx="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4488" marR="0" lvl="0" indent="-344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Tx/>
              <a:buFont typeface="Ericsson Hilda Light" panose="00000400000000000000" pitchFamily="2" charset="0"/>
              <a:buChar char="—"/>
              <a:tabLst/>
              <a:defRPr/>
            </a:pPr>
            <a:endParaRPr kumimoji="0" lang="sv-SE" sz="2000" b="0" i="0" u="none" strike="noStrike" kern="1200" cap="none" spc="0" normalizeH="0" baseline="0" noProof="0" dirty="0" err="1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86565" y="5102587"/>
            <a:ext cx="95237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ts val="300"/>
              </a:spcBef>
              <a:spcAft>
                <a:spcPct val="0"/>
              </a:spcAft>
              <a:defRPr/>
            </a:pPr>
            <a:r>
              <a:rPr lang="en-GB" sz="2800" b="1" dirty="0">
                <a:solidFill>
                  <a:srgbClr val="FFFFFF"/>
                </a:solidFill>
              </a:rPr>
              <a:t>Effective screening can reduce Screen to Offer time by 48%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7E2D1A-8DDD-48D5-BC85-FFCA30063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386" y="1537389"/>
            <a:ext cx="8156051" cy="494112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271F791-9430-4E08-B633-AD501809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043157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3663B06-5590-924F-84FB-18DFEB556F4A}"/>
              </a:ext>
            </a:extLst>
          </p:cNvPr>
          <p:cNvSpPr txBox="1"/>
          <p:nvPr/>
        </p:nvSpPr>
        <p:spPr bwMode="auto">
          <a:xfrm>
            <a:off x="1630017" y="6559826"/>
            <a:ext cx="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4488" marR="0" lvl="0" indent="-344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Tx/>
              <a:buFont typeface="Ericsson Hilda Light" panose="00000400000000000000" pitchFamily="2" charset="0"/>
              <a:buChar char="—"/>
              <a:tabLst/>
              <a:defRPr/>
            </a:pPr>
            <a:endParaRPr kumimoji="0" lang="sv-SE" sz="2000" b="0" i="0" u="none" strike="noStrike" kern="1200" cap="none" spc="0" normalizeH="0" baseline="0" noProof="0" dirty="0" err="1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8EBAC-3DC5-4688-AA7A-B9FE2EACA0CD}"/>
              </a:ext>
            </a:extLst>
          </p:cNvPr>
          <p:cNvSpPr/>
          <p:nvPr/>
        </p:nvSpPr>
        <p:spPr>
          <a:xfrm>
            <a:off x="1086565" y="2055044"/>
            <a:ext cx="8057435" cy="1622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model is designed to take job description and CV’s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CVs  as  input 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as list of CVs (which are closest to the provided job description)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05DAAEE-5455-4A6A-8FB5-0D48AD1C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914579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3663B06-5590-924F-84FB-18DFEB556F4A}"/>
              </a:ext>
            </a:extLst>
          </p:cNvPr>
          <p:cNvSpPr txBox="1"/>
          <p:nvPr/>
        </p:nvSpPr>
        <p:spPr bwMode="auto">
          <a:xfrm>
            <a:off x="1630017" y="6559826"/>
            <a:ext cx="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4488" marR="0" lvl="0" indent="-344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Tx/>
              <a:buFont typeface="Ericsson Hilda Light" panose="00000400000000000000" pitchFamily="2" charset="0"/>
              <a:buChar char="—"/>
              <a:tabLst/>
              <a:defRPr/>
            </a:pPr>
            <a:endParaRPr kumimoji="0" lang="sv-SE" sz="2000" b="0" i="0" u="none" strike="noStrike" kern="1200" cap="none" spc="0" normalizeH="0" baseline="0" noProof="0" dirty="0" err="1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05DAAEE-5455-4A6A-8FB5-0D48AD1C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Approach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476" y="1334912"/>
            <a:ext cx="3870038" cy="25784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6565" y="2055044"/>
            <a:ext cx="8057435" cy="1333955"/>
          </a:xfrm>
          <a:prstGeom prst="rect">
            <a:avLst/>
          </a:prstGeom>
        </p:spPr>
        <p:txBody>
          <a:bodyPr/>
          <a:lstStyle/>
          <a:p>
            <a:pPr marL="285750" lvl="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has been done using two approaches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Based Recommendation (Cosine Similarity)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neighbours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274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549E7-1991-994D-97E3-8E9F25F84B8A}"/>
              </a:ext>
            </a:extLst>
          </p:cNvPr>
          <p:cNvSpPr/>
          <p:nvPr/>
        </p:nvSpPr>
        <p:spPr bwMode="auto">
          <a:xfrm>
            <a:off x="106018" y="1713284"/>
            <a:ext cx="11894304" cy="398993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0" indent="-457200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Do away with massive screening efforts in high volume markets/domains</a:t>
            </a:r>
          </a:p>
          <a:p>
            <a:pPr marL="457200" marR="0" lvl="0" indent="-457200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2800" dirty="0">
                <a:solidFill>
                  <a:srgbClr val="FFFFFF"/>
                </a:solidFill>
                <a:latin typeface="Ericsson Hilda"/>
              </a:rPr>
              <a:t>Bring efficiencies in recruitment process</a:t>
            </a:r>
          </a:p>
          <a:p>
            <a:pPr marL="914400" lvl="1" indent="-457200" fontAlgn="base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FFFFFF"/>
                </a:solidFill>
              </a:rPr>
              <a:t>Separating right candidates from the pack</a:t>
            </a:r>
          </a:p>
          <a:p>
            <a:pPr marL="914400" lvl="1" indent="-457200" fontAlgn="base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FFFFFF"/>
                </a:solidFill>
              </a:rPr>
              <a:t>Making sense of candidate CVs</a:t>
            </a:r>
          </a:p>
          <a:p>
            <a:pPr marL="914400" lvl="1" indent="-457200" fontAlgn="base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FFFFFF"/>
                </a:solidFill>
              </a:rPr>
              <a:t>Knowing that candidates can do the job before you hire them</a:t>
            </a:r>
          </a:p>
          <a:p>
            <a:pPr marL="457200" lvl="0" indent="-457200" fontAlgn="base">
              <a:spcBef>
                <a:spcPts val="3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en-GB" sz="2800" dirty="0">
                <a:solidFill>
                  <a:srgbClr val="FFFFFF"/>
                </a:solidFill>
              </a:rPr>
              <a:t>Automation of “Top of the funnel” process only</a:t>
            </a:r>
          </a:p>
          <a:p>
            <a:pPr marL="914400" lvl="1" indent="-457200" fontAlgn="base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FFFFFF"/>
                </a:solidFill>
              </a:rPr>
              <a:t>Resume </a:t>
            </a:r>
            <a:r>
              <a:rPr lang="en-GB" sz="2000" b="1" dirty="0">
                <a:solidFill>
                  <a:srgbClr val="FFFFFF"/>
                </a:solidFill>
              </a:rPr>
              <a:t>C</a:t>
            </a:r>
            <a:r>
              <a:rPr lang="en-GB" sz="2000" dirty="0">
                <a:solidFill>
                  <a:srgbClr val="FFFFFF"/>
                </a:solidFill>
              </a:rPr>
              <a:t>ob Description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663B06-5590-924F-84FB-18DFEB556F4A}"/>
              </a:ext>
            </a:extLst>
          </p:cNvPr>
          <p:cNvSpPr txBox="1"/>
          <p:nvPr/>
        </p:nvSpPr>
        <p:spPr bwMode="auto">
          <a:xfrm>
            <a:off x="1630017" y="6559826"/>
            <a:ext cx="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4488" marR="0" lvl="0" indent="-344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Tx/>
              <a:buFont typeface="Ericsson Hilda Light" panose="00000400000000000000" pitchFamily="2" charset="0"/>
              <a:buChar char="—"/>
              <a:tabLst/>
              <a:defRPr/>
            </a:pPr>
            <a:endParaRPr kumimoji="0" lang="sv-SE" sz="2000" b="0" i="0" u="none" strike="noStrike" kern="1200" cap="none" spc="0" normalizeH="0" baseline="0" noProof="0" dirty="0" err="1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05DAAEE-5455-4A6A-8FB5-0D48AD1C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Recommendation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3692CC-F7EC-41E2-A363-19DB4D3CC481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0311" y="1615843"/>
            <a:ext cx="5731510" cy="398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5441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4380" y="2411067"/>
            <a:ext cx="8353425" cy="1081088"/>
          </a:xfrm>
        </p:spPr>
        <p:txBody>
          <a:bodyPr/>
          <a:lstStyle/>
          <a:p>
            <a:r>
              <a:rPr lang="en-US" dirty="0"/>
              <a:t>Limitation &amp; Next steps</a:t>
            </a:r>
          </a:p>
        </p:txBody>
      </p:sp>
    </p:spTree>
    <p:extLst>
      <p:ext uri="{BB962C8B-B14F-4D97-AF65-F5344CB8AC3E}">
        <p14:creationId xmlns:p14="http://schemas.microsoft.com/office/powerpoint/2010/main" val="206138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549E7-1991-994D-97E3-8E9F25F84B8A}"/>
              </a:ext>
            </a:extLst>
          </p:cNvPr>
          <p:cNvSpPr/>
          <p:nvPr/>
        </p:nvSpPr>
        <p:spPr bwMode="auto">
          <a:xfrm>
            <a:off x="106018" y="1713284"/>
            <a:ext cx="11894304" cy="398993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663B06-5590-924F-84FB-18DFEB556F4A}"/>
              </a:ext>
            </a:extLst>
          </p:cNvPr>
          <p:cNvSpPr txBox="1"/>
          <p:nvPr/>
        </p:nvSpPr>
        <p:spPr bwMode="auto">
          <a:xfrm>
            <a:off x="1630017" y="6559826"/>
            <a:ext cx="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4488" marR="0" lvl="0" indent="-344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Tx/>
              <a:buFont typeface="Ericsson Hilda Light" panose="00000400000000000000" pitchFamily="2" charset="0"/>
              <a:buChar char="—"/>
              <a:tabLst/>
              <a:defRPr/>
            </a:pPr>
            <a:endParaRPr kumimoji="0" lang="sv-SE" sz="2000" b="0" i="0" u="none" strike="noStrike" kern="1200" cap="none" spc="0" normalizeH="0" baseline="0" noProof="0" dirty="0" err="1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05DAAEE-5455-4A6A-8FB5-0D48AD1C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 &amp; Next Steps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30F650-292C-4C30-8751-DAC4FE772670}"/>
              </a:ext>
            </a:extLst>
          </p:cNvPr>
          <p:cNvSpPr/>
          <p:nvPr/>
        </p:nvSpPr>
        <p:spPr>
          <a:xfrm>
            <a:off x="1423447" y="1557338"/>
            <a:ext cx="7720553" cy="2609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tabLst>
                <a:tab pos="2374900" algn="l"/>
              </a:tabLst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are few limitation to the model design as of now, but these can be overcome by having more data to train the model. 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2374900" algn="l"/>
              </a:tabLst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current limitation of the model are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2374900" algn="l"/>
              </a:tabLst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Model takes CVs in CSV format, but in real world the CVs are either in .doc, .pdf etc format. 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2374900" algn="l"/>
              </a:tabLst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The library "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gensim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which is being used for generating summary for CVs and JDs, might cause the important feature to be lost in the conversion. </a:t>
            </a:r>
            <a:endParaRPr lang="en-US" sz="16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451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1274555" y="3540953"/>
            <a:ext cx="8353426" cy="226349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1 (PGP ML)</a:t>
            </a:r>
          </a:p>
          <a:p>
            <a:pPr marL="0" lvl="0" indent="0">
              <a:buNone/>
            </a:pPr>
            <a:r>
              <a:rPr lang="en-IN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Amit Kapoor</a:t>
            </a:r>
            <a:endParaRPr lang="en-US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IN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Ankur Girdhar</a:t>
            </a:r>
            <a:endParaRPr lang="en-US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IN" i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Avinash</a:t>
            </a:r>
            <a:r>
              <a:rPr lang="en-IN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Singh </a:t>
            </a:r>
            <a:r>
              <a:rPr lang="en-IN" i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Jawa</a:t>
            </a:r>
            <a:endParaRPr lang="en-US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IN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Rocky Bhatia</a:t>
            </a:r>
            <a:endParaRPr lang="en-US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IN" i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Sarabjeet</a:t>
            </a:r>
            <a:r>
              <a:rPr lang="en-IN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Singh </a:t>
            </a:r>
            <a:r>
              <a:rPr lang="en-IN" i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Chowdhary</a:t>
            </a:r>
            <a:endParaRPr lang="en-US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2047" y="1253764"/>
            <a:ext cx="8331044" cy="1058674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18552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3663B06-5590-924F-84FB-18DFEB556F4A}"/>
              </a:ext>
            </a:extLst>
          </p:cNvPr>
          <p:cNvSpPr txBox="1"/>
          <p:nvPr/>
        </p:nvSpPr>
        <p:spPr bwMode="auto">
          <a:xfrm>
            <a:off x="1630017" y="6559826"/>
            <a:ext cx="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4488" marR="0" lvl="0" indent="-344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Tx/>
              <a:buFont typeface="Ericsson Hilda Light" panose="00000400000000000000" pitchFamily="2" charset="0"/>
              <a:buChar char="—"/>
              <a:tabLst/>
              <a:defRPr/>
            </a:pPr>
            <a:endParaRPr kumimoji="0" lang="sv-SE" sz="2000" b="0" i="0" u="none" strike="noStrike" kern="1200" cap="none" spc="0" normalizeH="0" baseline="0" noProof="0" dirty="0" err="1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05DAAEE-5455-4A6A-8FB5-0D48AD1C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E0FF20-F688-4DB1-9C1F-48D7E4DDE6CE}"/>
              </a:ext>
            </a:extLst>
          </p:cNvPr>
          <p:cNvSpPr/>
          <p:nvPr/>
        </p:nvSpPr>
        <p:spPr>
          <a:xfrm>
            <a:off x="3048000" y="2102099"/>
            <a:ext cx="6096000" cy="26538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2374900" algn="l"/>
              </a:tabLst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 S. T. Al-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Otaibi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M.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Ykhlef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“A survey of job recommender systems,” International Journal of Physical Sciences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374900" algn="l"/>
              </a:tabLst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 J. K.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Tarus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Z.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Niu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A. Yousif, “A hybrid knowledge based recommender system for e-learning based on ontology and sequential pattern mining,”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374900" algn="l"/>
              </a:tabLst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Jie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Chen,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Chunxia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Zhang, and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Zhendong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Niu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“A Two-Step Resume Information Extraction Algorithm”</a:t>
            </a:r>
            <a:endParaRPr lang="en-US" sz="16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23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4380" y="2411067"/>
            <a:ext cx="8353425" cy="1081088"/>
          </a:xfrm>
        </p:spPr>
        <p:txBody>
          <a:bodyPr/>
          <a:lstStyle/>
          <a:p>
            <a:r>
              <a:rPr lang="en-US" dirty="0"/>
              <a:t>Problem Statement &amp; Intended Solution</a:t>
            </a:r>
          </a:p>
        </p:txBody>
      </p:sp>
    </p:spTree>
    <p:extLst>
      <p:ext uri="{BB962C8B-B14F-4D97-AF65-F5344CB8AC3E}">
        <p14:creationId xmlns:p14="http://schemas.microsoft.com/office/powerpoint/2010/main" val="1058423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688FC12-F626-D848-AD0E-46014280E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16" y="0"/>
            <a:ext cx="9818458" cy="1081088"/>
          </a:xfrm>
        </p:spPr>
        <p:txBody>
          <a:bodyPr/>
          <a:lstStyle/>
          <a:p>
            <a:r>
              <a:rPr lang="en-US" dirty="0"/>
              <a:t>Glaring Reflections in Recruitment process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454743" y="4430908"/>
            <a:ext cx="6083638" cy="2119312"/>
            <a:chOff x="2198971" y="4579892"/>
            <a:chExt cx="6083638" cy="211931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8971" y="4579892"/>
              <a:ext cx="2148344" cy="2119312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4757778" y="4700829"/>
              <a:ext cx="3524831" cy="1323439"/>
            </a:xfrm>
            <a:prstGeom prst="rect">
              <a:avLst/>
            </a:prstGeom>
            <a:solidFill>
              <a:schemeClr val="tx2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171450" lvl="0" indent="-171450" fontAlgn="base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kern="0" dirty="0">
                  <a:solidFill>
                    <a:srgbClr val="FFFFFF"/>
                  </a:solidFill>
                  <a:latin typeface="Arial" charset="0"/>
                </a:rPr>
                <a:t>Need of the hour is of effective pre screening</a:t>
              </a:r>
            </a:p>
            <a:p>
              <a:pPr marL="171450" lvl="0" indent="-171450" fontAlgn="base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kern="0" dirty="0">
                  <a:solidFill>
                    <a:srgbClr val="FFFFFF"/>
                  </a:solidFill>
                  <a:latin typeface="Arial" charset="0"/>
                </a:rPr>
                <a:t>Provide a better candidate experience – unnecessary interviews can be avoided</a:t>
              </a:r>
            </a:p>
            <a:p>
              <a:pPr marL="171450" lvl="0" indent="-171450" fontAlgn="base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kern="0" dirty="0">
                  <a:solidFill>
                    <a:srgbClr val="FFFFFF"/>
                  </a:solidFill>
                  <a:latin typeface="Arial" charset="0"/>
                </a:rPr>
                <a:t>Eliminate human-bias &amp; focus on skill based hiring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 bwMode="auto">
          <a:xfrm>
            <a:off x="9584166" y="6586330"/>
            <a:ext cx="3359932" cy="2716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200" i="1" dirty="0"/>
              <a:t>Ref : </a:t>
            </a:r>
            <a:r>
              <a:rPr lang="en-US" sz="1200" i="1" dirty="0" err="1"/>
              <a:t>OvumKC</a:t>
            </a:r>
            <a:r>
              <a:rPr lang="en-US" sz="1200" i="1" dirty="0"/>
              <a:t> APAC HR survey 2018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1813" y="868954"/>
            <a:ext cx="2777109" cy="1999394"/>
            <a:chOff x="161813" y="868954"/>
            <a:chExt cx="2777109" cy="1999394"/>
          </a:xfrm>
        </p:grpSpPr>
        <p:grpSp>
          <p:nvGrpSpPr>
            <p:cNvPr id="15" name="Group 14"/>
            <p:cNvGrpSpPr/>
            <p:nvPr/>
          </p:nvGrpSpPr>
          <p:grpSpPr>
            <a:xfrm>
              <a:off x="282146" y="889201"/>
              <a:ext cx="2656776" cy="1979147"/>
              <a:chOff x="795634" y="889201"/>
              <a:chExt cx="2656776" cy="1979147"/>
            </a:xfrm>
          </p:grpSpPr>
          <p:grpSp>
            <p:nvGrpSpPr>
              <p:cNvPr id="10" name="Group 9"/>
              <p:cNvGrpSpPr/>
              <p:nvPr/>
            </p:nvGrpSpPr>
            <p:grpSpPr>
              <a:xfrm rot="1489772">
                <a:off x="795634" y="1345610"/>
                <a:ext cx="2544918" cy="1522738"/>
                <a:chOff x="919313" y="2240879"/>
                <a:chExt cx="2544918" cy="1522738"/>
              </a:xfrm>
            </p:grpSpPr>
            <p:sp>
              <p:nvSpPr>
                <p:cNvPr id="18" name="Rounded Rectangle 104"/>
                <p:cNvSpPr>
                  <a:spLocks noChangeArrowheads="1"/>
                </p:cNvSpPr>
                <p:nvPr/>
              </p:nvSpPr>
              <p:spPr bwMode="auto">
                <a:xfrm>
                  <a:off x="937591" y="2618140"/>
                  <a:ext cx="2493820" cy="1145477"/>
                </a:xfrm>
                <a:prstGeom prst="roundRect">
                  <a:avLst>
                    <a:gd name="adj" fmla="val 6300"/>
                  </a:avLst>
                </a:prstGeom>
                <a:solidFill>
                  <a:srgbClr val="00285E">
                    <a:lumMod val="90000"/>
                    <a:lumOff val="1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b"/>
                <a:lstStyle/>
                <a:p>
                  <a:pPr marL="0" marR="0" lvl="1" indent="0" algn="ctr" defTabSz="914400" eaLnBrk="1" fontAlgn="base" latinLnBrk="0" hangingPunct="1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</a:endParaRPr>
                </a:p>
                <a:p>
                  <a:pPr marL="0" marR="0" lvl="1" indent="0" algn="ctr" defTabSz="914400" eaLnBrk="1" fontAlgn="base" latinLnBrk="0" hangingPunct="1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19" name="Oval 18"/>
                <p:cNvSpPr/>
                <p:nvPr/>
              </p:nvSpPr>
              <p:spPr bwMode="auto">
                <a:xfrm>
                  <a:off x="1699484" y="2240879"/>
                  <a:ext cx="942736" cy="764470"/>
                </a:xfrm>
                <a:prstGeom prst="ellipse">
                  <a:avLst/>
                </a:prstGeom>
                <a:solidFill>
                  <a:srgbClr val="FFFFFF"/>
                </a:solidFill>
                <a:ln w="76200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7500" tIns="42862" rIns="67500" bIns="42862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176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sz="2062" dirty="0">
                      <a:solidFill>
                        <a:srgbClr val="58585A"/>
                      </a:solidFill>
                      <a:latin typeface="Arial" charset="0"/>
                    </a:rPr>
                    <a:t>23</a:t>
                  </a: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919313" y="3083142"/>
                  <a:ext cx="2544918" cy="5355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lvl="1" algn="ctr">
                    <a:lnSpc>
                      <a:spcPct val="90000"/>
                    </a:lnSpc>
                    <a:defRPr/>
                  </a:pPr>
                  <a:r>
                    <a:rPr lang="en-US" sz="1600" b="1" dirty="0">
                      <a:solidFill>
                        <a:schemeClr val="bg1"/>
                      </a:solidFill>
                    </a:rPr>
                    <a:t>Hours spend in sorting through resumes, per hire</a:t>
                  </a:r>
                </a:p>
              </p:txBody>
            </p:sp>
          </p:grpSp>
          <p:sp>
            <p:nvSpPr>
              <p:cNvPr id="40" name="Rektangel 4">
                <a:extLst/>
              </p:cNvPr>
              <p:cNvSpPr/>
              <p:nvPr/>
            </p:nvSpPr>
            <p:spPr>
              <a:xfrm>
                <a:off x="964228" y="889201"/>
                <a:ext cx="248818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81818"/>
                    </a:solidFill>
                    <a:effectLst/>
                    <a:uLnTx/>
                    <a:uFillTx/>
                    <a:latin typeface="Ericsson Hilda" pitchFamily="2" charset="0"/>
                    <a:ea typeface="+mn-ea"/>
                    <a:cs typeface="+mn-cs"/>
                  </a:rPr>
                  <a:t>High volumes : Manual effort</a:t>
                </a:r>
              </a:p>
            </p:txBody>
          </p:sp>
        </p:grp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813" y="868954"/>
              <a:ext cx="349071" cy="349071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3441894" y="953971"/>
            <a:ext cx="2574186" cy="1917910"/>
            <a:chOff x="3441894" y="953971"/>
            <a:chExt cx="2574186" cy="1917910"/>
          </a:xfrm>
        </p:grpSpPr>
        <p:grpSp>
          <p:nvGrpSpPr>
            <p:cNvPr id="21" name="Group 20"/>
            <p:cNvGrpSpPr/>
            <p:nvPr/>
          </p:nvGrpSpPr>
          <p:grpSpPr>
            <a:xfrm>
              <a:off x="3522260" y="953971"/>
              <a:ext cx="2493820" cy="1917910"/>
              <a:chOff x="4690845" y="950485"/>
              <a:chExt cx="2493820" cy="1917910"/>
            </a:xfrm>
          </p:grpSpPr>
          <p:grpSp>
            <p:nvGrpSpPr>
              <p:cNvPr id="22" name="Group 21"/>
              <p:cNvGrpSpPr/>
              <p:nvPr/>
            </p:nvGrpSpPr>
            <p:grpSpPr>
              <a:xfrm rot="20588568">
                <a:off x="4690845" y="1345657"/>
                <a:ext cx="2493820" cy="1522738"/>
                <a:chOff x="937591" y="2240879"/>
                <a:chExt cx="2493820" cy="1522738"/>
              </a:xfrm>
            </p:grpSpPr>
            <p:sp>
              <p:nvSpPr>
                <p:cNvPr id="23" name="Rounded Rectangle 104"/>
                <p:cNvSpPr>
                  <a:spLocks noChangeArrowheads="1"/>
                </p:cNvSpPr>
                <p:nvPr/>
              </p:nvSpPr>
              <p:spPr bwMode="auto">
                <a:xfrm>
                  <a:off x="937591" y="2618140"/>
                  <a:ext cx="2493820" cy="1145477"/>
                </a:xfrm>
                <a:prstGeom prst="roundRect">
                  <a:avLst>
                    <a:gd name="adj" fmla="val 6300"/>
                  </a:avLst>
                </a:prstGeom>
                <a:solidFill>
                  <a:srgbClr val="00285E">
                    <a:lumMod val="90000"/>
                    <a:lumOff val="1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b"/>
                <a:lstStyle/>
                <a:p>
                  <a:pPr marL="0" marR="0" lvl="1" indent="0" algn="ctr" defTabSz="914400" eaLnBrk="1" fontAlgn="base" latinLnBrk="0" hangingPunct="1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</a:endParaRPr>
                </a:p>
                <a:p>
                  <a:pPr marL="0" marR="0" lvl="1" indent="0" algn="ctr" defTabSz="914400" eaLnBrk="1" fontAlgn="base" latinLnBrk="0" hangingPunct="1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24" name="Oval 23"/>
                <p:cNvSpPr/>
                <p:nvPr/>
              </p:nvSpPr>
              <p:spPr bwMode="auto">
                <a:xfrm>
                  <a:off x="1699484" y="2240879"/>
                  <a:ext cx="942736" cy="764470"/>
                </a:xfrm>
                <a:prstGeom prst="ellipse">
                  <a:avLst/>
                </a:prstGeom>
                <a:solidFill>
                  <a:srgbClr val="FFFFFF"/>
                </a:solidFill>
                <a:ln w="76200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7500" tIns="42862" rIns="67500" bIns="42862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176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sz="2062" dirty="0">
                      <a:solidFill>
                        <a:srgbClr val="58585A"/>
                      </a:solidFill>
                      <a:latin typeface="Arial" charset="0"/>
                    </a:rPr>
                    <a:t>88%</a:t>
                  </a: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1017406" y="3104663"/>
                  <a:ext cx="2414005" cy="5355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lvl="1" algn="ctr">
                    <a:lnSpc>
                      <a:spcPct val="90000"/>
                    </a:lnSpc>
                    <a:defRPr/>
                  </a:pPr>
                  <a:r>
                    <a:rPr lang="en-US" sz="1600" b="1" dirty="0">
                      <a:solidFill>
                        <a:schemeClr val="bg1"/>
                      </a:solidFill>
                    </a:rPr>
                    <a:t>Applicants turn out to be unqualified for the job</a:t>
                  </a:r>
                </a:p>
              </p:txBody>
            </p:sp>
          </p:grpSp>
          <p:sp>
            <p:nvSpPr>
              <p:cNvPr id="41" name="Rektangel 4">
                <a:extLst/>
              </p:cNvPr>
              <p:cNvSpPr/>
              <p:nvPr/>
            </p:nvSpPr>
            <p:spPr>
              <a:xfrm>
                <a:off x="4882442" y="950485"/>
                <a:ext cx="18646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81818"/>
                    </a:solidFill>
                    <a:effectLst/>
                    <a:uLnTx/>
                    <a:uFillTx/>
                    <a:latin typeface="Ericsson Hilda" pitchFamily="2" charset="0"/>
                    <a:ea typeface="+mn-ea"/>
                    <a:cs typeface="+mn-cs"/>
                  </a:rPr>
                  <a:t>Irrelevant applicants</a:t>
                </a:r>
              </a:p>
            </p:txBody>
          </p:sp>
        </p:grp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1894" y="953971"/>
              <a:ext cx="349071" cy="349071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6640207" y="868954"/>
            <a:ext cx="2602060" cy="2008975"/>
            <a:chOff x="6640207" y="868954"/>
            <a:chExt cx="2602060" cy="2008975"/>
          </a:xfrm>
        </p:grpSpPr>
        <p:grpSp>
          <p:nvGrpSpPr>
            <p:cNvPr id="30" name="Group 29"/>
            <p:cNvGrpSpPr/>
            <p:nvPr/>
          </p:nvGrpSpPr>
          <p:grpSpPr>
            <a:xfrm>
              <a:off x="6640207" y="889201"/>
              <a:ext cx="2602060" cy="1988728"/>
              <a:chOff x="8901019" y="1222367"/>
              <a:chExt cx="2602060" cy="1988728"/>
            </a:xfrm>
          </p:grpSpPr>
          <p:grpSp>
            <p:nvGrpSpPr>
              <p:cNvPr id="26" name="Group 25"/>
              <p:cNvGrpSpPr/>
              <p:nvPr/>
            </p:nvGrpSpPr>
            <p:grpSpPr>
              <a:xfrm rot="1618273">
                <a:off x="8901019" y="1688357"/>
                <a:ext cx="2493821" cy="1522738"/>
                <a:chOff x="937591" y="2240879"/>
                <a:chExt cx="2493821" cy="1522738"/>
              </a:xfrm>
            </p:grpSpPr>
            <p:sp>
              <p:nvSpPr>
                <p:cNvPr id="27" name="Rounded Rectangle 104"/>
                <p:cNvSpPr>
                  <a:spLocks noChangeArrowheads="1"/>
                </p:cNvSpPr>
                <p:nvPr/>
              </p:nvSpPr>
              <p:spPr bwMode="auto">
                <a:xfrm>
                  <a:off x="937591" y="2618140"/>
                  <a:ext cx="2493820" cy="1145477"/>
                </a:xfrm>
                <a:prstGeom prst="roundRect">
                  <a:avLst>
                    <a:gd name="adj" fmla="val 6300"/>
                  </a:avLst>
                </a:prstGeom>
                <a:solidFill>
                  <a:srgbClr val="00285E">
                    <a:lumMod val="90000"/>
                    <a:lumOff val="1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b"/>
                <a:lstStyle/>
                <a:p>
                  <a:pPr marL="0" marR="0" lvl="1" indent="0" algn="ctr" defTabSz="914400" eaLnBrk="1" fontAlgn="base" latinLnBrk="0" hangingPunct="1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</a:endParaRPr>
                </a:p>
                <a:p>
                  <a:pPr marL="0" marR="0" lvl="1" indent="0" algn="ctr" defTabSz="914400" eaLnBrk="1" fontAlgn="base" latinLnBrk="0" hangingPunct="1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28" name="Oval 27"/>
                <p:cNvSpPr/>
                <p:nvPr/>
              </p:nvSpPr>
              <p:spPr bwMode="auto">
                <a:xfrm>
                  <a:off x="1699484" y="2240879"/>
                  <a:ext cx="942736" cy="764470"/>
                </a:xfrm>
                <a:prstGeom prst="ellipse">
                  <a:avLst/>
                </a:prstGeom>
                <a:solidFill>
                  <a:srgbClr val="FFFFFF"/>
                </a:solidFill>
                <a:ln w="76200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7500" tIns="42862" rIns="67500" bIns="42862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176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sz="2062" dirty="0">
                      <a:solidFill>
                        <a:srgbClr val="58585A"/>
                      </a:solidFill>
                      <a:latin typeface="Arial" charset="0"/>
                    </a:rPr>
                    <a:t>50</a:t>
                  </a: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1017407" y="2993864"/>
                  <a:ext cx="2414005" cy="7571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lvl="1" algn="ctr">
                    <a:lnSpc>
                      <a:spcPct val="90000"/>
                    </a:lnSpc>
                    <a:defRPr/>
                  </a:pPr>
                  <a:r>
                    <a:rPr lang="en-US" sz="1600" b="1" dirty="0">
                      <a:solidFill>
                        <a:schemeClr val="bg1"/>
                      </a:solidFill>
                    </a:rPr>
                    <a:t>Hours spent on interviewing and follow ups</a:t>
                  </a:r>
                </a:p>
              </p:txBody>
            </p:sp>
          </p:grpSp>
          <p:sp>
            <p:nvSpPr>
              <p:cNvPr id="42" name="Rektangel 4">
                <a:extLst/>
              </p:cNvPr>
              <p:cNvSpPr/>
              <p:nvPr/>
            </p:nvSpPr>
            <p:spPr>
              <a:xfrm>
                <a:off x="9221685" y="1222367"/>
                <a:ext cx="228139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81818"/>
                    </a:solidFill>
                    <a:effectLst/>
                    <a:uLnTx/>
                    <a:uFillTx/>
                    <a:latin typeface="Ericsson Hilda" pitchFamily="2" charset="0"/>
                    <a:ea typeface="+mn-ea"/>
                    <a:cs typeface="+mn-cs"/>
                  </a:rPr>
                  <a:t>Waste of engineering time</a:t>
                </a:r>
              </a:p>
            </p:txBody>
          </p:sp>
        </p:grp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228" y="868954"/>
              <a:ext cx="349071" cy="349071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9281002" y="860197"/>
            <a:ext cx="2698211" cy="2105251"/>
            <a:chOff x="9281002" y="860197"/>
            <a:chExt cx="2698211" cy="2105251"/>
          </a:xfrm>
        </p:grpSpPr>
        <p:grpSp>
          <p:nvGrpSpPr>
            <p:cNvPr id="31" name="Group 30"/>
            <p:cNvGrpSpPr/>
            <p:nvPr/>
          </p:nvGrpSpPr>
          <p:grpSpPr>
            <a:xfrm>
              <a:off x="9485392" y="887712"/>
              <a:ext cx="2493821" cy="2077736"/>
              <a:chOff x="9485392" y="887712"/>
              <a:chExt cx="2493821" cy="2077736"/>
            </a:xfrm>
          </p:grpSpPr>
          <p:grpSp>
            <p:nvGrpSpPr>
              <p:cNvPr id="44" name="Group 43"/>
              <p:cNvGrpSpPr/>
              <p:nvPr/>
            </p:nvGrpSpPr>
            <p:grpSpPr>
              <a:xfrm rot="19859641">
                <a:off x="9485392" y="1442710"/>
                <a:ext cx="2493821" cy="1522738"/>
                <a:chOff x="937591" y="2240879"/>
                <a:chExt cx="2493821" cy="1522738"/>
              </a:xfrm>
            </p:grpSpPr>
            <p:sp>
              <p:nvSpPr>
                <p:cNvPr id="45" name="Rounded Rectangle 104"/>
                <p:cNvSpPr>
                  <a:spLocks noChangeArrowheads="1"/>
                </p:cNvSpPr>
                <p:nvPr/>
              </p:nvSpPr>
              <p:spPr bwMode="auto">
                <a:xfrm>
                  <a:off x="937591" y="2618140"/>
                  <a:ext cx="2493820" cy="1145477"/>
                </a:xfrm>
                <a:prstGeom prst="roundRect">
                  <a:avLst>
                    <a:gd name="adj" fmla="val 6300"/>
                  </a:avLst>
                </a:prstGeom>
                <a:solidFill>
                  <a:srgbClr val="00285E">
                    <a:lumMod val="90000"/>
                    <a:lumOff val="1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b"/>
                <a:lstStyle/>
                <a:p>
                  <a:pPr marL="0" marR="0" lvl="1" indent="0" algn="ctr" defTabSz="914400" eaLnBrk="1" fontAlgn="base" latinLnBrk="0" hangingPunct="1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</a:endParaRPr>
                </a:p>
                <a:p>
                  <a:pPr marL="0" marR="0" lvl="1" indent="0" algn="ctr" defTabSz="914400" eaLnBrk="1" fontAlgn="base" latinLnBrk="0" hangingPunct="1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46" name="Oval 45"/>
                <p:cNvSpPr/>
                <p:nvPr/>
              </p:nvSpPr>
              <p:spPr bwMode="auto">
                <a:xfrm>
                  <a:off x="1699484" y="2240879"/>
                  <a:ext cx="942736" cy="764470"/>
                </a:xfrm>
                <a:prstGeom prst="ellipse">
                  <a:avLst/>
                </a:prstGeom>
                <a:solidFill>
                  <a:srgbClr val="FFFFFF"/>
                </a:solidFill>
                <a:ln w="76200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7500" tIns="42862" rIns="67500" bIns="42862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857176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sz="2062" dirty="0">
                      <a:solidFill>
                        <a:srgbClr val="58585A"/>
                      </a:solidFill>
                      <a:latin typeface="Arial" charset="0"/>
                    </a:rPr>
                    <a:t>52%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1017407" y="2993863"/>
                  <a:ext cx="2414005" cy="7571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lvl="1" algn="ctr">
                    <a:lnSpc>
                      <a:spcPct val="90000"/>
                    </a:lnSpc>
                    <a:defRPr/>
                  </a:pPr>
                  <a:r>
                    <a:rPr lang="en-US" sz="1600" b="1" dirty="0">
                      <a:solidFill>
                        <a:schemeClr val="bg1"/>
                      </a:solidFill>
                    </a:rPr>
                    <a:t>Of talent leaders admit that hardest part in recruitment is screening</a:t>
                  </a:r>
                </a:p>
              </p:txBody>
            </p:sp>
          </p:grpSp>
          <p:sp>
            <p:nvSpPr>
              <p:cNvPr id="51" name="Rektangel 4">
                <a:extLst/>
              </p:cNvPr>
              <p:cNvSpPr/>
              <p:nvPr/>
            </p:nvSpPr>
            <p:spPr>
              <a:xfrm>
                <a:off x="9584166" y="887712"/>
                <a:ext cx="20810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81818"/>
                    </a:solidFill>
                    <a:effectLst/>
                    <a:uLnTx/>
                    <a:uFillTx/>
                    <a:latin typeface="Ericsson Hilda" pitchFamily="2" charset="0"/>
                    <a:ea typeface="+mn-ea"/>
                    <a:cs typeface="+mn-cs"/>
                  </a:rPr>
                  <a:t>Confession of hardships</a:t>
                </a:r>
              </a:p>
            </p:txBody>
          </p:sp>
        </p:grp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1002" y="860197"/>
              <a:ext cx="349071" cy="349071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745953" y="4516453"/>
            <a:ext cx="3107492" cy="2069877"/>
            <a:chOff x="745953" y="4516453"/>
            <a:chExt cx="3107492" cy="2069877"/>
          </a:xfrm>
        </p:grpSpPr>
        <p:grpSp>
          <p:nvGrpSpPr>
            <p:cNvPr id="36" name="Group 35"/>
            <p:cNvGrpSpPr/>
            <p:nvPr/>
          </p:nvGrpSpPr>
          <p:grpSpPr>
            <a:xfrm>
              <a:off x="1324793" y="4516453"/>
              <a:ext cx="2493821" cy="1549235"/>
              <a:chOff x="937591" y="2240879"/>
              <a:chExt cx="2493821" cy="1549235"/>
            </a:xfrm>
          </p:grpSpPr>
          <p:sp>
            <p:nvSpPr>
              <p:cNvPr id="37" name="Rounded Rectangle 104"/>
              <p:cNvSpPr>
                <a:spLocks noChangeArrowheads="1"/>
              </p:cNvSpPr>
              <p:nvPr/>
            </p:nvSpPr>
            <p:spPr bwMode="auto">
              <a:xfrm>
                <a:off x="937591" y="2618140"/>
                <a:ext cx="2493820" cy="1145477"/>
              </a:xfrm>
              <a:prstGeom prst="roundRect">
                <a:avLst>
                  <a:gd name="adj" fmla="val 6300"/>
                </a:avLst>
              </a:prstGeom>
              <a:solidFill>
                <a:srgbClr val="00285E">
                  <a:lumMod val="90000"/>
                  <a:lumOff val="1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anchor="b"/>
              <a:lstStyle/>
              <a:p>
                <a:pPr marL="0" marR="0" lvl="1" indent="0" algn="ctr" defTabSz="914400" eaLnBrk="1" fontAlgn="base" latinLnBrk="0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</a:endParaRPr>
              </a:p>
              <a:p>
                <a:pPr marL="0" marR="0" lvl="1" indent="0" algn="ctr" defTabSz="914400" eaLnBrk="1" fontAlgn="base" latinLnBrk="0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 bwMode="auto">
              <a:xfrm>
                <a:off x="1699484" y="2240879"/>
                <a:ext cx="942736" cy="764470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7500" tIns="42862" rIns="67500" bIns="42862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57176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62" dirty="0">
                    <a:solidFill>
                      <a:srgbClr val="58585A"/>
                    </a:solidFill>
                    <a:latin typeface="Arial" charset="0"/>
                  </a:rPr>
                  <a:t>77%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937592" y="3032984"/>
                <a:ext cx="2493820" cy="7571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algn="ctr">
                  <a:lnSpc>
                    <a:spcPct val="90000"/>
                  </a:lnSpc>
                  <a:defRPr/>
                </a:pPr>
                <a:r>
                  <a:rPr lang="en-US" sz="1600" b="1" dirty="0">
                    <a:solidFill>
                      <a:schemeClr val="bg1"/>
                    </a:solidFill>
                  </a:rPr>
                  <a:t>Of business leaders prefer human interaction at key checkpoints </a:t>
                </a:r>
              </a:p>
            </p:txBody>
          </p:sp>
        </p:grpSp>
        <p:sp>
          <p:nvSpPr>
            <p:cNvPr id="43" name="Rektangel 4">
              <a:extLst/>
            </p:cNvPr>
            <p:cNvSpPr/>
            <p:nvPr/>
          </p:nvSpPr>
          <p:spPr>
            <a:xfrm>
              <a:off x="1262671" y="6092185"/>
              <a:ext cx="259077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181818"/>
                  </a:solidFill>
                  <a:effectLst/>
                  <a:uLnTx/>
                  <a:uFillTx/>
                  <a:latin typeface="Ericsson Hilda" pitchFamily="2" charset="0"/>
                  <a:ea typeface="+mn-ea"/>
                  <a:cs typeface="+mn-cs"/>
                </a:rPr>
                <a:t>Automate yet personalize!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953" y="5963356"/>
              <a:ext cx="622974" cy="622974"/>
            </a:xfrm>
            <a:prstGeom prst="rect">
              <a:avLst/>
            </a:prstGeom>
          </p:spPr>
        </p:pic>
      </p:grpSp>
      <p:sp>
        <p:nvSpPr>
          <p:cNvPr id="9" name="Arrow: Right 8"/>
          <p:cNvSpPr/>
          <p:nvPr/>
        </p:nvSpPr>
        <p:spPr bwMode="auto">
          <a:xfrm rot="1351467">
            <a:off x="2638771" y="3527812"/>
            <a:ext cx="3023083" cy="344065"/>
          </a:xfrm>
          <a:prstGeom prst="rightArrow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55" name="Arrow: Right 54"/>
          <p:cNvSpPr/>
          <p:nvPr/>
        </p:nvSpPr>
        <p:spPr bwMode="auto">
          <a:xfrm rot="4129210">
            <a:off x="4943713" y="3355596"/>
            <a:ext cx="1462434" cy="302776"/>
          </a:xfrm>
          <a:prstGeom prst="rightArrow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56" name="Arrow: Right 55"/>
          <p:cNvSpPr/>
          <p:nvPr/>
        </p:nvSpPr>
        <p:spPr bwMode="auto">
          <a:xfrm rot="7180819">
            <a:off x="6216014" y="3355596"/>
            <a:ext cx="1462434" cy="302776"/>
          </a:xfrm>
          <a:prstGeom prst="rightArrow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57" name="Arrow: Right 56"/>
          <p:cNvSpPr/>
          <p:nvPr/>
        </p:nvSpPr>
        <p:spPr bwMode="auto">
          <a:xfrm rot="8903868" flipV="1">
            <a:off x="7563081" y="3518580"/>
            <a:ext cx="2216038" cy="299701"/>
          </a:xfrm>
          <a:prstGeom prst="rightArrow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58" name="Arrow: Right 57"/>
          <p:cNvSpPr/>
          <p:nvPr/>
        </p:nvSpPr>
        <p:spPr bwMode="auto">
          <a:xfrm rot="20110148">
            <a:off x="3934336" y="4965625"/>
            <a:ext cx="1462434" cy="302776"/>
          </a:xfrm>
          <a:prstGeom prst="rightArrow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911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A6E989-5520-F34C-AA77-BD22E87A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Our Solution</a:t>
            </a:r>
            <a:endParaRPr lang="sv-S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0549E7-1991-994D-97E3-8E9F25F84B8A}"/>
              </a:ext>
            </a:extLst>
          </p:cNvPr>
          <p:cNvSpPr/>
          <p:nvPr/>
        </p:nvSpPr>
        <p:spPr bwMode="auto">
          <a:xfrm>
            <a:off x="106018" y="1713285"/>
            <a:ext cx="12085982" cy="253028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0" indent="-457200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Do away with massive screening efforts in high volume markets/domains</a:t>
            </a:r>
          </a:p>
          <a:p>
            <a:pPr marL="457200" marR="0" lvl="0" indent="-457200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2800" dirty="0">
                <a:solidFill>
                  <a:srgbClr val="FFFFFF"/>
                </a:solidFill>
                <a:latin typeface="Ericsson Hilda"/>
              </a:rPr>
              <a:t>Bring efficiencies in recruitment process</a:t>
            </a:r>
          </a:p>
          <a:p>
            <a:pPr marL="914400" lvl="1" indent="-457200" fontAlgn="base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FFFFFF"/>
                </a:solidFill>
              </a:rPr>
              <a:t>Separating right candidates from the pack</a:t>
            </a:r>
          </a:p>
          <a:p>
            <a:pPr marL="914400" lvl="1" indent="-457200" fontAlgn="base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FFFFFF"/>
                </a:solidFill>
              </a:rPr>
              <a:t>Making sense of candidate CVs</a:t>
            </a:r>
          </a:p>
          <a:p>
            <a:pPr marL="914400" lvl="1" indent="-457200" fontAlgn="base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FFFFFF"/>
                </a:solidFill>
              </a:rPr>
              <a:t>Knowing that candidates can do the job before you hire them</a:t>
            </a:r>
          </a:p>
          <a:p>
            <a:pPr marL="457200" lvl="0" indent="-457200" fontAlgn="base">
              <a:spcBef>
                <a:spcPts val="3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en-GB" sz="2800" dirty="0">
                <a:solidFill>
                  <a:srgbClr val="FFFFFF"/>
                </a:solidFill>
              </a:rPr>
              <a:t>Automation of “Top of the funnel” process only</a:t>
            </a:r>
          </a:p>
          <a:p>
            <a:pPr marL="914400" lvl="1" indent="-457200" fontAlgn="base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FFFFFF"/>
                </a:solidFill>
              </a:rPr>
              <a:t>Resume </a:t>
            </a:r>
            <a:r>
              <a:rPr lang="en-GB" sz="2000" b="1" dirty="0">
                <a:solidFill>
                  <a:srgbClr val="FFFFFF"/>
                </a:solidFill>
              </a:rPr>
              <a:t>Classification</a:t>
            </a:r>
          </a:p>
          <a:p>
            <a:pPr marL="914400" lvl="1" indent="-457200" fontAlgn="base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FFFFFF"/>
                </a:solidFill>
              </a:rPr>
              <a:t>Resume </a:t>
            </a:r>
            <a:r>
              <a:rPr lang="en-GB" sz="2000" b="1" dirty="0">
                <a:solidFill>
                  <a:srgbClr val="FFFFFF"/>
                </a:solidFill>
              </a:rPr>
              <a:t>ranking</a:t>
            </a:r>
            <a:r>
              <a:rPr lang="en-GB" sz="2000" dirty="0">
                <a:solidFill>
                  <a:srgbClr val="FFFFFF"/>
                </a:solidFill>
              </a:rPr>
              <a:t> </a:t>
            </a:r>
            <a:r>
              <a:rPr lang="en-GB" sz="2000" dirty="0" err="1">
                <a:solidFill>
                  <a:srgbClr val="FFFFFF"/>
                </a:solidFill>
              </a:rPr>
              <a:t>wrt</a:t>
            </a:r>
            <a:r>
              <a:rPr lang="en-GB" sz="2000" dirty="0">
                <a:solidFill>
                  <a:srgbClr val="FFFFFF"/>
                </a:solidFill>
              </a:rPr>
              <a:t> Job Description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663B06-5590-924F-84FB-18DFEB556F4A}"/>
              </a:ext>
            </a:extLst>
          </p:cNvPr>
          <p:cNvSpPr txBox="1"/>
          <p:nvPr/>
        </p:nvSpPr>
        <p:spPr bwMode="auto">
          <a:xfrm>
            <a:off x="1630017" y="6559826"/>
            <a:ext cx="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4488" marR="0" lvl="0" indent="-344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Tx/>
              <a:buFont typeface="Ericsson Hilda Light" panose="00000400000000000000" pitchFamily="2" charset="0"/>
              <a:buChar char="—"/>
              <a:tabLst/>
              <a:defRPr/>
            </a:pPr>
            <a:endParaRPr kumimoji="0" lang="sv-SE" sz="2000" b="0" i="0" u="none" strike="noStrike" kern="1200" cap="none" spc="0" normalizeH="0" baseline="0" noProof="0" dirty="0" err="1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86565" y="5102587"/>
            <a:ext cx="95237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ts val="300"/>
              </a:spcBef>
              <a:spcAft>
                <a:spcPct val="0"/>
              </a:spcAft>
              <a:defRPr/>
            </a:pPr>
            <a:r>
              <a:rPr lang="en-GB" sz="2800" b="1" dirty="0">
                <a:solidFill>
                  <a:srgbClr val="FFFFFF"/>
                </a:solidFill>
              </a:rPr>
              <a:t>Effective screening can reduce Screen to Offer time by 48%</a:t>
            </a:r>
          </a:p>
        </p:txBody>
      </p:sp>
    </p:spTree>
    <p:extLst>
      <p:ext uri="{BB962C8B-B14F-4D97-AF65-F5344CB8AC3E}">
        <p14:creationId xmlns:p14="http://schemas.microsoft.com/office/powerpoint/2010/main" val="2475609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120590064"/>
              </p:ext>
            </p:extLst>
          </p:nvPr>
        </p:nvGraphicFramePr>
        <p:xfrm>
          <a:off x="0" y="1303852"/>
          <a:ext cx="12085982" cy="3292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3663B06-5590-924F-84FB-18DFEB556F4A}"/>
              </a:ext>
            </a:extLst>
          </p:cNvPr>
          <p:cNvSpPr txBox="1"/>
          <p:nvPr/>
        </p:nvSpPr>
        <p:spPr bwMode="auto">
          <a:xfrm>
            <a:off x="1630017" y="6559826"/>
            <a:ext cx="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4488" marR="0" lvl="0" indent="-344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Tx/>
              <a:buFont typeface="Ericsson Hilda Light" panose="00000400000000000000" pitchFamily="2" charset="0"/>
              <a:buChar char="—"/>
              <a:tabLst/>
              <a:defRPr/>
            </a:pPr>
            <a:endParaRPr kumimoji="0" lang="sv-SE" sz="2000" b="0" i="0" u="none" strike="noStrike" kern="1200" cap="none" spc="0" normalizeH="0" baseline="0" noProof="0" dirty="0" err="1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8" name="Rubrik 1">
            <a:extLst>
              <a:ext uri="{FF2B5EF4-FFF2-40B4-BE49-F238E27FC236}">
                <a16:creationId xmlns:a16="http://schemas.microsoft.com/office/drawing/2014/main" id="{365BD7B5-50D3-4BAE-8B9A-33ABF592850D}"/>
              </a:ext>
            </a:extLst>
          </p:cNvPr>
          <p:cNvSpPr txBox="1">
            <a:spLocks/>
          </p:cNvSpPr>
          <p:nvPr/>
        </p:nvSpPr>
        <p:spPr bwMode="auto">
          <a:xfrm>
            <a:off x="-2430851" y="178966"/>
            <a:ext cx="9577633" cy="688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lvl="0" algn="ctr"/>
            <a:r>
              <a:rPr lang="en-US" dirty="0">
                <a:solidFill>
                  <a:srgbClr val="181818"/>
                </a:solidFill>
              </a:rPr>
              <a:t>Challenges Faced</a:t>
            </a:r>
            <a:endParaRPr kumimoji="0" lang="en-US" sz="3600" b="0" i="0" u="none" strike="noStrike" kern="1400" cap="none" spc="-16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73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4380" y="2411067"/>
            <a:ext cx="8353425" cy="1081088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96844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549E7-1991-994D-97E3-8E9F25F84B8A}"/>
              </a:ext>
            </a:extLst>
          </p:cNvPr>
          <p:cNvSpPr/>
          <p:nvPr/>
        </p:nvSpPr>
        <p:spPr bwMode="auto">
          <a:xfrm>
            <a:off x="106018" y="1017249"/>
            <a:ext cx="12085982" cy="329234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b="1" u="sng" dirty="0"/>
          </a:p>
          <a:p>
            <a:endParaRPr lang="en-IN" b="1" u="sng" dirty="0"/>
          </a:p>
          <a:p>
            <a:endParaRPr lang="en-IN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Data downloaded from online portal(s) and from 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Data in Excel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Description of the Data Set :</a:t>
            </a:r>
          </a:p>
          <a:p>
            <a:pPr lvl="2"/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ID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- Sequence number of the resume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Category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- Industry sector to which the resume belongs to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Resume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- The complete CV of the candidate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663B06-5590-924F-84FB-18DFEB556F4A}"/>
              </a:ext>
            </a:extLst>
          </p:cNvPr>
          <p:cNvSpPr txBox="1"/>
          <p:nvPr/>
        </p:nvSpPr>
        <p:spPr bwMode="auto">
          <a:xfrm>
            <a:off x="1630017" y="6559826"/>
            <a:ext cx="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4488" marR="0" lvl="0" indent="-344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Tx/>
              <a:buFont typeface="Ericsson Hilda Light" panose="00000400000000000000" pitchFamily="2" charset="0"/>
              <a:buChar char="—"/>
              <a:tabLst/>
              <a:defRPr/>
            </a:pPr>
            <a:endParaRPr kumimoji="0" lang="sv-SE" sz="2000" b="0" i="0" u="none" strike="noStrike" kern="1200" cap="none" spc="0" normalizeH="0" baseline="0" noProof="0" dirty="0" err="1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8" name="Rubrik 1">
            <a:extLst>
              <a:ext uri="{FF2B5EF4-FFF2-40B4-BE49-F238E27FC236}">
                <a16:creationId xmlns:a16="http://schemas.microsoft.com/office/drawing/2014/main" id="{365BD7B5-50D3-4BAE-8B9A-33ABF592850D}"/>
              </a:ext>
            </a:extLst>
          </p:cNvPr>
          <p:cNvSpPr txBox="1">
            <a:spLocks/>
          </p:cNvSpPr>
          <p:nvPr/>
        </p:nvSpPr>
        <p:spPr bwMode="auto">
          <a:xfrm>
            <a:off x="216816" y="0"/>
            <a:ext cx="9577633" cy="688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634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549E7-1991-994D-97E3-8E9F25F84B8A}"/>
              </a:ext>
            </a:extLst>
          </p:cNvPr>
          <p:cNvSpPr/>
          <p:nvPr/>
        </p:nvSpPr>
        <p:spPr bwMode="auto">
          <a:xfrm>
            <a:off x="106018" y="1713285"/>
            <a:ext cx="12085982" cy="329234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0" indent="-457200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663B06-5590-924F-84FB-18DFEB556F4A}"/>
              </a:ext>
            </a:extLst>
          </p:cNvPr>
          <p:cNvSpPr txBox="1"/>
          <p:nvPr/>
        </p:nvSpPr>
        <p:spPr bwMode="auto">
          <a:xfrm>
            <a:off x="1630017" y="6559826"/>
            <a:ext cx="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4488" marR="0" lvl="0" indent="-344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Tx/>
              <a:buFont typeface="Ericsson Hilda Light" panose="00000400000000000000" pitchFamily="2" charset="0"/>
              <a:buChar char="—"/>
              <a:tabLst/>
              <a:defRPr/>
            </a:pPr>
            <a:endParaRPr kumimoji="0" lang="sv-SE" sz="2000" b="0" i="0" u="none" strike="noStrike" kern="1200" cap="none" spc="0" normalizeH="0" baseline="0" noProof="0" dirty="0" err="1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8" name="Rubrik 1">
            <a:extLst>
              <a:ext uri="{FF2B5EF4-FFF2-40B4-BE49-F238E27FC236}">
                <a16:creationId xmlns:a16="http://schemas.microsoft.com/office/drawing/2014/main" id="{365BD7B5-50D3-4BAE-8B9A-33ABF592850D}"/>
              </a:ext>
            </a:extLst>
          </p:cNvPr>
          <p:cNvSpPr txBox="1">
            <a:spLocks/>
          </p:cNvSpPr>
          <p:nvPr/>
        </p:nvSpPr>
        <p:spPr bwMode="auto">
          <a:xfrm>
            <a:off x="216816" y="0"/>
            <a:ext cx="9577633" cy="688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Sample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1E69D0-0156-44BD-8DD4-C17FC82267B4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3571" y="1164407"/>
            <a:ext cx="10039547" cy="4567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5452007"/>
      </p:ext>
    </p:extLst>
  </p:cSld>
  <p:clrMapOvr>
    <a:masterClrMapping/>
  </p:clrMapOvr>
</p:sld>
</file>

<file path=ppt/theme/theme1.xml><?xml version="1.0" encoding="utf-8"?>
<a:theme xmlns:a="http://schemas.openxmlformats.org/drawingml/2006/main" name="7_PresentationTemplate2017">
  <a:themeElements>
    <a:clrScheme name="Custom 6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A14D2"/>
      </a:hlink>
      <a:folHlink>
        <a:srgbClr val="040969"/>
      </a:folHlink>
    </a:clrScheme>
    <a:fontScheme name="Ericsson Brand 2.0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357188" marR="0" indent="-357188" algn="l" defTabSz="914400" rtl="0" eaLnBrk="1" fontAlgn="base" latinLnBrk="0" hangingPunct="1">
          <a:lnSpc>
            <a:spcPct val="100000"/>
          </a:lnSpc>
          <a:spcBef>
            <a:spcPts val="300"/>
          </a:spcBef>
          <a:spcAft>
            <a:spcPct val="0"/>
          </a:spcAft>
          <a:buClrTx/>
          <a:buSzTx/>
          <a:buFont typeface="Ericsson Hilda" panose="00000500000000000000" pitchFamily="2" charset="0"/>
          <a:buChar char="—"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72000" tIns="36000" rIns="73152" bIns="36576" numCol="1" rtlCol="0" anchor="t" anchorCtr="0" compatLnSpc="1">
        <a:prstTxWarp prst="textNoShape">
          <a:avLst/>
        </a:prstTxWarp>
        <a:noAutofit/>
      </a:bodyPr>
      <a:lstStyle>
        <a:defPPr marL="344488" indent="-344488" algn="l">
          <a:buClr>
            <a:schemeClr val="tx1"/>
          </a:buClr>
          <a:buFont typeface="Ericsson Hilda Light" panose="00000400000000000000" pitchFamily="2" charset="0"/>
          <a:buChar char="—"/>
          <a:defRPr sz="2000" dirty="0" err="1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 - WIP.potx" id="{56BE051D-EBDD-4BF1-9C2A-BB639C0CB390}" vid="{D57F5D35-91CA-47FC-A086-1CC56DBC92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haredContentType xmlns="Microsoft.SharePoint.Taxonomy.ContentTypeSync" SourceId="c3d31b72-c4b9-4223-ac69-1d9539891dc8" ContentTypeId="0x010100C5F30C9B16E14C8EACE5F2CC7B7AC7F4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EriCOLL Docs" ma:contentTypeID="0x010100C5F30C9B16E14C8EACE5F2CC7B7AC7F4006A46F75EFFFF8348B6DD92B731509239" ma:contentTypeVersion="51" ma:contentTypeDescription="EriCOLL Document Content Type" ma:contentTypeScope="" ma:versionID="208c9bf9514dec006cddf310f62b599d">
  <xsd:schema xmlns:xsd="http://www.w3.org/2001/XMLSchema" xmlns:xs="http://www.w3.org/2001/XMLSchema" xmlns:p="http://schemas.microsoft.com/office/2006/metadata/properties" xmlns:ns2="4a3c9957-5aea-436a-adce-5e43fdb77e03" xmlns:ns3="d8762117-8292-4133-b1c7-eab5c6487cfd" xmlns:ns4="f1951e4f-6206-475f-95d6-41a308cc880b" targetNamespace="http://schemas.microsoft.com/office/2006/metadata/properties" ma:root="true" ma:fieldsID="d789ab056ebea5a88ad4d47ecc9cd356" ns2:_="" ns3:_="" ns4:_="">
    <xsd:import namespace="4a3c9957-5aea-436a-adce-5e43fdb77e03"/>
    <xsd:import namespace="d8762117-8292-4133-b1c7-eab5c6487cfd"/>
    <xsd:import namespace="f1951e4f-6206-475f-95d6-41a308cc880b"/>
    <xsd:element name="properties">
      <xsd:complexType>
        <xsd:sequence>
          <xsd:element name="documentManagement">
            <xsd:complexType>
              <xsd:all>
                <xsd:element ref="ns2:Prepared." minOccurs="0"/>
                <xsd:element ref="ns2:EriCOLLDate." minOccurs="0"/>
                <xsd:element ref="ns2:AbstractOrSummary." minOccurs="0"/>
                <xsd:element ref="ns3:EriCOLLCategoryTaxHTField0" minOccurs="0"/>
                <xsd:element ref="ns3:EriCOLLCompetenceTaxHTField0" minOccurs="0"/>
                <xsd:element ref="ns3:TaxCatchAll" minOccurs="0"/>
                <xsd:element ref="ns3:EriCOLLOrganizationUnitTaxHTField0" minOccurs="0"/>
                <xsd:element ref="ns3:EriCOLLCountryTaxHTField0" minOccurs="0"/>
                <xsd:element ref="ns3:TaxCatchAllLabel" minOccurs="0"/>
                <xsd:element ref="ns3:EriCOLLCustomerTaxHTField0" minOccurs="0"/>
                <xsd:element ref="ns3:EriCOLLProcessTaxHTField0" minOccurs="0"/>
                <xsd:element ref="ns3:EriCOLLProductsTaxHTField0" minOccurs="0"/>
                <xsd:element ref="ns3:EriCOLLProjectsTaxHTField0" minOccurs="0"/>
                <xsd:element ref="ns3:TaxKeywordTaxHTField" minOccurs="0"/>
                <xsd:element ref="ns2:MediaServiceMetadata" minOccurs="0"/>
                <xsd:element ref="ns2:MediaServiceFastMetadata" minOccurs="0"/>
                <xsd:element ref="ns4:SharedWithUsers" minOccurs="0"/>
                <xsd:element ref="ns4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3c9957-5aea-436a-adce-5e43fdb77e03" elementFormDefault="qualified">
    <xsd:import namespace="http://schemas.microsoft.com/office/2006/documentManagement/types"/>
    <xsd:import namespace="http://schemas.microsoft.com/office/infopath/2007/PartnerControls"/>
    <xsd:element name="Prepared." ma:index="2" nillable="true" ma:displayName="Prepared." ma:internalName="Prepared_x002e_" ma:readOnly="false">
      <xsd:simpleType>
        <xsd:restriction base="dms:Text">
          <xsd:maxLength value="255"/>
        </xsd:restriction>
      </xsd:simpleType>
    </xsd:element>
    <xsd:element name="EriCOLLDate." ma:index="3" nillable="true" ma:displayName="Date." ma:internalName="EriCOLLDate_x002e_" ma:readOnly="false">
      <xsd:simpleType>
        <xsd:restriction base="dms:Text">
          <xsd:maxLength value="255"/>
        </xsd:restriction>
      </xsd:simpleType>
    </xsd:element>
    <xsd:element name="AbstractOrSummary." ma:index="4" nillable="true" ma:displayName="Abstract/Summary." ma:internalName="AbstractOrSummary_x002e_" ma:readOnly="false">
      <xsd:simpleType>
        <xsd:restriction base="dms:Note"/>
      </xsd:simpleType>
    </xsd:element>
    <xsd:element name="MediaServiceMetadata" ma:index="3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3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OCR" ma:index="3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762117-8292-4133-b1c7-eab5c6487cfd" elementFormDefault="qualified">
    <xsd:import namespace="http://schemas.microsoft.com/office/2006/documentManagement/types"/>
    <xsd:import namespace="http://schemas.microsoft.com/office/infopath/2007/PartnerControls"/>
    <xsd:element name="EriCOLLCategoryTaxHTField0" ma:index="15" nillable="true" ma:taxonomy="true" ma:internalName="EriCOLLCategoryTaxHTField0" ma:taxonomyFieldName="EriCOLLCategory" ma:displayName="Category." ma:readOnly="false" ma:fieldId="{e72cc46e-70aa-41d8-b11d-9bbfd769c5eb}" ma:taxonomyMulti="true" ma:sspId="c3d31b72-c4b9-4223-ac69-1d9539891dc8" ma:termSetId="7561d638-dd1f-4efc-b946-10f300a4ebc0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EriCOLLCompetenceTaxHTField0" ma:index="17" nillable="true" ma:taxonomy="true" ma:internalName="EriCOLLCompetenceTaxHTField0" ma:taxonomyFieldName="EriCOLLCompetence" ma:displayName="Competence." ma:readOnly="false" ma:default="" ma:fieldId="{ff7cf505-5048-4f7f-991c-4d426a4ce272}" ma:taxonomyMulti="true" ma:sspId="c3d31b72-c4b9-4223-ac69-1d9539891dc8" ma:termSetId="65fca077-f90a-42bb-b113-1c3a98e41ad2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" ma:index="18" nillable="true" ma:displayName="Taxonomy Catch All Column" ma:description="" ma:hidden="true" ma:list="{7b27464c-bb75-4979-bbc2-9bbcc0af6710}" ma:internalName="TaxCatchAll" ma:readOnly="false" ma:showField="CatchAllData" ma:web="f1951e4f-6206-475f-95d6-41a308cc88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riCOLLOrganizationUnitTaxHTField0" ma:index="19" nillable="true" ma:taxonomy="true" ma:internalName="EriCOLLOrganizationUnitTaxHTField0" ma:taxonomyFieldName="EriCOLLOrganizationUnit" ma:displayName="Organization Unit." ma:readOnly="false" ma:default="" ma:fieldId="{7588c015-b936-47f7-bb64-663949dc467e}" ma:taxonomyMulti="true" ma:sspId="c3d31b72-c4b9-4223-ac69-1d9539891dc8" ma:termSetId="6110ab22-b916-4130-a998-2baf810842b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EriCOLLCountryTaxHTField0" ma:index="21" nillable="true" ma:taxonomy="true" ma:internalName="EriCOLLCountryTaxHTField0" ma:taxonomyFieldName="EriCOLLCountry" ma:displayName="Country." ma:readOnly="false" ma:default="" ma:fieldId="{a6c34b01-f2c2-4f05-b9ad-d4935bafeeb2}" ma:taxonomyMulti="true" ma:sspId="c3d31b72-c4b9-4223-ac69-1d9539891dc8" ma:termSetId="2f44dedb-31b3-4b3a-a3d0-46b7cf38e0d8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Label" ma:index="22" nillable="true" ma:displayName="Taxonomy Catch All Column1" ma:description="" ma:hidden="true" ma:list="{7b27464c-bb75-4979-bbc2-9bbcc0af6710}" ma:internalName="TaxCatchAllLabel" ma:readOnly="false" ma:showField="CatchAllDataLabel" ma:web="f1951e4f-6206-475f-95d6-41a308cc88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riCOLLCustomerTaxHTField0" ma:index="23" nillable="true" ma:taxonomy="true" ma:internalName="EriCOLLCustomerTaxHTField0" ma:taxonomyFieldName="EriCOLLCustomer" ma:displayName="Customer." ma:readOnly="false" ma:fieldId="{8480f48b-f8b7-4c77-be55-63d41a1fdb0d}" ma:taxonomyMulti="true" ma:sspId="c3d31b72-c4b9-4223-ac69-1d9539891dc8" ma:termSetId="01b599ec-ba0b-47c9-b100-c1d1cc35ce71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EriCOLLProcessTaxHTField0" ma:index="25" nillable="true" ma:taxonomy="true" ma:internalName="EriCOLLProcessTaxHTField0" ma:taxonomyFieldName="EriCOLLProcess" ma:displayName="Process." ma:readOnly="false" ma:fieldId="{69b1f811-b392-4734-aa69-0125c68961bd}" ma:taxonomyMulti="true" ma:sspId="c3d31b72-c4b9-4223-ac69-1d9539891dc8" ma:termSetId="0511a28e-4375-4097-9e1a-1429cb21195a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EriCOLLProductsTaxHTField0" ma:index="27" nillable="true" ma:taxonomy="true" ma:internalName="EriCOLLProductsTaxHTField0" ma:taxonomyFieldName="EriCOLLProducts" ma:displayName="Products." ma:readOnly="false" ma:default="" ma:fieldId="{e7fe205b-2114-43c4-bcb7-1bbbbd16d461}" ma:taxonomyMulti="true" ma:sspId="c3d31b72-c4b9-4223-ac69-1d9539891dc8" ma:termSetId="8910459b-9dda-441d-9133-95ead0768a8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EriCOLLProjectsTaxHTField0" ma:index="29" nillable="true" ma:taxonomy="true" ma:internalName="EriCOLLProjectsTaxHTField0" ma:taxonomyFieldName="EriCOLLProjects" ma:displayName="Projects." ma:readOnly="false" ma:default="" ma:fieldId="{6d690e96-80d8-4550-9bd4-922d740a55ff}" ma:taxonomyMulti="true" ma:sspId="c3d31b72-c4b9-4223-ac69-1d9539891dc8" ma:termSetId="6b24ae4c-1d36-46c1-a48f-85875fb6f741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KeywordTaxHTField" ma:index="30" nillable="true" ma:taxonomy="true" ma:internalName="TaxKeywordTaxHTField" ma:taxonomyFieldName="TaxKeyword" ma:displayName="Enterprise Keywords" ma:readOnly="false" ma:fieldId="{23f27201-bee3-471e-b2e7-b64fd8b7ca38}" ma:taxonomyMulti="true" ma:sspId="c3d31b72-c4b9-4223-ac69-1d9539891dc8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951e4f-6206-475f-95d6-41a308cc880b" elementFormDefault="qualified">
    <xsd:import namespace="http://schemas.microsoft.com/office/2006/documentManagement/types"/>
    <xsd:import namespace="http://schemas.microsoft.com/office/infopath/2007/PartnerControls"/>
    <xsd:element name="SharedWithUsers" ma:index="33" nillable="true" ma:displayName="Delat med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4" nillable="true" ma:displayName="Delat med information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8" ma:displayName="Innehållstyp"/>
        <xsd:element ref="dc:title" minOccurs="0" maxOccurs="1" ma:index="1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epared. xmlns="4a3c9957-5aea-436a-adce-5e43fdb77e03" xsi:nil="true"/>
    <TaxCatchAll xmlns="d8762117-8292-4133-b1c7-eab5c6487cfd"/>
    <AbstractOrSummary. xmlns="4a3c9957-5aea-436a-adce-5e43fdb77e03" xsi:nil="true"/>
    <EriCOLLDate. xmlns="4a3c9957-5aea-436a-adce-5e43fdb77e03" xsi:nil="true"/>
    <EriCOLLCategoryTaxHTField0 xmlns="d8762117-8292-4133-b1c7-eab5c6487cfd">
      <Terms xmlns="http://schemas.microsoft.com/office/infopath/2007/PartnerControls"/>
    </EriCOLLCategoryTaxHTField0>
    <EriCOLLCustomerTaxHTField0 xmlns="d8762117-8292-4133-b1c7-eab5c6487cfd">
      <Terms xmlns="http://schemas.microsoft.com/office/infopath/2007/PartnerControls"/>
    </EriCOLLCustomerTaxHTField0>
    <EriCOLLCompetenceTaxHTField0 xmlns="d8762117-8292-4133-b1c7-eab5c6487cfd">
      <Terms xmlns="http://schemas.microsoft.com/office/infopath/2007/PartnerControls"/>
    </EriCOLLCompetenceTaxHTField0>
    <EriCOLLCountryTaxHTField0 xmlns="d8762117-8292-4133-b1c7-eab5c6487cfd">
      <Terms xmlns="http://schemas.microsoft.com/office/infopath/2007/PartnerControls"/>
    </EriCOLLCountryTaxHTField0>
    <EriCOLLProjectsTaxHTField0 xmlns="d8762117-8292-4133-b1c7-eab5c6487cfd">
      <Terms xmlns="http://schemas.microsoft.com/office/infopath/2007/PartnerControls"/>
    </EriCOLLProjectsTaxHTField0>
    <EriCOLLProcessTaxHTField0 xmlns="d8762117-8292-4133-b1c7-eab5c6487cfd">
      <Terms xmlns="http://schemas.microsoft.com/office/infopath/2007/PartnerControls"/>
    </EriCOLLProcessTaxHTField0>
    <TaxCatchAllLabel xmlns="d8762117-8292-4133-b1c7-eab5c6487cfd"/>
    <TaxKeywordTaxHTField xmlns="d8762117-8292-4133-b1c7-eab5c6487cfd">
      <Terms xmlns="http://schemas.microsoft.com/office/infopath/2007/PartnerControls"/>
    </TaxKeywordTaxHTField>
    <EriCOLLOrganizationUnitTaxHTField0 xmlns="d8762117-8292-4133-b1c7-eab5c6487cfd">
      <Terms xmlns="http://schemas.microsoft.com/office/infopath/2007/PartnerControls"/>
    </EriCOLLOrganizationUnitTaxHTField0>
    <EriCOLLProductsTaxHTField0 xmlns="d8762117-8292-4133-b1c7-eab5c6487cfd">
      <Terms xmlns="http://schemas.microsoft.com/office/infopath/2007/PartnerControls"/>
    </EriCOLLProductsTaxHTField0>
  </documentManagement>
</p:properties>
</file>

<file path=customXml/itemProps1.xml><?xml version="1.0" encoding="utf-8"?>
<ds:datastoreItem xmlns:ds="http://schemas.openxmlformats.org/officeDocument/2006/customXml" ds:itemID="{65A2044E-8233-46A0-99FB-EFC298A142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F59041-5CE7-45DF-BDB6-D8427AA7E72D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40A82CB0-B838-4EAE-9731-4D6240CE98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3c9957-5aea-436a-adce-5e43fdb77e03"/>
    <ds:schemaRef ds:uri="d8762117-8292-4133-b1c7-eab5c6487cfd"/>
    <ds:schemaRef ds:uri="f1951e4f-6206-475f-95d6-41a308cc88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ECA7EBD-1AA4-4BF8-BD6A-4C9421A60C81}">
  <ds:schemaRefs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f1951e4f-6206-475f-95d6-41a308cc880b"/>
    <ds:schemaRef ds:uri="d8762117-8292-4133-b1c7-eab5c6487cfd"/>
    <ds:schemaRef ds:uri="4a3c9957-5aea-436a-adce-5e43fdb77e03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PresentationTemplate2017</Template>
  <TotalTime>2969</TotalTime>
  <Words>1022</Words>
  <Application>Microsoft Office PowerPoint</Application>
  <PresentationFormat>Widescreen</PresentationFormat>
  <Paragraphs>255</Paragraphs>
  <Slides>28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Ericsson Hilda</vt:lpstr>
      <vt:lpstr>Ericsson Technical Icons</vt:lpstr>
      <vt:lpstr>Wingdings</vt:lpstr>
      <vt:lpstr>Ericsson Hilda Light</vt:lpstr>
      <vt:lpstr>Times New Roman</vt:lpstr>
      <vt:lpstr>Arial</vt:lpstr>
      <vt:lpstr>7_PresentationTemplate2017</vt:lpstr>
      <vt:lpstr>Automation of Resume Shortlisting</vt:lpstr>
      <vt:lpstr>AGENDA</vt:lpstr>
      <vt:lpstr>Problem Statement &amp; Intended Solution</vt:lpstr>
      <vt:lpstr>Glaring Reflections in Recruitment process</vt:lpstr>
      <vt:lpstr>Our Solution</vt:lpstr>
      <vt:lpstr>PowerPoint Presentation</vt:lpstr>
      <vt:lpstr>Exploratory Data Analysis</vt:lpstr>
      <vt:lpstr>PowerPoint Presentation</vt:lpstr>
      <vt:lpstr>PowerPoint Presentation</vt:lpstr>
      <vt:lpstr>   Data  Distribution  </vt:lpstr>
      <vt:lpstr>Solution Architecture</vt:lpstr>
      <vt:lpstr>PowerPoint Presentation</vt:lpstr>
      <vt:lpstr>EDA – Data Pre Processing   </vt:lpstr>
      <vt:lpstr>Before Cleaning </vt:lpstr>
      <vt:lpstr>After Cleaning </vt:lpstr>
      <vt:lpstr>TFIDF Motivation</vt:lpstr>
      <vt:lpstr>Algorithms used</vt:lpstr>
      <vt:lpstr>Classification</vt:lpstr>
      <vt:lpstr>Accuracy Score</vt:lpstr>
      <vt:lpstr>Accuracy </vt:lpstr>
      <vt:lpstr>Confusion Matrix</vt:lpstr>
      <vt:lpstr>Recommendation</vt:lpstr>
      <vt:lpstr>Recommendation Approach</vt:lpstr>
      <vt:lpstr>Job Recommendation</vt:lpstr>
      <vt:lpstr>Limitation &amp; Next steps</vt:lpstr>
      <vt:lpstr>Limitation &amp; Next Steps</vt:lpstr>
      <vt:lpstr>Thank You!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shortlisting Automation</dc:title>
  <dc:creator>Ankur Girdhar</dc:creator>
  <cp:lastModifiedBy>Ankur Girdhar</cp:lastModifiedBy>
  <cp:revision>110</cp:revision>
  <dcterms:created xsi:type="dcterms:W3CDTF">2019-02-20T09:14:43Z</dcterms:created>
  <dcterms:modified xsi:type="dcterms:W3CDTF">2019-04-14T04:29:55Z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R2A</vt:lpwstr>
  </property>
  <property fmtid="{D5CDD505-2E9C-101B-9397-08002B2CF9AE}" pid="5" name="EmbeddedFonts">
    <vt:bool>false</vt:bool>
  </property>
  <property fmtid="{D5CDD505-2E9C-101B-9397-08002B2CF9AE}" pid="6" name="PackageNo">
    <vt:lpwstr>LXA 119 603</vt:lpwstr>
  </property>
  <property fmtid="{D5CDD505-2E9C-101B-9397-08002B2CF9AE}" pid="7" name="PackageVersion">
    <vt:lpwstr>R6A</vt:lpwstr>
  </property>
  <property fmtid="{D5CDD505-2E9C-101B-9397-08002B2CF9AE}" pid="8" name="TemplateName2">
    <vt:lpwstr>CXC 173 2731/1</vt:lpwstr>
  </property>
  <property fmtid="{D5CDD505-2E9C-101B-9397-08002B2CF9AE}" pid="9" name="TemplateVersion2">
    <vt:lpwstr>R2A</vt:lpwstr>
  </property>
  <property fmtid="{D5CDD505-2E9C-101B-9397-08002B2CF9AE}" pid="10" name="DocumentType2">
    <vt:lpwstr>Presentation2011</vt:lpwstr>
  </property>
  <property fmtid="{D5CDD505-2E9C-101B-9397-08002B2CF9AE}" pid="11" name="ContentTypeId">
    <vt:lpwstr>0x010100C5F30C9B16E14C8EACE5F2CC7B7AC7F4006A46F75EFFFF8348B6DD92B731509239</vt:lpwstr>
  </property>
  <property fmtid="{D5CDD505-2E9C-101B-9397-08002B2CF9AE}" pid="12" name="EriCOLLCategory">
    <vt:lpwstr/>
  </property>
  <property fmtid="{D5CDD505-2E9C-101B-9397-08002B2CF9AE}" pid="13" name="TaxKeyword">
    <vt:lpwstr/>
  </property>
  <property fmtid="{D5CDD505-2E9C-101B-9397-08002B2CF9AE}" pid="14" name="EriCOLLCountry">
    <vt:lpwstr/>
  </property>
  <property fmtid="{D5CDD505-2E9C-101B-9397-08002B2CF9AE}" pid="15" name="EriCOLLCompetence">
    <vt:lpwstr/>
  </property>
  <property fmtid="{D5CDD505-2E9C-101B-9397-08002B2CF9AE}" pid="16" name="EriCOLLProcess">
    <vt:lpwstr/>
  </property>
  <property fmtid="{D5CDD505-2E9C-101B-9397-08002B2CF9AE}" pid="17" name="EriCOLLOrganizationUnit">
    <vt:lpwstr/>
  </property>
  <property fmtid="{D5CDD505-2E9C-101B-9397-08002B2CF9AE}" pid="18" name="EriCOLLProducts">
    <vt:lpwstr/>
  </property>
  <property fmtid="{D5CDD505-2E9C-101B-9397-08002B2CF9AE}" pid="19" name="EriCOLLCustomer">
    <vt:lpwstr/>
  </property>
  <property fmtid="{D5CDD505-2E9C-101B-9397-08002B2CF9AE}" pid="20" name="EriCOLLProjects">
    <vt:lpwstr/>
  </property>
  <property fmtid="{D5CDD505-2E9C-101B-9397-08002B2CF9AE}" pid="21" name="AuthorIds_UIVersion_1024">
    <vt:lpwstr>92</vt:lpwstr>
  </property>
  <property fmtid="{D5CDD505-2E9C-101B-9397-08002B2CF9AE}" pid="22" name="AuthorIds_UIVersion_512">
    <vt:lpwstr>92</vt:lpwstr>
  </property>
  <property fmtid="{D5CDD505-2E9C-101B-9397-08002B2CF9AE}" pid="23" name="Keyword">
    <vt:lpwstr/>
  </property>
</Properties>
</file>