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notesMasterIdLst>
    <p:notesMasterId r:id="rId18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288000" cy="10287000"/>
  <p:notesSz cx="6858000" cy="9144000"/>
  <p:embeddedFontLst>
    <p:embeddedFont>
      <p:font typeface="Times New Roman Bold" charset="1" panose="02030802070405020303"/>
      <p:regular r:id="rId21"/>
    </p:embeddedFont>
    <p:embeddedFont>
      <p:font typeface="Trebuchet MS" charset="1" panose="020B0603020202020204"/>
      <p:regular r:id="rId22"/>
    </p:embeddedFont>
    <p:embeddedFont>
      <p:font typeface="Calibri (MS)" charset="1" panose="020F0502020204030204"/>
      <p:regular r:id="rId23"/>
    </p:embeddedFont>
    <p:embeddedFont>
      <p:font typeface="Arimo" charset="1" panose="020B0604020202020204"/>
      <p:regular r:id="rId24"/>
    </p:embeddedFont>
    <p:embeddedFont>
      <p:font typeface="Trebuchet MS Bold" charset="1" panose="020B0703020202020204"/>
      <p:regular r:id="rId25"/>
    </p:embeddedFont>
    <p:embeddedFont>
      <p:font typeface="Canva Sans Bold" charset="1" panose="020B0803030501040103"/>
      <p:regular r:id="rId26"/>
    </p:embeddedFont>
    <p:embeddedFont>
      <p:font typeface="Arimo Bold" charset="1" panose="020B0704020202020204"/>
      <p:regular r:id="rId27"/>
    </p:embeddedFont>
    <p:embeddedFont>
      <p:font typeface="Times New Roman" charset="1" panose="02030502070405020303"/>
      <p:regular r:id="rId28"/>
    </p:embeddedFont>
    <p:embeddedFont>
      <p:font typeface="Canva Sans" charset="1" panose="020B0503030501040103"/>
      <p:regular r:id="rId2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notesMasters/notesMaster1.xml" Type="http://schemas.openxmlformats.org/officeDocument/2006/relationships/notesMaster"/><Relationship Id="rId19" Target="theme/theme2.xml" Type="http://schemas.openxmlformats.org/officeDocument/2006/relationships/theme"/><Relationship Id="rId2" Target="presProps.xml" Type="http://schemas.openxmlformats.org/officeDocument/2006/relationships/presProps"/><Relationship Id="rId20" Target="notesSlides/notesSlide1.xml" Type="http://schemas.openxmlformats.org/officeDocument/2006/relationships/notesSlide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notesMasters/_rels/notesMaster1.xml.rels><?xml version="1.0" encoding="UTF-8" standalone="yes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.xml" Type="http://schemas.openxmlformats.org/officeDocument/2006/relationships/slide"/></Relationships>
</file>

<file path=ppt/notesSlides/notesSlide1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1.7.2013</a:t>
            </a:r>
          </a:p>
          <a:p>
            <a:r>
              <a:rPr lang="en-US"/>
              <a:t/>
            </a:r>
          </a:p>
          <a:p>
            <a:r>
              <a:rPr lang="en-US"/>
              <a:t>1</a:t>
            </a:r>
          </a:p>
          <a:p>
            <a:r>
              <a:rPr lang="en-US"/>
              <a:t/>
            </a:r>
          </a:p>
          <a:p>
            <a:r>
              <a:rPr lang="en-US"/>
              <a:t>‹#›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.xml" Type="http://schemas.openxmlformats.org/officeDocument/2006/relationships/notesSlide"/><Relationship Id="rId3" Target="../media/image1.png" Type="http://schemas.openxmlformats.org/officeDocument/2006/relationships/image"/><Relationship Id="rId4" Target="../media/image2.svg" Type="http://schemas.openxmlformats.org/officeDocument/2006/relationships/image"/><Relationship Id="rId5" Target="../media/image3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jpe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3.png" Type="http://schemas.openxmlformats.org/officeDocument/2006/relationships/image"/><Relationship Id="rId5" Target="../media/image6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9.png" Type="http://schemas.openxmlformats.org/officeDocument/2006/relationships/image"/><Relationship Id="rId7" Target="../media/image6.png" Type="http://schemas.openxmlformats.org/officeDocument/2006/relationships/image"/><Relationship Id="rId8" Target="../media/image10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3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3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jpeg" Type="http://schemas.openxmlformats.org/officeDocument/2006/relationships/image"/><Relationship Id="rId3" Target="../media/image3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9090" y="6000"/>
            <a:ext cx="1841563" cy="10282238"/>
            <a:chOff x="0" y="0"/>
            <a:chExt cx="2455418" cy="1370965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8917" y="5536438"/>
            <a:ext cx="7123080" cy="4756499"/>
            <a:chOff x="0" y="0"/>
            <a:chExt cx="9497440" cy="634199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569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3724" cy="10287000"/>
            <a:chOff x="0" y="0"/>
            <a:chExt cx="5178298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0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18431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107" cy="10287000"/>
            <a:chOff x="0" y="0"/>
            <a:chExt cx="5708143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6275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23922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3664" cy="10287000"/>
            <a:chOff x="0" y="0"/>
            <a:chExt cx="2511552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40784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49" cy="6534149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18431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49" cy="5695949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23922"/>
              </a:srgbClr>
            </a:solidFill>
          </p:spPr>
        </p:sp>
      </p:grpSp>
      <p:sp>
        <p:nvSpPr>
          <p:cNvPr name="Freeform 22" id="22"/>
          <p:cNvSpPr/>
          <p:nvPr/>
        </p:nvSpPr>
        <p:spPr>
          <a:xfrm flipH="false" flipV="false" rot="0">
            <a:off x="1314448" y="1485900"/>
            <a:ext cx="2614612" cy="2000250"/>
          </a:xfrm>
          <a:custGeom>
            <a:avLst/>
            <a:gdLst/>
            <a:ahLst/>
            <a:cxnLst/>
            <a:rect r="r" b="b" t="t" l="l"/>
            <a:pathLst>
              <a:path h="2000250" w="2614612">
                <a:moveTo>
                  <a:pt x="0" y="0"/>
                </a:moveTo>
                <a:lnTo>
                  <a:pt x="2614612" y="0"/>
                </a:lnTo>
                <a:lnTo>
                  <a:pt x="2614612" y="2000250"/>
                </a:lnTo>
                <a:lnTo>
                  <a:pt x="0" y="200025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-91" t="0" r="-91" b="0"/>
            </a:stretch>
          </a:blipFill>
        </p:spPr>
      </p:sp>
      <p:grpSp>
        <p:nvGrpSpPr>
          <p:cNvPr name="Group 23" id="23"/>
          <p:cNvGrpSpPr/>
          <p:nvPr/>
        </p:nvGrpSpPr>
        <p:grpSpPr>
          <a:xfrm rot="0">
            <a:off x="5629275" y="1785938"/>
            <a:ext cx="2500312" cy="2157412"/>
            <a:chOff x="0" y="0"/>
            <a:chExt cx="3333749" cy="2876549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3333750" cy="2876550"/>
            </a:xfrm>
            <a:custGeom>
              <a:avLst/>
              <a:gdLst/>
              <a:ahLst/>
              <a:cxnLst/>
              <a:rect r="r" b="b" t="t" l="l"/>
              <a:pathLst>
                <a:path h="2876550" w="3333750">
                  <a:moveTo>
                    <a:pt x="2614676" y="0"/>
                  </a:moveTo>
                  <a:lnTo>
                    <a:pt x="719074" y="0"/>
                  </a:lnTo>
                  <a:lnTo>
                    <a:pt x="0" y="1438148"/>
                  </a:lnTo>
                  <a:lnTo>
                    <a:pt x="719074" y="2876550"/>
                  </a:lnTo>
                  <a:lnTo>
                    <a:pt x="2614676" y="2876550"/>
                  </a:lnTo>
                  <a:lnTo>
                    <a:pt x="3333750" y="1438148"/>
                  </a:lnTo>
                  <a:lnTo>
                    <a:pt x="2614676" y="0"/>
                  </a:lnTo>
                  <a:close/>
                </a:path>
              </a:pathLst>
            </a:custGeom>
            <a:solidFill>
              <a:srgbClr val="42D0A1"/>
            </a:solidFill>
          </p:spPr>
        </p:sp>
      </p:grpSp>
      <p:grpSp>
        <p:nvGrpSpPr>
          <p:cNvPr name="Group 25" id="25"/>
          <p:cNvGrpSpPr/>
          <p:nvPr/>
        </p:nvGrpSpPr>
        <p:grpSpPr>
          <a:xfrm rot="0">
            <a:off x="5700712" y="7843838"/>
            <a:ext cx="1085850" cy="928688"/>
            <a:chOff x="0" y="0"/>
            <a:chExt cx="1447800" cy="1238251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1447800" cy="1238250"/>
            </a:xfrm>
            <a:custGeom>
              <a:avLst/>
              <a:gdLst/>
              <a:ahLst/>
              <a:cxnLst/>
              <a:rect r="r" b="b" t="t" l="l"/>
              <a:pathLst>
                <a:path h="1238250" w="1447800">
                  <a:moveTo>
                    <a:pt x="1138174" y="0"/>
                  </a:moveTo>
                  <a:lnTo>
                    <a:pt x="309626" y="0"/>
                  </a:lnTo>
                  <a:lnTo>
                    <a:pt x="0" y="619252"/>
                  </a:lnTo>
                  <a:lnTo>
                    <a:pt x="309626" y="1238250"/>
                  </a:lnTo>
                  <a:lnTo>
                    <a:pt x="1138174" y="1238250"/>
                  </a:lnTo>
                  <a:lnTo>
                    <a:pt x="1447800" y="619252"/>
                  </a:lnTo>
                  <a:lnTo>
                    <a:pt x="1138174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sp>
        <p:nvSpPr>
          <p:cNvPr name="TextBox 27" id="27"/>
          <p:cNvSpPr txBox="true"/>
          <p:nvPr/>
        </p:nvSpPr>
        <p:spPr>
          <a:xfrm rot="0">
            <a:off x="2285999" y="-144492"/>
            <a:ext cx="11444288" cy="16763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b="true">
                <a:solidFill>
                  <a:srgbClr val="0F0F0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Digital Portfolio </a:t>
            </a:r>
          </a:p>
          <a:p>
            <a:pPr algn="l">
              <a:lnSpc>
                <a:spcPts val="5759"/>
              </a:lnSpc>
            </a:pPr>
          </a:p>
        </p:txBody>
      </p:sp>
      <p:grpSp>
        <p:nvGrpSpPr>
          <p:cNvPr name="Group 28" id="28"/>
          <p:cNvGrpSpPr/>
          <p:nvPr/>
        </p:nvGrpSpPr>
        <p:grpSpPr>
          <a:xfrm rot="0">
            <a:off x="1014412" y="9701212"/>
            <a:ext cx="3214688" cy="300038"/>
            <a:chOff x="0" y="0"/>
            <a:chExt cx="4286251" cy="400051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4286250" cy="400050"/>
            </a:xfrm>
            <a:custGeom>
              <a:avLst/>
              <a:gdLst/>
              <a:ahLst/>
              <a:cxnLst/>
              <a:rect r="r" b="b" t="t" l="l"/>
              <a:pathLst>
                <a:path h="400050" w="4286250">
                  <a:moveTo>
                    <a:pt x="0" y="0"/>
                  </a:moveTo>
                  <a:lnTo>
                    <a:pt x="4286250" y="0"/>
                  </a:lnTo>
                  <a:lnTo>
                    <a:pt x="4286250" y="400050"/>
                  </a:lnTo>
                  <a:lnTo>
                    <a:pt x="0" y="400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-66666" t="0" r="-66666" b="0"/>
              </a:stretch>
            </a:blipFill>
          </p:spPr>
        </p:sp>
      </p:grpSp>
      <p:sp>
        <p:nvSpPr>
          <p:cNvPr name="TextBox 30" id="30"/>
          <p:cNvSpPr txBox="true"/>
          <p:nvPr/>
        </p:nvSpPr>
        <p:spPr>
          <a:xfrm rot="0">
            <a:off x="17030127" y="9697941"/>
            <a:ext cx="226693" cy="299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3923253" y="4883595"/>
            <a:ext cx="12733020" cy="2847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sz="36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STUDENT NAME: </a:t>
            </a:r>
          </a:p>
          <a:p>
            <a:pPr algn="l">
              <a:lnSpc>
                <a:spcPts val="4320"/>
              </a:lnSpc>
            </a:pPr>
            <a:r>
              <a:rPr lang="en-US" sz="36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REGISTER NO AND NMID: 2428b0058</a:t>
            </a:r>
          </a:p>
          <a:p>
            <a:pPr algn="l">
              <a:lnSpc>
                <a:spcPts val="4320"/>
              </a:lnSpc>
            </a:pPr>
            <a:r>
              <a:rPr lang="en-US" sz="36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DEPARTMENT: BSC computer science with data analytics</a:t>
            </a:r>
          </a:p>
          <a:p>
            <a:pPr algn="l">
              <a:lnSpc>
                <a:spcPts val="4320"/>
              </a:lnSpc>
            </a:pPr>
            <a:r>
              <a:rPr lang="en-US" sz="36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COLLEGE: UNITED COLLEGE OF ARTS AND SCIENCE </a:t>
            </a:r>
          </a:p>
          <a:p>
            <a:pPr algn="l">
              <a:lnSpc>
                <a:spcPts val="4320"/>
              </a:lnSpc>
            </a:pPr>
            <a:r>
              <a:rPr lang="en-US" sz="36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          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7190037" y="4719096"/>
            <a:ext cx="2999899" cy="6851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Rockydharshan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9090" y="6000"/>
            <a:ext cx="1841563" cy="10282238"/>
            <a:chOff x="0" y="0"/>
            <a:chExt cx="2455418" cy="1370965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8917" y="5536438"/>
            <a:ext cx="7123080" cy="4756499"/>
            <a:chOff x="0" y="0"/>
            <a:chExt cx="9497440" cy="634199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569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3724" cy="10287000"/>
            <a:chOff x="0" y="0"/>
            <a:chExt cx="5178298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0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18431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107" cy="10287000"/>
            <a:chOff x="0" y="0"/>
            <a:chExt cx="5708143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6275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23922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3664" cy="10287000"/>
            <a:chOff x="0" y="0"/>
            <a:chExt cx="2511552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40784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49" cy="6534149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18431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49" cy="5695949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23922"/>
              </a:srgbClr>
            </a:solidFill>
          </p:spPr>
        </p:sp>
      </p:grpSp>
      <p:sp>
        <p:nvSpPr>
          <p:cNvPr name="TextBox 22" id="22"/>
          <p:cNvSpPr txBox="true"/>
          <p:nvPr/>
        </p:nvSpPr>
        <p:spPr>
          <a:xfrm rot="0">
            <a:off x="1128712" y="9710006"/>
            <a:ext cx="2660333" cy="2686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11"/>
              </a:lnSpc>
            </a:pPr>
            <a:r>
              <a:rPr lang="en-US" sz="1650" spc="3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b="true" sz="1650" spc="30">
                <a:solidFill>
                  <a:srgbClr val="2D83C3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Annual Review</a:t>
            </a:r>
          </a:p>
        </p:txBody>
      </p:sp>
      <p:grpSp>
        <p:nvGrpSpPr>
          <p:cNvPr name="Group 23" id="23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5" id="25"/>
          <p:cNvGrpSpPr/>
          <p:nvPr/>
        </p:nvGrpSpPr>
        <p:grpSpPr>
          <a:xfrm rot="0">
            <a:off x="10044112" y="2543175"/>
            <a:ext cx="471488" cy="485775"/>
            <a:chOff x="0" y="0"/>
            <a:chExt cx="628651" cy="64770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name="Group 27" id="27"/>
          <p:cNvGrpSpPr/>
          <p:nvPr/>
        </p:nvGrpSpPr>
        <p:grpSpPr>
          <a:xfrm rot="0">
            <a:off x="14030325" y="8843962"/>
            <a:ext cx="271462" cy="271462"/>
            <a:chOff x="0" y="0"/>
            <a:chExt cx="361949" cy="361949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grpSp>
        <p:nvGrpSpPr>
          <p:cNvPr name="Group 29" id="29"/>
          <p:cNvGrpSpPr/>
          <p:nvPr/>
        </p:nvGrpSpPr>
        <p:grpSpPr>
          <a:xfrm rot="0">
            <a:off x="335756" y="2300288"/>
            <a:ext cx="3700462" cy="5129212"/>
            <a:chOff x="0" y="0"/>
            <a:chExt cx="4933949" cy="6838949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4933950" cy="6838950"/>
            </a:xfrm>
            <a:custGeom>
              <a:avLst/>
              <a:gdLst/>
              <a:ahLst/>
              <a:cxnLst/>
              <a:rect r="r" b="b" t="t" l="l"/>
              <a:pathLst>
                <a:path h="6838950" w="4933950">
                  <a:moveTo>
                    <a:pt x="0" y="0"/>
                  </a:moveTo>
                  <a:lnTo>
                    <a:pt x="4933950" y="0"/>
                  </a:lnTo>
                  <a:lnTo>
                    <a:pt x="4933950" y="6838950"/>
                  </a:lnTo>
                  <a:lnTo>
                    <a:pt x="0" y="68389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1458" r="0" b="-1458"/>
              </a:stretch>
            </a:blipFill>
          </p:spPr>
        </p:sp>
      </p:grpSp>
      <p:sp>
        <p:nvSpPr>
          <p:cNvPr name="TextBox 31" id="31"/>
          <p:cNvSpPr txBox="true"/>
          <p:nvPr/>
        </p:nvSpPr>
        <p:spPr>
          <a:xfrm rot="0">
            <a:off x="1109662" y="979867"/>
            <a:ext cx="12720638" cy="10085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b="true" sz="6375" spc="22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RESULTS AND SCREENSHOTS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6915827" y="9697941"/>
            <a:ext cx="342900" cy="299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10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1684337" y="2025624"/>
            <a:ext cx="13978043" cy="66478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Example Findings:</a:t>
            </a:r>
          </a:p>
          <a:p>
            <a:pPr algn="ctr">
              <a:lnSpc>
                <a:spcPts val="4759"/>
              </a:lnSpc>
            </a:pPr>
          </a:p>
          <a:p>
            <a:pPr algn="ctr">
              <a:lnSpc>
                <a:spcPts val="4759"/>
              </a:lnSpc>
            </a:pPr>
            <a:r>
              <a:rPr lang="en-US" sz="33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40% of users drop off after first use.</a:t>
            </a:r>
          </a:p>
          <a:p>
            <a:pPr algn="ctr">
              <a:lnSpc>
                <a:spcPts val="4759"/>
              </a:lnSpc>
            </a:pPr>
          </a:p>
          <a:p>
            <a:pPr algn="ctr">
              <a:lnSpc>
                <a:spcPts val="4759"/>
              </a:lnSpc>
            </a:pPr>
            <a:r>
              <a:rPr lang="en-US" sz="33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Peak engagement during weekends.</a:t>
            </a:r>
          </a:p>
          <a:p>
            <a:pPr algn="ctr">
              <a:lnSpc>
                <a:spcPts val="4759"/>
              </a:lnSpc>
            </a:pPr>
          </a:p>
          <a:p>
            <a:pPr algn="ctr">
              <a:lnSpc>
                <a:spcPts val="4759"/>
              </a:lnSpc>
            </a:pPr>
            <a:r>
              <a:rPr lang="en-US" sz="33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Feature “X” used most by returning users.</a:t>
            </a:r>
          </a:p>
          <a:p>
            <a:pPr algn="ctr">
              <a:lnSpc>
                <a:spcPts val="4759"/>
              </a:lnSpc>
            </a:pPr>
          </a:p>
          <a:p>
            <a:pPr algn="ctr">
              <a:lnSpc>
                <a:spcPts val="4759"/>
              </a:lnSpc>
            </a:pPr>
          </a:p>
          <a:p>
            <a:pPr algn="ctr">
              <a:lnSpc>
                <a:spcPts val="4759"/>
              </a:lnSpc>
            </a:pPr>
            <a:r>
              <a:rPr lang="en-US" sz="33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Screenshots: Dashboard, graphs, heatmaps (insert images/charts).</a:t>
            </a:r>
          </a:p>
          <a:p>
            <a:pPr algn="ctr">
              <a:lnSpc>
                <a:spcPts val="4759"/>
              </a:lnSpc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9090" y="6000"/>
            <a:ext cx="1841563" cy="10282238"/>
            <a:chOff x="0" y="0"/>
            <a:chExt cx="2455418" cy="1370965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8917" y="5536438"/>
            <a:ext cx="7123080" cy="4756499"/>
            <a:chOff x="0" y="0"/>
            <a:chExt cx="9497440" cy="634199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569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3724" cy="10287000"/>
            <a:chOff x="0" y="0"/>
            <a:chExt cx="5178298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0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18431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107" cy="10287000"/>
            <a:chOff x="0" y="0"/>
            <a:chExt cx="5708143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6275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23922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3664" cy="10287000"/>
            <a:chOff x="0" y="0"/>
            <a:chExt cx="2511552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40784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49" cy="6534149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18431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49" cy="5695949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23922"/>
              </a:srgbClr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0044112" y="2543175"/>
            <a:ext cx="471488" cy="485775"/>
            <a:chOff x="0" y="0"/>
            <a:chExt cx="628651" cy="6477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14030325" y="8843962"/>
            <a:ext cx="271462" cy="271462"/>
            <a:chOff x="0" y="0"/>
            <a:chExt cx="361949" cy="361949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grpSp>
        <p:nvGrpSpPr>
          <p:cNvPr name="Group 28" id="28"/>
          <p:cNvGrpSpPr/>
          <p:nvPr/>
        </p:nvGrpSpPr>
        <p:grpSpPr>
          <a:xfrm rot="0">
            <a:off x="2500312" y="9701212"/>
            <a:ext cx="114300" cy="266700"/>
            <a:chOff x="0" y="0"/>
            <a:chExt cx="152400" cy="3556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152400" cy="355600"/>
            </a:xfrm>
            <a:custGeom>
              <a:avLst/>
              <a:gdLst/>
              <a:ahLst/>
              <a:cxnLst/>
              <a:rect r="r" b="b" t="t" l="l"/>
              <a:pathLst>
                <a:path h="355600" w="152400">
                  <a:moveTo>
                    <a:pt x="0" y="0"/>
                  </a:moveTo>
                  <a:lnTo>
                    <a:pt x="152400" y="0"/>
                  </a:lnTo>
                  <a:lnTo>
                    <a:pt x="152400" y="355600"/>
                  </a:lnTo>
                  <a:lnTo>
                    <a:pt x="0" y="3556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66666" t="0" r="-66666" b="0"/>
              </a:stretch>
            </a:blipFill>
          </p:spPr>
        </p:sp>
      </p:grpSp>
      <p:sp>
        <p:nvSpPr>
          <p:cNvPr name="TextBox 30" id="30"/>
          <p:cNvSpPr txBox="true"/>
          <p:nvPr/>
        </p:nvSpPr>
        <p:spPr>
          <a:xfrm rot="0">
            <a:off x="1132998" y="553401"/>
            <a:ext cx="6868002" cy="11529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 b="true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CONCLUSION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6915827" y="9697941"/>
            <a:ext cx="342900" cy="299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11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335756" y="3684803"/>
            <a:ext cx="14429846" cy="30473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User engagement analysis provides deep insights into user behavior.</a:t>
            </a:r>
          </a:p>
          <a:p>
            <a:pPr algn="ctr">
              <a:lnSpc>
                <a:spcPts val="4759"/>
              </a:lnSpc>
            </a:pPr>
          </a:p>
          <a:p>
            <a:pPr algn="ctr">
              <a:lnSpc>
                <a:spcPts val="4759"/>
              </a:lnSpc>
            </a:pPr>
            <a:r>
              <a:rPr lang="en-US" sz="33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Helps optimize product design &amp; marketing strategies.</a:t>
            </a:r>
          </a:p>
          <a:p>
            <a:pPr algn="ctr">
              <a:lnSpc>
                <a:spcPts val="4759"/>
              </a:lnSpc>
            </a:pPr>
          </a:p>
          <a:p>
            <a:pPr algn="ctr">
              <a:lnSpc>
                <a:spcPts val="4759"/>
              </a:lnSpc>
            </a:pPr>
            <a:r>
              <a:rPr lang="en-US" sz="33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Leads to improved retention, loyalty, and revenue growth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9090" y="6000"/>
            <a:ext cx="1841563" cy="10282238"/>
            <a:chOff x="0" y="0"/>
            <a:chExt cx="2455418" cy="1370965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8917" y="5536438"/>
            <a:ext cx="7123080" cy="4756499"/>
            <a:chOff x="0" y="0"/>
            <a:chExt cx="9497440" cy="634199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569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3724" cy="10287000"/>
            <a:chOff x="0" y="0"/>
            <a:chExt cx="5178298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0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18431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107" cy="10287000"/>
            <a:chOff x="0" y="0"/>
            <a:chExt cx="5708143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6275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23922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3664" cy="10287000"/>
            <a:chOff x="0" y="0"/>
            <a:chExt cx="2511552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40784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49" cy="6534149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18431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49" cy="5695949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23922"/>
              </a:srgbClr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2796838" y="1028700"/>
            <a:ext cx="471488" cy="485775"/>
            <a:chOff x="0" y="0"/>
            <a:chExt cx="628651" cy="6477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14030325" y="8843962"/>
            <a:ext cx="271462" cy="271462"/>
            <a:chOff x="0" y="0"/>
            <a:chExt cx="361949" cy="361949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grpSp>
        <p:nvGrpSpPr>
          <p:cNvPr name="Group 28" id="28"/>
          <p:cNvGrpSpPr/>
          <p:nvPr/>
        </p:nvGrpSpPr>
        <p:grpSpPr>
          <a:xfrm rot="0">
            <a:off x="2500312" y="9701212"/>
            <a:ext cx="114300" cy="266700"/>
            <a:chOff x="0" y="0"/>
            <a:chExt cx="152400" cy="3556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152400" cy="355600"/>
            </a:xfrm>
            <a:custGeom>
              <a:avLst/>
              <a:gdLst/>
              <a:ahLst/>
              <a:cxnLst/>
              <a:rect r="r" b="b" t="t" l="l"/>
              <a:pathLst>
                <a:path h="355600" w="152400">
                  <a:moveTo>
                    <a:pt x="0" y="0"/>
                  </a:moveTo>
                  <a:lnTo>
                    <a:pt x="152400" y="0"/>
                  </a:lnTo>
                  <a:lnTo>
                    <a:pt x="152400" y="355600"/>
                  </a:lnTo>
                  <a:lnTo>
                    <a:pt x="0" y="3556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66666" t="0" r="-66666" b="0"/>
              </a:stretch>
            </a:blipFill>
          </p:spPr>
        </p:sp>
      </p:grpSp>
      <p:sp>
        <p:nvSpPr>
          <p:cNvPr name="TextBox 30" id="30"/>
          <p:cNvSpPr txBox="true"/>
          <p:nvPr/>
        </p:nvSpPr>
        <p:spPr>
          <a:xfrm rot="0">
            <a:off x="16915827" y="9697941"/>
            <a:ext cx="342900" cy="299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11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671512" y="231140"/>
            <a:ext cx="7582641" cy="17379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GITHUB LINK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93451" y="4210685"/>
            <a:ext cx="15465637" cy="646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20"/>
              </a:lnSpc>
            </a:pPr>
            <a:r>
              <a:rPr lang="en-US" sz="38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https://github.com/rockydharshan4-ops/user-engagement-analysis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24384000" y="0"/>
                  </a:moveTo>
                  <a:lnTo>
                    <a:pt x="0" y="0"/>
                  </a:lnTo>
                  <a:lnTo>
                    <a:pt x="0" y="13716000"/>
                  </a:lnTo>
                  <a:lnTo>
                    <a:pt x="24384000" y="13716000"/>
                  </a:lnTo>
                  <a:lnTo>
                    <a:pt x="24384000" y="0"/>
                  </a:lnTo>
                  <a:close/>
                </a:path>
              </a:pathLst>
            </a:custGeom>
            <a:solidFill>
              <a:srgbClr val="F1F1F1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9937966" y="1595112"/>
            <a:ext cx="8357271" cy="12067781"/>
          </a:xfrm>
          <a:custGeom>
            <a:avLst/>
            <a:gdLst/>
            <a:ahLst/>
            <a:cxnLst/>
            <a:rect r="r" b="b" t="t" l="l"/>
            <a:pathLst>
              <a:path h="12067781" w="8357271">
                <a:moveTo>
                  <a:pt x="0" y="0"/>
                </a:moveTo>
                <a:lnTo>
                  <a:pt x="8357271" y="0"/>
                </a:lnTo>
                <a:lnTo>
                  <a:pt x="8357271" y="12067781"/>
                </a:lnTo>
                <a:lnTo>
                  <a:pt x="0" y="1206778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32" t="0" r="-32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0" y="6015038"/>
            <a:ext cx="671512" cy="4271962"/>
            <a:chOff x="0" y="0"/>
            <a:chExt cx="895349" cy="569594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23922"/>
              </a:srgbClr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10957956" y="1166881"/>
            <a:ext cx="415636" cy="428231"/>
            <a:chOff x="0" y="0"/>
            <a:chExt cx="554181" cy="570975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554228" cy="570992"/>
            </a:xfrm>
            <a:custGeom>
              <a:avLst/>
              <a:gdLst/>
              <a:ahLst/>
              <a:cxnLst/>
              <a:rect r="r" b="b" t="t" l="l"/>
              <a:pathLst>
                <a:path h="570992" w="554228">
                  <a:moveTo>
                    <a:pt x="554228" y="0"/>
                  </a:moveTo>
                  <a:lnTo>
                    <a:pt x="0" y="0"/>
                  </a:lnTo>
                  <a:lnTo>
                    <a:pt x="0" y="570992"/>
                  </a:lnTo>
                  <a:lnTo>
                    <a:pt x="554228" y="570992"/>
                  </a:lnTo>
                  <a:lnTo>
                    <a:pt x="554228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14030325" y="8843962"/>
            <a:ext cx="271462" cy="271462"/>
            <a:chOff x="0" y="0"/>
            <a:chExt cx="361949" cy="361949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name="TextBox 13" id="13"/>
          <p:cNvSpPr txBox="true"/>
          <p:nvPr/>
        </p:nvSpPr>
        <p:spPr>
          <a:xfrm rot="0">
            <a:off x="700088" y="443238"/>
            <a:ext cx="6638449" cy="11188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58"/>
              </a:lnSpc>
            </a:pPr>
            <a:r>
              <a:rPr lang="en-US" b="true" sz="7216" spc="8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PROJECT TITLE </a:t>
            </a:r>
          </a:p>
        </p:txBody>
      </p:sp>
      <p:grpSp>
        <p:nvGrpSpPr>
          <p:cNvPr name="Group 14" id="14"/>
          <p:cNvGrpSpPr/>
          <p:nvPr/>
        </p:nvGrpSpPr>
        <p:grpSpPr>
          <a:xfrm rot="0">
            <a:off x="1014412" y="9701212"/>
            <a:ext cx="3214688" cy="300038"/>
            <a:chOff x="0" y="0"/>
            <a:chExt cx="4286251" cy="400051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4286250" cy="400050"/>
            </a:xfrm>
            <a:custGeom>
              <a:avLst/>
              <a:gdLst/>
              <a:ahLst/>
              <a:cxnLst/>
              <a:rect r="r" b="b" t="t" l="l"/>
              <a:pathLst>
                <a:path h="400050" w="4286250">
                  <a:moveTo>
                    <a:pt x="0" y="0"/>
                  </a:moveTo>
                  <a:lnTo>
                    <a:pt x="4286250" y="0"/>
                  </a:lnTo>
                  <a:lnTo>
                    <a:pt x="4286250" y="400050"/>
                  </a:lnTo>
                  <a:lnTo>
                    <a:pt x="0" y="400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66666" t="0" r="-66666" b="0"/>
              </a:stretch>
            </a:blip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700088" y="9615488"/>
            <a:ext cx="5557838" cy="442912"/>
            <a:chOff x="0" y="0"/>
            <a:chExt cx="7410451" cy="590549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7410450" cy="590550"/>
            </a:xfrm>
            <a:custGeom>
              <a:avLst/>
              <a:gdLst/>
              <a:ahLst/>
              <a:cxnLst/>
              <a:rect r="r" b="b" t="t" l="l"/>
              <a:pathLst>
                <a:path h="590550" w="7410450">
                  <a:moveTo>
                    <a:pt x="0" y="0"/>
                  </a:moveTo>
                  <a:lnTo>
                    <a:pt x="7410450" y="0"/>
                  </a:lnTo>
                  <a:lnTo>
                    <a:pt x="7410450" y="590550"/>
                  </a:lnTo>
                  <a:lnTo>
                    <a:pt x="0" y="5905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-124" r="0" b="-124"/>
              </a:stretch>
            </a:blipFill>
          </p:spPr>
        </p:sp>
      </p:grpSp>
      <p:sp>
        <p:nvSpPr>
          <p:cNvPr name="TextBox 18" id="18"/>
          <p:cNvSpPr txBox="true"/>
          <p:nvPr/>
        </p:nvSpPr>
        <p:spPr>
          <a:xfrm rot="0">
            <a:off x="17030127" y="9697941"/>
            <a:ext cx="226693" cy="299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2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014412" y="4451033"/>
            <a:ext cx="5557838" cy="15640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49"/>
              </a:lnSpc>
            </a:pPr>
            <a:r>
              <a:rPr lang="en-US" sz="8178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SUBTITTLE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917303" y="1791172"/>
            <a:ext cx="10842466" cy="2463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100"/>
              </a:lnSpc>
            </a:pPr>
            <a:r>
              <a:rPr lang="en-US" sz="6500" b="true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User Engagement  Analysis</a:t>
            </a:r>
          </a:p>
          <a:p>
            <a:pPr algn="ctr">
              <a:lnSpc>
                <a:spcPts val="9100"/>
              </a:lnSpc>
            </a:pPr>
          </a:p>
        </p:txBody>
      </p:sp>
      <p:sp>
        <p:nvSpPr>
          <p:cNvPr name="TextBox 21" id="21"/>
          <p:cNvSpPr txBox="true"/>
          <p:nvPr/>
        </p:nvSpPr>
        <p:spPr>
          <a:xfrm rot="0">
            <a:off x="1917303" y="6319838"/>
            <a:ext cx="12981094" cy="12515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240"/>
              </a:lnSpc>
            </a:pPr>
            <a:r>
              <a:rPr lang="en-US" sz="66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Understanding User Interaction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4300" y="42868"/>
            <a:ext cx="18722531" cy="10287000"/>
            <a:chOff x="0" y="0"/>
            <a:chExt cx="24963375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963374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963374">
                  <a:moveTo>
                    <a:pt x="24963374" y="0"/>
                  </a:moveTo>
                  <a:lnTo>
                    <a:pt x="0" y="0"/>
                  </a:lnTo>
                  <a:lnTo>
                    <a:pt x="0" y="13716000"/>
                  </a:lnTo>
                  <a:lnTo>
                    <a:pt x="24963374" y="13716000"/>
                  </a:lnTo>
                  <a:lnTo>
                    <a:pt x="24963374" y="0"/>
                  </a:lnTo>
                  <a:close/>
                </a:path>
              </a:pathLst>
            </a:custGeom>
            <a:solidFill>
              <a:srgbClr val="F1F1F1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1165774" y="0"/>
            <a:ext cx="7129462" cy="10294843"/>
          </a:xfrm>
          <a:custGeom>
            <a:avLst/>
            <a:gdLst/>
            <a:ahLst/>
            <a:cxnLst/>
            <a:rect r="r" b="b" t="t" l="l"/>
            <a:pathLst>
              <a:path h="10294843" w="7129462">
                <a:moveTo>
                  <a:pt x="0" y="0"/>
                </a:moveTo>
                <a:lnTo>
                  <a:pt x="7129462" y="0"/>
                </a:lnTo>
                <a:lnTo>
                  <a:pt x="7129462" y="10294843"/>
                </a:lnTo>
                <a:lnTo>
                  <a:pt x="0" y="1029484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25" t="0" r="-25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0" y="6015038"/>
            <a:ext cx="671512" cy="4271962"/>
            <a:chOff x="0" y="0"/>
            <a:chExt cx="895349" cy="569594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23922"/>
              </a:srgbClr>
            </a:solidFill>
          </p:spPr>
        </p:sp>
      </p:grpSp>
      <p:sp>
        <p:nvSpPr>
          <p:cNvPr name="TextBox 7" id="7"/>
          <p:cNvSpPr txBox="true"/>
          <p:nvPr/>
        </p:nvSpPr>
        <p:spPr>
          <a:xfrm rot="0">
            <a:off x="1128712" y="9710006"/>
            <a:ext cx="2660333" cy="2686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11"/>
              </a:lnSpc>
            </a:pPr>
            <a:r>
              <a:rPr lang="en-US" sz="1650" spc="3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b="true" sz="1650" spc="30">
                <a:solidFill>
                  <a:srgbClr val="2D83C3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Annual Review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11044238" y="671512"/>
            <a:ext cx="542925" cy="542925"/>
            <a:chOff x="0" y="0"/>
            <a:chExt cx="723900" cy="7239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723900" cy="723900"/>
            </a:xfrm>
            <a:custGeom>
              <a:avLst/>
              <a:gdLst/>
              <a:ahLst/>
              <a:cxnLst/>
              <a:rect r="r" b="b" t="t" l="l"/>
              <a:pathLst>
                <a:path h="723900" w="723900">
                  <a:moveTo>
                    <a:pt x="361950" y="0"/>
                  </a:moveTo>
                  <a:lnTo>
                    <a:pt x="265684" y="12954"/>
                  </a:lnTo>
                  <a:lnTo>
                    <a:pt x="179324" y="49403"/>
                  </a:lnTo>
                  <a:lnTo>
                    <a:pt x="106045" y="106045"/>
                  </a:lnTo>
                  <a:lnTo>
                    <a:pt x="49403" y="179324"/>
                  </a:lnTo>
                  <a:lnTo>
                    <a:pt x="12954" y="265684"/>
                  </a:lnTo>
                  <a:lnTo>
                    <a:pt x="0" y="361950"/>
                  </a:lnTo>
                  <a:lnTo>
                    <a:pt x="12954" y="458216"/>
                  </a:lnTo>
                  <a:lnTo>
                    <a:pt x="49403" y="544703"/>
                  </a:lnTo>
                  <a:lnTo>
                    <a:pt x="106045" y="617982"/>
                  </a:lnTo>
                  <a:lnTo>
                    <a:pt x="179324" y="674624"/>
                  </a:lnTo>
                  <a:lnTo>
                    <a:pt x="265811" y="711073"/>
                  </a:lnTo>
                  <a:lnTo>
                    <a:pt x="361950" y="723900"/>
                  </a:lnTo>
                  <a:lnTo>
                    <a:pt x="458216" y="710946"/>
                  </a:lnTo>
                  <a:lnTo>
                    <a:pt x="544703" y="674497"/>
                  </a:lnTo>
                  <a:lnTo>
                    <a:pt x="617982" y="617855"/>
                  </a:lnTo>
                  <a:lnTo>
                    <a:pt x="674624" y="544576"/>
                  </a:lnTo>
                  <a:lnTo>
                    <a:pt x="711073" y="458089"/>
                  </a:lnTo>
                  <a:lnTo>
                    <a:pt x="723900" y="361950"/>
                  </a:lnTo>
                  <a:lnTo>
                    <a:pt x="710946" y="265684"/>
                  </a:lnTo>
                  <a:lnTo>
                    <a:pt x="674497" y="179197"/>
                  </a:lnTo>
                  <a:lnTo>
                    <a:pt x="617855" y="105918"/>
                  </a:lnTo>
                  <a:lnTo>
                    <a:pt x="544576" y="49276"/>
                  </a:lnTo>
                  <a:lnTo>
                    <a:pt x="458089" y="12827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EBEBEB"/>
            </a:solidFill>
          </p:spPr>
        </p:sp>
      </p:grpSp>
      <p:sp>
        <p:nvSpPr>
          <p:cNvPr name="Freeform 10" id="10"/>
          <p:cNvSpPr/>
          <p:nvPr/>
        </p:nvSpPr>
        <p:spPr>
          <a:xfrm flipH="false" flipV="false" rot="0">
            <a:off x="16516350" y="8415338"/>
            <a:ext cx="971550" cy="971550"/>
          </a:xfrm>
          <a:custGeom>
            <a:avLst/>
            <a:gdLst/>
            <a:ahLst/>
            <a:cxnLst/>
            <a:rect r="r" b="b" t="t" l="l"/>
            <a:pathLst>
              <a:path h="971550" w="971550">
                <a:moveTo>
                  <a:pt x="0" y="0"/>
                </a:moveTo>
                <a:lnTo>
                  <a:pt x="971550" y="0"/>
                </a:lnTo>
                <a:lnTo>
                  <a:pt x="971550" y="971550"/>
                </a:lnTo>
                <a:lnTo>
                  <a:pt x="0" y="97155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16030575" y="9201150"/>
            <a:ext cx="371475" cy="371475"/>
            <a:chOff x="0" y="0"/>
            <a:chExt cx="495300" cy="4953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95300" cy="495300"/>
            </a:xfrm>
            <a:custGeom>
              <a:avLst/>
              <a:gdLst/>
              <a:ahLst/>
              <a:cxnLst/>
              <a:rect r="r" b="b" t="t" l="l"/>
              <a:pathLst>
                <a:path h="495300" w="495300">
                  <a:moveTo>
                    <a:pt x="0" y="0"/>
                  </a:moveTo>
                  <a:lnTo>
                    <a:pt x="495300" y="0"/>
                  </a:lnTo>
                  <a:lnTo>
                    <a:pt x="495300" y="495300"/>
                  </a:lnTo>
                  <a:lnTo>
                    <a:pt x="0" y="4953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0" t="0" r="0" b="0"/>
              </a:stretch>
            </a:blip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700088" y="9615488"/>
            <a:ext cx="5557838" cy="442912"/>
            <a:chOff x="0" y="0"/>
            <a:chExt cx="7410451" cy="590549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7410450" cy="590550"/>
            </a:xfrm>
            <a:custGeom>
              <a:avLst/>
              <a:gdLst/>
              <a:ahLst/>
              <a:cxnLst/>
              <a:rect r="r" b="b" t="t" l="l"/>
              <a:pathLst>
                <a:path h="590550" w="7410450">
                  <a:moveTo>
                    <a:pt x="0" y="0"/>
                  </a:moveTo>
                  <a:lnTo>
                    <a:pt x="7410450" y="0"/>
                  </a:lnTo>
                  <a:lnTo>
                    <a:pt x="7410450" y="590550"/>
                  </a:lnTo>
                  <a:lnTo>
                    <a:pt x="0" y="5905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0" t="-124" r="0" b="-124"/>
              </a:stretch>
            </a:blipFill>
          </p:spPr>
        </p:sp>
      </p:grpSp>
      <p:grpSp>
        <p:nvGrpSpPr>
          <p:cNvPr name="Group 15" id="15"/>
          <p:cNvGrpSpPr/>
          <p:nvPr/>
        </p:nvGrpSpPr>
        <p:grpSpPr>
          <a:xfrm rot="0">
            <a:off x="71438" y="5729285"/>
            <a:ext cx="2600325" cy="4514850"/>
            <a:chOff x="0" y="0"/>
            <a:chExt cx="3467100" cy="6019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3467100" cy="6019800"/>
            </a:xfrm>
            <a:custGeom>
              <a:avLst/>
              <a:gdLst/>
              <a:ahLst/>
              <a:cxnLst/>
              <a:rect r="r" b="b" t="t" l="l"/>
              <a:pathLst>
                <a:path h="6019800" w="3467100">
                  <a:moveTo>
                    <a:pt x="0" y="0"/>
                  </a:moveTo>
                  <a:lnTo>
                    <a:pt x="3467100" y="0"/>
                  </a:lnTo>
                  <a:lnTo>
                    <a:pt x="3467100" y="6019800"/>
                  </a:lnTo>
                  <a:lnTo>
                    <a:pt x="0" y="60198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-67" t="0" r="-67" b="0"/>
              </a:stretch>
            </a:blipFill>
          </p:spPr>
        </p:sp>
      </p:grpSp>
      <p:sp>
        <p:nvSpPr>
          <p:cNvPr name="TextBox 17" id="17"/>
          <p:cNvSpPr txBox="true"/>
          <p:nvPr/>
        </p:nvSpPr>
        <p:spPr>
          <a:xfrm rot="0">
            <a:off x="1109662" y="643317"/>
            <a:ext cx="3535680" cy="1162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 b="true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AGENDA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7030127" y="9697941"/>
            <a:ext cx="226693" cy="299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3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3856151" y="1436570"/>
            <a:ext cx="7360920" cy="7191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0"/>
              </a:lnSpc>
            </a:pPr>
          </a:p>
          <a:p>
            <a:pPr algn="l" marL="886777" indent="-295592" lvl="2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</a:p>
          <a:p>
            <a:pPr algn="l" marL="886777" indent="-295592" lvl="2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Overview</a:t>
            </a:r>
          </a:p>
          <a:p>
            <a:pPr algn="l" marL="886777" indent="-295592" lvl="2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 Users</a:t>
            </a:r>
          </a:p>
          <a:p>
            <a:pPr algn="l" marL="886777" indent="-295592" lvl="2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Tools and Technologies</a:t>
            </a:r>
          </a:p>
          <a:p>
            <a:pPr algn="l" marL="886777" indent="-295592" lvl="2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Portfolio design and Layout</a:t>
            </a:r>
          </a:p>
          <a:p>
            <a:pPr algn="l" marL="886777" indent="-295592" lvl="2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Features and Functionality</a:t>
            </a:r>
          </a:p>
          <a:p>
            <a:pPr algn="l" marL="886777" indent="-295592" lvl="2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Screenshots</a:t>
            </a:r>
          </a:p>
          <a:p>
            <a:pPr algn="l" marL="886777" indent="-295592" lvl="2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</a:p>
          <a:p>
            <a:pPr algn="l" marL="886777" indent="-295592" lvl="2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Github Link</a:t>
            </a:r>
          </a:p>
          <a:p>
            <a:pPr algn="l" marL="886777" indent="-295592" lvl="2">
              <a:lnSpc>
                <a:spcPts val="5040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9090" y="6000"/>
            <a:ext cx="1841563" cy="10282238"/>
            <a:chOff x="0" y="0"/>
            <a:chExt cx="2455418" cy="1370965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8917" y="5536438"/>
            <a:ext cx="7123080" cy="4756499"/>
            <a:chOff x="0" y="0"/>
            <a:chExt cx="9497440" cy="634199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569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3724" cy="10287000"/>
            <a:chOff x="0" y="0"/>
            <a:chExt cx="5178298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0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18431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107" cy="10287000"/>
            <a:chOff x="0" y="0"/>
            <a:chExt cx="5708143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6275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23922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3664" cy="10287000"/>
            <a:chOff x="0" y="0"/>
            <a:chExt cx="2511552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40784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49" cy="6534149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18431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49" cy="5695949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23922"/>
              </a:srgbClr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4030325" y="8843962"/>
            <a:ext cx="271462" cy="271462"/>
            <a:chOff x="0" y="0"/>
            <a:chExt cx="361949" cy="361949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14772153" y="6444932"/>
            <a:ext cx="3264435" cy="3849782"/>
            <a:chOff x="0" y="0"/>
            <a:chExt cx="4352580" cy="5133043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4352544" cy="5133086"/>
            </a:xfrm>
            <a:custGeom>
              <a:avLst/>
              <a:gdLst/>
              <a:ahLst/>
              <a:cxnLst/>
              <a:rect r="r" b="b" t="t" l="l"/>
              <a:pathLst>
                <a:path h="5133086" w="4352544">
                  <a:moveTo>
                    <a:pt x="0" y="0"/>
                  </a:moveTo>
                  <a:lnTo>
                    <a:pt x="4352544" y="0"/>
                  </a:lnTo>
                  <a:lnTo>
                    <a:pt x="4352544" y="5133086"/>
                  </a:lnTo>
                  <a:lnTo>
                    <a:pt x="0" y="513308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15" r="0" b="-14"/>
              </a:stretch>
            </a:blipFill>
          </p:spPr>
        </p:sp>
      </p:grpSp>
      <p:grpSp>
        <p:nvGrpSpPr>
          <p:cNvPr name="Group 28" id="28"/>
          <p:cNvGrpSpPr/>
          <p:nvPr/>
        </p:nvGrpSpPr>
        <p:grpSpPr>
          <a:xfrm rot="0">
            <a:off x="10044112" y="2543175"/>
            <a:ext cx="471488" cy="485775"/>
            <a:chOff x="0" y="0"/>
            <a:chExt cx="628651" cy="6477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sp>
        <p:nvSpPr>
          <p:cNvPr name="TextBox 30" id="30"/>
          <p:cNvSpPr txBox="true"/>
          <p:nvPr/>
        </p:nvSpPr>
        <p:spPr>
          <a:xfrm rot="0">
            <a:off x="1251108" y="860042"/>
            <a:ext cx="8455343" cy="10198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b="true" sz="6375" spc="22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PROBLEM	STATEMENT</a:t>
            </a:r>
          </a:p>
        </p:txBody>
      </p:sp>
      <p:grpSp>
        <p:nvGrpSpPr>
          <p:cNvPr name="Group 31" id="31"/>
          <p:cNvGrpSpPr/>
          <p:nvPr/>
        </p:nvGrpSpPr>
        <p:grpSpPr>
          <a:xfrm rot="0">
            <a:off x="1014412" y="9701212"/>
            <a:ext cx="3214688" cy="300038"/>
            <a:chOff x="0" y="0"/>
            <a:chExt cx="4286251" cy="400051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4286250" cy="400050"/>
            </a:xfrm>
            <a:custGeom>
              <a:avLst/>
              <a:gdLst/>
              <a:ahLst/>
              <a:cxnLst/>
              <a:rect r="r" b="b" t="t" l="l"/>
              <a:pathLst>
                <a:path h="400050" w="4286250">
                  <a:moveTo>
                    <a:pt x="0" y="0"/>
                  </a:moveTo>
                  <a:lnTo>
                    <a:pt x="4286250" y="0"/>
                  </a:lnTo>
                  <a:lnTo>
                    <a:pt x="4286250" y="400050"/>
                  </a:lnTo>
                  <a:lnTo>
                    <a:pt x="0" y="400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66666" t="0" r="-66666" b="0"/>
              </a:stretch>
            </a:blipFill>
          </p:spPr>
        </p:sp>
      </p:grpSp>
      <p:sp>
        <p:nvSpPr>
          <p:cNvPr name="TextBox 33" id="33"/>
          <p:cNvSpPr txBox="true"/>
          <p:nvPr/>
        </p:nvSpPr>
        <p:spPr>
          <a:xfrm rot="0">
            <a:off x="17030127" y="9697941"/>
            <a:ext cx="226693" cy="299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4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335756" y="3416573"/>
            <a:ext cx="17346393" cy="30283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728"/>
              </a:lnSpc>
            </a:pPr>
            <a:r>
              <a:rPr lang="en-US" sz="3377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Businesses struggle to retain users due to lack of insights into engagement.</a:t>
            </a:r>
          </a:p>
          <a:p>
            <a:pPr algn="just">
              <a:lnSpc>
                <a:spcPts val="4728"/>
              </a:lnSpc>
            </a:pPr>
          </a:p>
          <a:p>
            <a:pPr algn="just">
              <a:lnSpc>
                <a:spcPts val="4728"/>
              </a:lnSpc>
            </a:pPr>
            <a:r>
              <a:rPr lang="en-US" sz="3377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High churn rate impacts revenue and growth.</a:t>
            </a:r>
          </a:p>
          <a:p>
            <a:pPr algn="just">
              <a:lnSpc>
                <a:spcPts val="4728"/>
              </a:lnSpc>
            </a:pPr>
          </a:p>
          <a:p>
            <a:pPr algn="just">
              <a:lnSpc>
                <a:spcPts val="4728"/>
              </a:lnSpc>
            </a:pPr>
            <a:r>
              <a:rPr lang="en-US" sz="3377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Need for systematic analysis of user interactions to improve product performance.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9090" y="6000"/>
            <a:ext cx="1841563" cy="10282238"/>
            <a:chOff x="0" y="0"/>
            <a:chExt cx="2455418" cy="1370965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8917" y="5536438"/>
            <a:ext cx="7123080" cy="4756499"/>
            <a:chOff x="0" y="0"/>
            <a:chExt cx="9497440" cy="634199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569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3724" cy="10287000"/>
            <a:chOff x="0" y="0"/>
            <a:chExt cx="5178298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0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18431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107" cy="10287000"/>
            <a:chOff x="0" y="0"/>
            <a:chExt cx="5708143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6275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23922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3664" cy="10287000"/>
            <a:chOff x="0" y="0"/>
            <a:chExt cx="2511552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40784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49" cy="6534149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18431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49" cy="5695949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23922"/>
              </a:srgbClr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4030325" y="8843962"/>
            <a:ext cx="271462" cy="271462"/>
            <a:chOff x="0" y="0"/>
            <a:chExt cx="361949" cy="361949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13380244" y="4286250"/>
            <a:ext cx="5300662" cy="5715000"/>
            <a:chOff x="0" y="0"/>
            <a:chExt cx="7067549" cy="76200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7067550" cy="7620000"/>
            </a:xfrm>
            <a:custGeom>
              <a:avLst/>
              <a:gdLst/>
              <a:ahLst/>
              <a:cxnLst/>
              <a:rect r="r" b="b" t="t" l="l"/>
              <a:pathLst>
                <a:path h="7620000" w="7067550">
                  <a:moveTo>
                    <a:pt x="0" y="0"/>
                  </a:moveTo>
                  <a:lnTo>
                    <a:pt x="7067550" y="0"/>
                  </a:lnTo>
                  <a:lnTo>
                    <a:pt x="7067550" y="7620000"/>
                  </a:lnTo>
                  <a:lnTo>
                    <a:pt x="0" y="7620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  <p:grpSp>
        <p:nvGrpSpPr>
          <p:cNvPr name="Group 28" id="28"/>
          <p:cNvGrpSpPr/>
          <p:nvPr/>
        </p:nvGrpSpPr>
        <p:grpSpPr>
          <a:xfrm rot="0">
            <a:off x="10044112" y="2543175"/>
            <a:ext cx="471488" cy="485775"/>
            <a:chOff x="0" y="0"/>
            <a:chExt cx="628651" cy="6477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sp>
        <p:nvSpPr>
          <p:cNvPr name="TextBox 30" id="30"/>
          <p:cNvSpPr txBox="true"/>
          <p:nvPr/>
        </p:nvSpPr>
        <p:spPr>
          <a:xfrm rot="0">
            <a:off x="335756" y="509270"/>
            <a:ext cx="7895272" cy="10198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b="true" sz="6375" spc="7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PROJECT	OVERVIEW</a:t>
            </a:r>
          </a:p>
        </p:txBody>
      </p:sp>
      <p:grpSp>
        <p:nvGrpSpPr>
          <p:cNvPr name="Group 31" id="31"/>
          <p:cNvGrpSpPr/>
          <p:nvPr/>
        </p:nvGrpSpPr>
        <p:grpSpPr>
          <a:xfrm rot="0">
            <a:off x="1014412" y="9701212"/>
            <a:ext cx="3214688" cy="300038"/>
            <a:chOff x="0" y="0"/>
            <a:chExt cx="4286251" cy="400051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4286250" cy="400050"/>
            </a:xfrm>
            <a:custGeom>
              <a:avLst/>
              <a:gdLst/>
              <a:ahLst/>
              <a:cxnLst/>
              <a:rect r="r" b="b" t="t" l="l"/>
              <a:pathLst>
                <a:path h="400050" w="4286250">
                  <a:moveTo>
                    <a:pt x="0" y="0"/>
                  </a:moveTo>
                  <a:lnTo>
                    <a:pt x="4286250" y="0"/>
                  </a:lnTo>
                  <a:lnTo>
                    <a:pt x="4286250" y="400050"/>
                  </a:lnTo>
                  <a:lnTo>
                    <a:pt x="0" y="400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66666" t="0" r="-66666" b="0"/>
              </a:stretch>
            </a:blipFill>
          </p:spPr>
        </p:sp>
      </p:grpSp>
      <p:sp>
        <p:nvSpPr>
          <p:cNvPr name="TextBox 33" id="33"/>
          <p:cNvSpPr txBox="true"/>
          <p:nvPr/>
        </p:nvSpPr>
        <p:spPr>
          <a:xfrm rot="0">
            <a:off x="17030127" y="9697941"/>
            <a:ext cx="226693" cy="299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5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1014412" y="1627981"/>
            <a:ext cx="11917945" cy="9048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759"/>
              </a:lnSpc>
            </a:pPr>
            <a:r>
              <a:rPr lang="en-US" sz="33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Objective: Analyze user engagement patterns in digital platforms.</a:t>
            </a:r>
          </a:p>
          <a:p>
            <a:pPr algn="just">
              <a:lnSpc>
                <a:spcPts val="4759"/>
              </a:lnSpc>
            </a:pPr>
          </a:p>
          <a:p>
            <a:pPr algn="just">
              <a:lnSpc>
                <a:spcPts val="4759"/>
              </a:lnSpc>
            </a:pPr>
            <a:r>
              <a:rPr lang="en-US" sz="33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Focus Areas:</a:t>
            </a:r>
          </a:p>
          <a:p>
            <a:pPr algn="just">
              <a:lnSpc>
                <a:spcPts val="4759"/>
              </a:lnSpc>
            </a:pPr>
          </a:p>
          <a:p>
            <a:pPr algn="just">
              <a:lnSpc>
                <a:spcPts val="4759"/>
              </a:lnSpc>
            </a:pPr>
            <a:r>
              <a:rPr lang="en-US" sz="33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Measuring active vs. inactive users</a:t>
            </a:r>
          </a:p>
          <a:p>
            <a:pPr algn="just">
              <a:lnSpc>
                <a:spcPts val="4759"/>
              </a:lnSpc>
            </a:pPr>
          </a:p>
          <a:p>
            <a:pPr algn="just">
              <a:lnSpc>
                <a:spcPts val="4759"/>
              </a:lnSpc>
            </a:pPr>
            <a:r>
              <a:rPr lang="en-US" sz="33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Session frequency &amp; duration</a:t>
            </a:r>
          </a:p>
          <a:p>
            <a:pPr algn="just">
              <a:lnSpc>
                <a:spcPts val="4759"/>
              </a:lnSpc>
            </a:pPr>
          </a:p>
          <a:p>
            <a:pPr algn="just">
              <a:lnSpc>
                <a:spcPts val="4759"/>
              </a:lnSpc>
            </a:pPr>
            <a:r>
              <a:rPr lang="en-US" sz="33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Interaction with features/content</a:t>
            </a:r>
          </a:p>
          <a:p>
            <a:pPr algn="just">
              <a:lnSpc>
                <a:spcPts val="4759"/>
              </a:lnSpc>
            </a:pPr>
          </a:p>
          <a:p>
            <a:pPr algn="just">
              <a:lnSpc>
                <a:spcPts val="4759"/>
              </a:lnSpc>
            </a:pPr>
          </a:p>
          <a:p>
            <a:pPr algn="just">
              <a:lnSpc>
                <a:spcPts val="4759"/>
              </a:lnSpc>
            </a:pPr>
            <a:r>
              <a:rPr lang="en-US" sz="33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Goal: Derive actionable insights to boost retention &amp; satisfaction.</a:t>
            </a:r>
          </a:p>
          <a:p>
            <a:pPr algn="just">
              <a:lnSpc>
                <a:spcPts val="4759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9090" y="6000"/>
            <a:ext cx="1841563" cy="10282238"/>
            <a:chOff x="0" y="0"/>
            <a:chExt cx="2455418" cy="1370965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8917" y="5536438"/>
            <a:ext cx="7123080" cy="4756499"/>
            <a:chOff x="0" y="0"/>
            <a:chExt cx="9497440" cy="634199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569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3724" cy="10287000"/>
            <a:chOff x="0" y="0"/>
            <a:chExt cx="5178298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0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18431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107" cy="10287000"/>
            <a:chOff x="0" y="0"/>
            <a:chExt cx="5708143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6275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23922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3664" cy="10287000"/>
            <a:chOff x="0" y="0"/>
            <a:chExt cx="2511552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40784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49" cy="6534149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18431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49" cy="5695949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23922"/>
              </a:srgbClr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0044112" y="2543175"/>
            <a:ext cx="471488" cy="485775"/>
            <a:chOff x="0" y="0"/>
            <a:chExt cx="628651" cy="6477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14030325" y="8843962"/>
            <a:ext cx="271462" cy="271462"/>
            <a:chOff x="0" y="0"/>
            <a:chExt cx="361949" cy="361949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name="TextBox 28" id="28"/>
          <p:cNvSpPr txBox="true"/>
          <p:nvPr/>
        </p:nvSpPr>
        <p:spPr>
          <a:xfrm rot="0">
            <a:off x="1049178" y="1335149"/>
            <a:ext cx="7521893" cy="7797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b="true" sz="4800" spc="-15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WHO ARE THE END USERS?</a:t>
            </a:r>
          </a:p>
        </p:txBody>
      </p:sp>
      <p:grpSp>
        <p:nvGrpSpPr>
          <p:cNvPr name="Group 29" id="29"/>
          <p:cNvGrpSpPr/>
          <p:nvPr/>
        </p:nvGrpSpPr>
        <p:grpSpPr>
          <a:xfrm rot="0">
            <a:off x="1085850" y="9258300"/>
            <a:ext cx="3271838" cy="728662"/>
            <a:chOff x="0" y="0"/>
            <a:chExt cx="4362451" cy="971549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4362450" cy="971550"/>
            </a:xfrm>
            <a:custGeom>
              <a:avLst/>
              <a:gdLst/>
              <a:ahLst/>
              <a:cxnLst/>
              <a:rect r="r" b="b" t="t" l="l"/>
              <a:pathLst>
                <a:path h="971550" w="4362450">
                  <a:moveTo>
                    <a:pt x="0" y="0"/>
                  </a:moveTo>
                  <a:lnTo>
                    <a:pt x="4362450" y="0"/>
                  </a:lnTo>
                  <a:lnTo>
                    <a:pt x="4362450" y="971550"/>
                  </a:lnTo>
                  <a:lnTo>
                    <a:pt x="0" y="9715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  <p:sp>
        <p:nvSpPr>
          <p:cNvPr name="TextBox 31" id="31"/>
          <p:cNvSpPr txBox="true"/>
          <p:nvPr/>
        </p:nvSpPr>
        <p:spPr>
          <a:xfrm rot="0">
            <a:off x="17030127" y="9697941"/>
            <a:ext cx="226693" cy="299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6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519542" y="2956971"/>
            <a:ext cx="9821650" cy="42475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759"/>
              </a:lnSpc>
            </a:pPr>
            <a:r>
              <a:rPr lang="en-US" sz="33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Product managers (for decision-making).</a:t>
            </a:r>
          </a:p>
          <a:p>
            <a:pPr algn="just">
              <a:lnSpc>
                <a:spcPts val="4759"/>
              </a:lnSpc>
            </a:pPr>
          </a:p>
          <a:p>
            <a:pPr algn="just">
              <a:lnSpc>
                <a:spcPts val="4759"/>
              </a:lnSpc>
            </a:pPr>
            <a:r>
              <a:rPr lang="en-US" sz="33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Marketing teams (to plan targeted campaigns).</a:t>
            </a:r>
          </a:p>
          <a:p>
            <a:pPr algn="just">
              <a:lnSpc>
                <a:spcPts val="4759"/>
              </a:lnSpc>
            </a:pPr>
          </a:p>
          <a:p>
            <a:pPr algn="just">
              <a:lnSpc>
                <a:spcPts val="4759"/>
              </a:lnSpc>
            </a:pPr>
            <a:r>
              <a:rPr lang="en-US" sz="33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Developers &amp; designers (to enhance usability).</a:t>
            </a:r>
          </a:p>
          <a:p>
            <a:pPr algn="just">
              <a:lnSpc>
                <a:spcPts val="4759"/>
              </a:lnSpc>
            </a:pPr>
          </a:p>
          <a:p>
            <a:pPr algn="just">
              <a:lnSpc>
                <a:spcPts val="4759"/>
              </a:lnSpc>
            </a:pPr>
            <a:r>
              <a:rPr lang="en-US" sz="33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Stakeholders &amp; business leaders (to track ROI).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9090" y="6000"/>
            <a:ext cx="1841563" cy="10282238"/>
            <a:chOff x="0" y="0"/>
            <a:chExt cx="2455418" cy="1370965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8917" y="5536438"/>
            <a:ext cx="7123080" cy="4756499"/>
            <a:chOff x="0" y="0"/>
            <a:chExt cx="9497440" cy="634199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569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3724" cy="10287000"/>
            <a:chOff x="0" y="0"/>
            <a:chExt cx="5178298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0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18431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107" cy="10287000"/>
            <a:chOff x="0" y="0"/>
            <a:chExt cx="5708143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6275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23922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3664" cy="10287000"/>
            <a:chOff x="0" y="0"/>
            <a:chExt cx="2511552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40784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49" cy="6534149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18431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49" cy="5695949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23922"/>
              </a:srgbClr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0" y="2214562"/>
            <a:ext cx="4043362" cy="4872038"/>
            <a:chOff x="0" y="0"/>
            <a:chExt cx="5391150" cy="6496051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5391150" cy="6496050"/>
            </a:xfrm>
            <a:custGeom>
              <a:avLst/>
              <a:gdLst/>
              <a:ahLst/>
              <a:cxnLst/>
              <a:rect r="r" b="b" t="t" l="l"/>
              <a:pathLst>
                <a:path h="6496050" w="5391150">
                  <a:moveTo>
                    <a:pt x="0" y="0"/>
                  </a:moveTo>
                  <a:lnTo>
                    <a:pt x="5391150" y="0"/>
                  </a:lnTo>
                  <a:lnTo>
                    <a:pt x="5391150" y="6496050"/>
                  </a:lnTo>
                  <a:lnTo>
                    <a:pt x="0" y="6496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34" r="0" b="-34"/>
              </a:stretch>
            </a:blip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10044112" y="2543175"/>
            <a:ext cx="471488" cy="485775"/>
            <a:chOff x="0" y="0"/>
            <a:chExt cx="628651" cy="6477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name="Group 28" id="28"/>
          <p:cNvGrpSpPr/>
          <p:nvPr/>
        </p:nvGrpSpPr>
        <p:grpSpPr>
          <a:xfrm rot="0">
            <a:off x="14030325" y="8843962"/>
            <a:ext cx="271462" cy="271462"/>
            <a:chOff x="0" y="0"/>
            <a:chExt cx="361949" cy="361949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name="TextBox 30" id="30"/>
          <p:cNvSpPr txBox="true"/>
          <p:nvPr/>
        </p:nvSpPr>
        <p:spPr>
          <a:xfrm rot="0">
            <a:off x="837248" y="1281112"/>
            <a:ext cx="14644688" cy="8686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80"/>
              </a:lnSpc>
            </a:pPr>
            <a:r>
              <a:rPr lang="en-US" b="true" sz="5400" spc="15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TOOLS AND TECHNIQUES</a:t>
            </a:r>
          </a:p>
        </p:txBody>
      </p:sp>
      <p:grpSp>
        <p:nvGrpSpPr>
          <p:cNvPr name="Group 31" id="31"/>
          <p:cNvGrpSpPr/>
          <p:nvPr/>
        </p:nvGrpSpPr>
        <p:grpSpPr>
          <a:xfrm rot="0">
            <a:off x="1014412" y="9701212"/>
            <a:ext cx="3214688" cy="300038"/>
            <a:chOff x="0" y="0"/>
            <a:chExt cx="4286251" cy="400051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4286250" cy="400050"/>
            </a:xfrm>
            <a:custGeom>
              <a:avLst/>
              <a:gdLst/>
              <a:ahLst/>
              <a:cxnLst/>
              <a:rect r="r" b="b" t="t" l="l"/>
              <a:pathLst>
                <a:path h="400050" w="4286250">
                  <a:moveTo>
                    <a:pt x="0" y="0"/>
                  </a:moveTo>
                  <a:lnTo>
                    <a:pt x="4286250" y="0"/>
                  </a:lnTo>
                  <a:lnTo>
                    <a:pt x="4286250" y="400050"/>
                  </a:lnTo>
                  <a:lnTo>
                    <a:pt x="0" y="400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66666" t="0" r="-66666" b="0"/>
              </a:stretch>
            </a:blipFill>
          </p:spPr>
        </p:sp>
      </p:grpSp>
      <p:sp>
        <p:nvSpPr>
          <p:cNvPr name="TextBox 33" id="33"/>
          <p:cNvSpPr txBox="true"/>
          <p:nvPr/>
        </p:nvSpPr>
        <p:spPr>
          <a:xfrm rot="0">
            <a:off x="17030127" y="9697941"/>
            <a:ext cx="226693" cy="299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7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4140045" y="2914650"/>
            <a:ext cx="11358351" cy="35747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40"/>
              </a:lnSpc>
            </a:pPr>
            <a:r>
              <a:rPr lang="en-US" sz="2885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Data Sources: Google Analytics, Firebase, Mixpanel, server logs.</a:t>
            </a:r>
          </a:p>
          <a:p>
            <a:pPr algn="ctr">
              <a:lnSpc>
                <a:spcPts val="4040"/>
              </a:lnSpc>
            </a:pPr>
          </a:p>
          <a:p>
            <a:pPr algn="ctr">
              <a:lnSpc>
                <a:spcPts val="4040"/>
              </a:lnSpc>
            </a:pPr>
            <a:r>
              <a:rPr lang="en-US" sz="2885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Analysis Tools: Python (Pandas, Matplotlib, Seaborn), R, SQL.</a:t>
            </a:r>
          </a:p>
          <a:p>
            <a:pPr algn="ctr">
              <a:lnSpc>
                <a:spcPts val="4040"/>
              </a:lnSpc>
            </a:pPr>
          </a:p>
          <a:p>
            <a:pPr algn="ctr">
              <a:lnSpc>
                <a:spcPts val="4040"/>
              </a:lnSpc>
            </a:pPr>
            <a:r>
              <a:rPr lang="en-US" sz="2885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Visualization: Tableau, Power BI.</a:t>
            </a:r>
          </a:p>
          <a:p>
            <a:pPr algn="ctr">
              <a:lnSpc>
                <a:spcPts val="4040"/>
              </a:lnSpc>
            </a:pPr>
          </a:p>
          <a:p>
            <a:pPr algn="ctr">
              <a:lnSpc>
                <a:spcPts val="4040"/>
              </a:lnSpc>
            </a:pPr>
            <a:r>
              <a:rPr lang="en-US" sz="2885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Machine Learning: Predicting churn using scikit-learn.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9090" y="6000"/>
            <a:ext cx="1841563" cy="10282238"/>
            <a:chOff x="0" y="0"/>
            <a:chExt cx="2455418" cy="1370965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8917" y="5536438"/>
            <a:ext cx="7123080" cy="4756499"/>
            <a:chOff x="0" y="0"/>
            <a:chExt cx="9497440" cy="634199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569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3724" cy="10287000"/>
            <a:chOff x="0" y="0"/>
            <a:chExt cx="5178298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0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18431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107" cy="10287000"/>
            <a:chOff x="0" y="0"/>
            <a:chExt cx="5708143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6275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23922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3664" cy="10287000"/>
            <a:chOff x="0" y="0"/>
            <a:chExt cx="2511552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40784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49" cy="6534149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18431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49" cy="5695949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23922"/>
              </a:srgbClr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4030325" y="8843962"/>
            <a:ext cx="271462" cy="271462"/>
            <a:chOff x="0" y="0"/>
            <a:chExt cx="361949" cy="361949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2500312" y="9701212"/>
            <a:ext cx="114300" cy="266700"/>
            <a:chOff x="0" y="0"/>
            <a:chExt cx="152400" cy="3556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152400" cy="355600"/>
            </a:xfrm>
            <a:custGeom>
              <a:avLst/>
              <a:gdLst/>
              <a:ahLst/>
              <a:cxnLst/>
              <a:rect r="r" b="b" t="t" l="l"/>
              <a:pathLst>
                <a:path h="355600" w="152400">
                  <a:moveTo>
                    <a:pt x="0" y="0"/>
                  </a:moveTo>
                  <a:lnTo>
                    <a:pt x="152400" y="0"/>
                  </a:lnTo>
                  <a:lnTo>
                    <a:pt x="152400" y="355600"/>
                  </a:lnTo>
                  <a:lnTo>
                    <a:pt x="0" y="3556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66666" t="0" r="-66666" b="0"/>
              </a:stretch>
            </a:blipFill>
          </p:spPr>
        </p:sp>
      </p:grpSp>
      <p:sp>
        <p:nvSpPr>
          <p:cNvPr name="TextBox 26" id="26"/>
          <p:cNvSpPr txBox="true"/>
          <p:nvPr/>
        </p:nvSpPr>
        <p:spPr>
          <a:xfrm rot="0">
            <a:off x="16915827" y="9697941"/>
            <a:ext cx="342900" cy="299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8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109662" y="431005"/>
            <a:ext cx="13192125" cy="9492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00"/>
              </a:lnSpc>
            </a:pPr>
            <a:r>
              <a:rPr lang="en-US" b="true" sz="6000" spc="21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POTFOLIO DESIGN AND LAYOUT</a:t>
            </a:r>
          </a:p>
        </p:txBody>
      </p:sp>
      <p:grpSp>
        <p:nvGrpSpPr>
          <p:cNvPr name="Group 28" id="28"/>
          <p:cNvGrpSpPr/>
          <p:nvPr/>
        </p:nvGrpSpPr>
        <p:grpSpPr>
          <a:xfrm rot="0">
            <a:off x="15087600" y="787712"/>
            <a:ext cx="685800" cy="685800"/>
            <a:chOff x="0" y="0"/>
            <a:chExt cx="914400" cy="9144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sp>
        <p:nvSpPr>
          <p:cNvPr name="TextBox 30" id="30"/>
          <p:cNvSpPr txBox="true"/>
          <p:nvPr/>
        </p:nvSpPr>
        <p:spPr>
          <a:xfrm rot="0">
            <a:off x="1002347" y="1995805"/>
            <a:ext cx="12650365" cy="66478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Dashboard showing KPIs:</a:t>
            </a:r>
          </a:p>
          <a:p>
            <a:pPr algn="ctr">
              <a:lnSpc>
                <a:spcPts val="4759"/>
              </a:lnSpc>
            </a:pPr>
          </a:p>
          <a:p>
            <a:pPr algn="ctr">
              <a:lnSpc>
                <a:spcPts val="4759"/>
              </a:lnSpc>
            </a:pPr>
            <a:r>
              <a:rPr lang="en-US" sz="33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Daily Active Users (DAU), Monthly Active Users (MAU)</a:t>
            </a:r>
          </a:p>
          <a:p>
            <a:pPr algn="ctr">
              <a:lnSpc>
                <a:spcPts val="4759"/>
              </a:lnSpc>
            </a:pPr>
          </a:p>
          <a:p>
            <a:pPr algn="ctr">
              <a:lnSpc>
                <a:spcPts val="4759"/>
              </a:lnSpc>
            </a:pPr>
            <a:r>
              <a:rPr lang="en-US" sz="33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Average Session Duration</a:t>
            </a:r>
          </a:p>
          <a:p>
            <a:pPr algn="ctr">
              <a:lnSpc>
                <a:spcPts val="4759"/>
              </a:lnSpc>
            </a:pPr>
          </a:p>
          <a:p>
            <a:pPr algn="ctr">
              <a:lnSpc>
                <a:spcPts val="4759"/>
              </a:lnSpc>
            </a:pPr>
            <a:r>
              <a:rPr lang="en-US" sz="33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Retention &amp; Churn Rate</a:t>
            </a:r>
          </a:p>
          <a:p>
            <a:pPr algn="ctr">
              <a:lnSpc>
                <a:spcPts val="4759"/>
              </a:lnSpc>
            </a:pPr>
          </a:p>
          <a:p>
            <a:pPr algn="ctr">
              <a:lnSpc>
                <a:spcPts val="4759"/>
              </a:lnSpc>
            </a:pPr>
          </a:p>
          <a:p>
            <a:pPr algn="ctr">
              <a:lnSpc>
                <a:spcPts val="4759"/>
              </a:lnSpc>
            </a:pPr>
            <a:r>
              <a:rPr lang="en-US" sz="33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Visual Layout: Interactive charts, funnel analysis, heatmaps.</a:t>
            </a:r>
          </a:p>
          <a:p>
            <a:pPr algn="ctr">
              <a:lnSpc>
                <a:spcPts val="4759"/>
              </a:lnSpc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9090" y="6000"/>
            <a:ext cx="1841563" cy="10282238"/>
            <a:chOff x="0" y="0"/>
            <a:chExt cx="2455418" cy="1370965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8917" y="5536438"/>
            <a:ext cx="7123080" cy="4756499"/>
            <a:chOff x="0" y="0"/>
            <a:chExt cx="9497440" cy="634199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569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3724" cy="10287000"/>
            <a:chOff x="0" y="0"/>
            <a:chExt cx="5178298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0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18431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107" cy="10287000"/>
            <a:chOff x="0" y="0"/>
            <a:chExt cx="5708143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6275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23922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3664" cy="10287000"/>
            <a:chOff x="0" y="0"/>
            <a:chExt cx="2511552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40784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49" cy="6534149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18431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49" cy="5695949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23922"/>
              </a:srgbClr>
            </a:solidFill>
          </p:spPr>
        </p:sp>
      </p:grpSp>
      <p:sp>
        <p:nvSpPr>
          <p:cNvPr name="TextBox 22" id="22"/>
          <p:cNvSpPr txBox="true"/>
          <p:nvPr/>
        </p:nvSpPr>
        <p:spPr>
          <a:xfrm rot="0">
            <a:off x="1132998" y="540066"/>
            <a:ext cx="16022002" cy="11753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 b="true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FEATURES AND FUNCTIONALITY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220920" y="2352992"/>
            <a:ext cx="12268359" cy="54476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Real-time tracking of user activities.</a:t>
            </a:r>
          </a:p>
          <a:p>
            <a:pPr algn="ctr">
              <a:lnSpc>
                <a:spcPts val="4759"/>
              </a:lnSpc>
            </a:pPr>
          </a:p>
          <a:p>
            <a:pPr algn="ctr">
              <a:lnSpc>
                <a:spcPts val="4759"/>
              </a:lnSpc>
            </a:pPr>
            <a:r>
              <a:rPr lang="en-US" sz="33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Segmentation by demographics, geography, and behavior.</a:t>
            </a:r>
          </a:p>
          <a:p>
            <a:pPr algn="ctr">
              <a:lnSpc>
                <a:spcPts val="4759"/>
              </a:lnSpc>
            </a:pPr>
          </a:p>
          <a:p>
            <a:pPr algn="ctr">
              <a:lnSpc>
                <a:spcPts val="4759"/>
              </a:lnSpc>
            </a:pPr>
            <a:r>
              <a:rPr lang="en-US" sz="33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Funnel analysis (where users drop off).</a:t>
            </a:r>
          </a:p>
          <a:p>
            <a:pPr algn="ctr">
              <a:lnSpc>
                <a:spcPts val="4759"/>
              </a:lnSpc>
            </a:pPr>
          </a:p>
          <a:p>
            <a:pPr algn="ctr">
              <a:lnSpc>
                <a:spcPts val="4759"/>
              </a:lnSpc>
            </a:pPr>
            <a:r>
              <a:rPr lang="en-US" sz="33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Retention cohort analysis.</a:t>
            </a:r>
          </a:p>
          <a:p>
            <a:pPr algn="ctr">
              <a:lnSpc>
                <a:spcPts val="4759"/>
              </a:lnSpc>
            </a:pPr>
          </a:p>
          <a:p>
            <a:pPr algn="ctr">
              <a:lnSpc>
                <a:spcPts val="4759"/>
              </a:lnSpc>
            </a:pPr>
            <a:r>
              <a:rPr lang="en-US" sz="33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Personalized recommendations based on engagement.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DAGzUtqNG58</dc:identifier>
  <dcterms:modified xsi:type="dcterms:W3CDTF">2011-08-01T06:04:30Z</dcterms:modified>
  <cp:revision>1</cp:revision>
  <dc:title>PPT FWD TNSDC 2025.pptx.pptx</dc:title>
</cp:coreProperties>
</file>