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A9A9B-756A-4B98-B0F6-A0F04234AF4A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C676-6A01-47E3-A0ED-A8A6F0BB2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66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45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897E8-9132-474E-9C99-CCCA50EC43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7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03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5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7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923B26-8683-4A60-8847-01C0D4884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09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897E8-9132-474E-9C99-CCCA50EC43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66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18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78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88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897E8-9132-474E-9C99-CCCA50EC43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25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37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0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6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8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5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7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C9B4-310D-4490-89DC-7DE5A5DD19EE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43C9-8757-4345-9B87-D3AE13FA1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1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893"/>
            <a:ext cx="12188826" cy="685621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495776" y="289636"/>
            <a:ext cx="4987204" cy="498720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/>
            </a:p>
          </p:txBody>
        </p:sp>
      </p:grpSp>
      <p:sp>
        <p:nvSpPr>
          <p:cNvPr id="8" name="椭圆 7"/>
          <p:cNvSpPr/>
          <p:nvPr/>
        </p:nvSpPr>
        <p:spPr>
          <a:xfrm rot="10498052">
            <a:off x="2161446" y="5294120"/>
            <a:ext cx="751523" cy="7515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椭圆 8"/>
          <p:cNvSpPr/>
          <p:nvPr/>
        </p:nvSpPr>
        <p:spPr>
          <a:xfrm rot="10498052">
            <a:off x="3165660" y="6169214"/>
            <a:ext cx="304720" cy="304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10" name="组合 9"/>
          <p:cNvGrpSpPr/>
          <p:nvPr/>
        </p:nvGrpSpPr>
        <p:grpSpPr>
          <a:xfrm>
            <a:off x="2919872" y="4542300"/>
            <a:ext cx="1127581" cy="11275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95686" y="4668743"/>
            <a:ext cx="413912" cy="413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5656" y="5775586"/>
            <a:ext cx="413912" cy="413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19" name="椭圆 18"/>
          <p:cNvSpPr/>
          <p:nvPr/>
        </p:nvSpPr>
        <p:spPr>
          <a:xfrm rot="10498052">
            <a:off x="2515514" y="4351246"/>
            <a:ext cx="304720" cy="304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20" name="组合 19"/>
          <p:cNvGrpSpPr/>
          <p:nvPr/>
        </p:nvGrpSpPr>
        <p:grpSpPr>
          <a:xfrm>
            <a:off x="1633079" y="6027408"/>
            <a:ext cx="588332" cy="5883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3" name="椭圆 22"/>
          <p:cNvSpPr/>
          <p:nvPr/>
        </p:nvSpPr>
        <p:spPr>
          <a:xfrm rot="10498052">
            <a:off x="1154579" y="5518670"/>
            <a:ext cx="404772" cy="4047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24" name="组合 23"/>
          <p:cNvGrpSpPr/>
          <p:nvPr/>
        </p:nvGrpSpPr>
        <p:grpSpPr>
          <a:xfrm>
            <a:off x="4584481" y="5486469"/>
            <a:ext cx="413912" cy="413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7" name="椭圆 26"/>
          <p:cNvSpPr/>
          <p:nvPr/>
        </p:nvSpPr>
        <p:spPr>
          <a:xfrm rot="10498052">
            <a:off x="4839035" y="6283664"/>
            <a:ext cx="256400" cy="256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8" name="椭圆 27"/>
          <p:cNvSpPr/>
          <p:nvPr/>
        </p:nvSpPr>
        <p:spPr>
          <a:xfrm rot="10498052">
            <a:off x="560224" y="6381121"/>
            <a:ext cx="304720" cy="304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0" name="TextBox 49"/>
          <p:cNvSpPr txBox="1"/>
          <p:nvPr/>
        </p:nvSpPr>
        <p:spPr>
          <a:xfrm>
            <a:off x="4485465" y="2906894"/>
            <a:ext cx="295388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199" spc="400" dirty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黑体 Std R" pitchFamily="34" charset="-122"/>
                <a:ea typeface="Adobe 黑体 Std R" pitchFamily="34" charset="-122"/>
              </a:rPr>
              <a:t>实训项目答辩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79927" y="2835791"/>
            <a:ext cx="4055499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61336" y="1782663"/>
            <a:ext cx="5445907" cy="99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65">
                <a:solidFill>
                  <a:srgbClr val="002060"/>
                </a:solidFill>
                <a:latin typeface="Adobe 黑体 Std R" pitchFamily="34" charset="-122"/>
                <a:ea typeface="Adobe 黑体 Std R" pitchFamily="34" charset="-122"/>
              </a:rPr>
              <a:t>二手书交易平台</a:t>
            </a:r>
            <a:endParaRPr lang="zh-CN" altLang="en-US" sz="5865" dirty="0">
              <a:solidFill>
                <a:srgbClr val="002060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0498052">
            <a:off x="8712940" y="5334155"/>
            <a:ext cx="751523" cy="7515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0" name="椭圆 59"/>
          <p:cNvSpPr/>
          <p:nvPr/>
        </p:nvSpPr>
        <p:spPr>
          <a:xfrm rot="10498052">
            <a:off x="9717154" y="6209249"/>
            <a:ext cx="304720" cy="304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61" name="组合 60"/>
          <p:cNvGrpSpPr/>
          <p:nvPr/>
        </p:nvGrpSpPr>
        <p:grpSpPr>
          <a:xfrm>
            <a:off x="9471366" y="4582335"/>
            <a:ext cx="1127581" cy="11275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947180" y="4708778"/>
            <a:ext cx="413912" cy="413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417150" y="5815621"/>
            <a:ext cx="413912" cy="413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70" name="椭圆 69"/>
          <p:cNvSpPr/>
          <p:nvPr/>
        </p:nvSpPr>
        <p:spPr>
          <a:xfrm rot="10498052">
            <a:off x="9067008" y="4391281"/>
            <a:ext cx="304720" cy="304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71" name="组合 70"/>
          <p:cNvGrpSpPr/>
          <p:nvPr/>
        </p:nvGrpSpPr>
        <p:grpSpPr>
          <a:xfrm>
            <a:off x="8184572" y="6067443"/>
            <a:ext cx="588332" cy="5883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74" name="椭圆 73"/>
          <p:cNvSpPr/>
          <p:nvPr/>
        </p:nvSpPr>
        <p:spPr>
          <a:xfrm rot="10498052">
            <a:off x="7706073" y="5558705"/>
            <a:ext cx="404772" cy="4047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75" name="组合 74"/>
          <p:cNvGrpSpPr/>
          <p:nvPr/>
        </p:nvGrpSpPr>
        <p:grpSpPr>
          <a:xfrm>
            <a:off x="11135975" y="5526504"/>
            <a:ext cx="413912" cy="413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78" name="椭圆 77"/>
          <p:cNvSpPr/>
          <p:nvPr/>
        </p:nvSpPr>
        <p:spPr>
          <a:xfrm rot="10498052">
            <a:off x="11390529" y="6323699"/>
            <a:ext cx="256400" cy="256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9" name="椭圆 78"/>
          <p:cNvSpPr/>
          <p:nvPr/>
        </p:nvSpPr>
        <p:spPr>
          <a:xfrm rot="10498052">
            <a:off x="7111718" y="6421155"/>
            <a:ext cx="304720" cy="304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90167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6 -0.7892 L 5E-6 2.4691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027 -0.68768 L 3.61111E-6 2.94717E-6 " pathEditMode="relative" rAng="0" ptsTypes="AA">
                                      <p:cBhvr>
                                        <p:cTn id="50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14" y="34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Motion origin="layout" path="M 1.66667E-6 2.09877E-6 L 1.66667E-6 -0.07222 " pathEditMode="relative" rAng="0" ptsTypes="AA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3" grpId="0" animBg="1"/>
      <p:bldP spid="27" grpId="0" animBg="1"/>
      <p:bldP spid="28" grpId="0" animBg="1"/>
      <p:bldP spid="50" grpId="0"/>
      <p:bldP spid="57" grpId="0"/>
      <p:bldP spid="57" grpId="1"/>
      <p:bldP spid="59" grpId="0" animBg="1"/>
      <p:bldP spid="60" grpId="0" animBg="1"/>
      <p:bldP spid="70" grpId="0" animBg="1"/>
      <p:bldP spid="74" grpId="0" animBg="1"/>
      <p:bldP spid="78" grpId="0" animBg="1"/>
      <p:bldP spid="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12"/>
          <p:cNvSpPr/>
          <p:nvPr/>
        </p:nvSpPr>
        <p:spPr>
          <a:xfrm>
            <a:off x="1983634" y="1320432"/>
            <a:ext cx="1572802" cy="1572802"/>
          </a:xfrm>
          <a:prstGeom prst="ellipse">
            <a:avLst/>
          </a:prstGeom>
          <a:noFill/>
          <a:ln w="101600" cap="rnd" cmpd="sng">
            <a:solidFill>
              <a:schemeClr val="bg1">
                <a:lumMod val="8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9" name="Oval 13"/>
          <p:cNvSpPr/>
          <p:nvPr/>
        </p:nvSpPr>
        <p:spPr>
          <a:xfrm>
            <a:off x="2182019" y="1518817"/>
            <a:ext cx="1176032" cy="117603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399" b="1" dirty="0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用户模块</a:t>
            </a:r>
            <a:endParaRPr lang="en-US" sz="2399" b="1" dirty="0">
              <a:solidFill>
                <a:schemeClr val="bg1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0" name="Arc 14"/>
          <p:cNvSpPr/>
          <p:nvPr/>
        </p:nvSpPr>
        <p:spPr>
          <a:xfrm>
            <a:off x="1983634" y="1320432"/>
            <a:ext cx="1572802" cy="1572802"/>
          </a:xfrm>
          <a:prstGeom prst="arc">
            <a:avLst>
              <a:gd name="adj1" fmla="val 16018236"/>
              <a:gd name="adj2" fmla="val 9832525"/>
            </a:avLst>
          </a:prstGeom>
          <a:noFill/>
          <a:ln w="101600" cap="rnd" cmpd="sng">
            <a:solidFill>
              <a:srgbClr val="113A83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81" name="Oval 18"/>
          <p:cNvSpPr/>
          <p:nvPr/>
        </p:nvSpPr>
        <p:spPr>
          <a:xfrm>
            <a:off x="4257607" y="1320432"/>
            <a:ext cx="1572802" cy="1572802"/>
          </a:xfrm>
          <a:prstGeom prst="ellipse">
            <a:avLst/>
          </a:prstGeom>
          <a:noFill/>
          <a:ln w="101600" cap="rnd" cmpd="sng">
            <a:solidFill>
              <a:schemeClr val="bg1">
                <a:lumMod val="8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2" name="Oval 19"/>
          <p:cNvSpPr/>
          <p:nvPr/>
        </p:nvSpPr>
        <p:spPr>
          <a:xfrm>
            <a:off x="4455992" y="1518817"/>
            <a:ext cx="1176032" cy="117603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399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购买</a:t>
            </a:r>
            <a:r>
              <a:rPr lang="zh-CN" altLang="en-US" sz="2399" b="1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模</a:t>
            </a:r>
            <a:r>
              <a:rPr lang="zh-CN" altLang="en-US" sz="2399" b="1" dirty="0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块</a:t>
            </a:r>
            <a:endParaRPr lang="en-US" sz="2399" b="1" dirty="0">
              <a:solidFill>
                <a:schemeClr val="bg1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3" name="Arc 20"/>
          <p:cNvSpPr/>
          <p:nvPr/>
        </p:nvSpPr>
        <p:spPr>
          <a:xfrm>
            <a:off x="4257607" y="1320432"/>
            <a:ext cx="1572802" cy="1572802"/>
          </a:xfrm>
          <a:prstGeom prst="arc">
            <a:avLst>
              <a:gd name="adj1" fmla="val 16018236"/>
              <a:gd name="adj2" fmla="val 5788795"/>
            </a:avLst>
          </a:prstGeom>
          <a:noFill/>
          <a:ln w="101600" cap="rnd" cmpd="sng">
            <a:solidFill>
              <a:srgbClr val="113A83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84" name="Oval 22"/>
          <p:cNvSpPr/>
          <p:nvPr/>
        </p:nvSpPr>
        <p:spPr>
          <a:xfrm>
            <a:off x="6499489" y="1320432"/>
            <a:ext cx="1572803" cy="1572802"/>
          </a:xfrm>
          <a:prstGeom prst="ellipse">
            <a:avLst/>
          </a:prstGeom>
          <a:noFill/>
          <a:ln w="101600" cap="rnd" cmpd="sng">
            <a:solidFill>
              <a:schemeClr val="bg1">
                <a:lumMod val="8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5" name="Oval 23"/>
          <p:cNvSpPr/>
          <p:nvPr/>
        </p:nvSpPr>
        <p:spPr>
          <a:xfrm>
            <a:off x="6697875" y="1518817"/>
            <a:ext cx="1176031" cy="117603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399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发布</a:t>
            </a:r>
            <a:r>
              <a:rPr lang="zh-CN" altLang="en-US" sz="2399" b="1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模</a:t>
            </a:r>
            <a:r>
              <a:rPr lang="zh-CN" altLang="en-US" sz="2399" b="1" dirty="0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块</a:t>
            </a:r>
            <a:endParaRPr lang="en-US" sz="2399" b="1" dirty="0">
              <a:solidFill>
                <a:schemeClr val="bg1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6" name="Arc 24"/>
          <p:cNvSpPr/>
          <p:nvPr/>
        </p:nvSpPr>
        <p:spPr>
          <a:xfrm>
            <a:off x="6499489" y="1320432"/>
            <a:ext cx="1572803" cy="1572802"/>
          </a:xfrm>
          <a:prstGeom prst="arc">
            <a:avLst>
              <a:gd name="adj1" fmla="val 16018236"/>
              <a:gd name="adj2" fmla="val 3132458"/>
            </a:avLst>
          </a:prstGeom>
          <a:noFill/>
          <a:ln w="101600" cap="rnd" cmpd="sng">
            <a:solidFill>
              <a:srgbClr val="113A83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87" name="Oval 26"/>
          <p:cNvSpPr/>
          <p:nvPr/>
        </p:nvSpPr>
        <p:spPr>
          <a:xfrm>
            <a:off x="8865466" y="1320432"/>
            <a:ext cx="1572803" cy="1572802"/>
          </a:xfrm>
          <a:prstGeom prst="ellipse">
            <a:avLst/>
          </a:prstGeom>
          <a:noFill/>
          <a:ln w="101600" cap="rnd" cmpd="sng">
            <a:solidFill>
              <a:schemeClr val="bg1">
                <a:lumMod val="8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8" name="Oval 27"/>
          <p:cNvSpPr/>
          <p:nvPr/>
        </p:nvSpPr>
        <p:spPr>
          <a:xfrm>
            <a:off x="9063852" y="1518817"/>
            <a:ext cx="1176031" cy="117603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399" b="1" dirty="0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订单模块</a:t>
            </a:r>
            <a:endParaRPr lang="en-US" sz="2399" b="1" dirty="0">
              <a:solidFill>
                <a:schemeClr val="bg1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9" name="Arc 28"/>
          <p:cNvSpPr/>
          <p:nvPr/>
        </p:nvSpPr>
        <p:spPr>
          <a:xfrm>
            <a:off x="8865466" y="1320432"/>
            <a:ext cx="1572803" cy="1572802"/>
          </a:xfrm>
          <a:prstGeom prst="arc">
            <a:avLst>
              <a:gd name="adj1" fmla="val 16018236"/>
              <a:gd name="adj2" fmla="val 13285852"/>
            </a:avLst>
          </a:prstGeom>
          <a:noFill/>
          <a:ln w="101600" cap="rnd" cmpd="sng">
            <a:solidFill>
              <a:srgbClr val="113A83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90" name="TextBox 96"/>
          <p:cNvSpPr txBox="1"/>
          <p:nvPr/>
        </p:nvSpPr>
        <p:spPr>
          <a:xfrm>
            <a:off x="1704656" y="3192153"/>
            <a:ext cx="2194940" cy="17538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用户注册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用户登录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管理用户资料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修改密码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修改收货地址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查看收货地址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39677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46"/>
          <p:cNvSpPr>
            <a:spLocks noChangeArrowheads="1"/>
          </p:cNvSpPr>
          <p:nvPr/>
        </p:nvSpPr>
        <p:spPr bwMode="auto">
          <a:xfrm>
            <a:off x="611029" y="157112"/>
            <a:ext cx="5071769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系统功能一览</a:t>
            </a:r>
          </a:p>
        </p:txBody>
      </p:sp>
      <p:sp>
        <p:nvSpPr>
          <p:cNvPr id="24" name="TextBox 96"/>
          <p:cNvSpPr txBox="1"/>
          <p:nvPr/>
        </p:nvSpPr>
        <p:spPr>
          <a:xfrm>
            <a:off x="3999082" y="3192153"/>
            <a:ext cx="2194940" cy="6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发布出售书籍信息</a:t>
            </a:r>
            <a:endParaRPr lang="en-US" altLang="zh-CN" sz="120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浏览征书墙上信息</a:t>
            </a:r>
            <a:endParaRPr lang="en-US" altLang="zh-CN" sz="120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发布竞拍书籍信息</a:t>
            </a:r>
            <a:endParaRPr lang="id-ID" altLang="zh-CN" sz="12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7" name="TextBox 96"/>
          <p:cNvSpPr txBox="1"/>
          <p:nvPr/>
        </p:nvSpPr>
        <p:spPr>
          <a:xfrm>
            <a:off x="6293509" y="3192153"/>
            <a:ext cx="2194940" cy="6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发布求购</a:t>
            </a:r>
            <a:endParaRPr lang="en-US" altLang="zh-CN" sz="120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浏览书城</a:t>
            </a:r>
            <a:endParaRPr lang="en-US" altLang="zh-CN" sz="120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参与竞拍</a:t>
            </a:r>
            <a:endParaRPr lang="id-ID" altLang="zh-CN" sz="12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96"/>
          <p:cNvSpPr txBox="1"/>
          <p:nvPr/>
        </p:nvSpPr>
        <p:spPr>
          <a:xfrm>
            <a:off x="8587935" y="3192153"/>
            <a:ext cx="2194940" cy="20307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购买者下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购买者查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看订单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发布者查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看订单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购买者退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购买者确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认收货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发布者接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购买者取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消订单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1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24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12"/>
          <p:cNvSpPr/>
          <p:nvPr/>
        </p:nvSpPr>
        <p:spPr>
          <a:xfrm>
            <a:off x="2870691" y="1981577"/>
            <a:ext cx="1572802" cy="1572802"/>
          </a:xfrm>
          <a:prstGeom prst="ellipse">
            <a:avLst/>
          </a:prstGeom>
          <a:noFill/>
          <a:ln w="101600" cap="rnd" cmpd="sng">
            <a:solidFill>
              <a:schemeClr val="bg1">
                <a:lumMod val="8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9" name="Oval 13"/>
          <p:cNvSpPr/>
          <p:nvPr/>
        </p:nvSpPr>
        <p:spPr>
          <a:xfrm>
            <a:off x="3069076" y="2179962"/>
            <a:ext cx="1176032" cy="117603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399" b="1" dirty="0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支付模块</a:t>
            </a:r>
            <a:endParaRPr lang="en-US" sz="2399" b="1" dirty="0">
              <a:solidFill>
                <a:schemeClr val="bg1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0" name="Arc 14"/>
          <p:cNvSpPr/>
          <p:nvPr/>
        </p:nvSpPr>
        <p:spPr>
          <a:xfrm>
            <a:off x="2870691" y="1981577"/>
            <a:ext cx="1572802" cy="1572802"/>
          </a:xfrm>
          <a:prstGeom prst="arc">
            <a:avLst>
              <a:gd name="adj1" fmla="val 16018236"/>
              <a:gd name="adj2" fmla="val 9832525"/>
            </a:avLst>
          </a:prstGeom>
          <a:noFill/>
          <a:ln w="101600" cap="rnd" cmpd="sng">
            <a:solidFill>
              <a:srgbClr val="113A83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81" name="Oval 18"/>
          <p:cNvSpPr/>
          <p:nvPr/>
        </p:nvSpPr>
        <p:spPr>
          <a:xfrm>
            <a:off x="5144664" y="1981577"/>
            <a:ext cx="1572802" cy="1572802"/>
          </a:xfrm>
          <a:prstGeom prst="ellipse">
            <a:avLst/>
          </a:prstGeom>
          <a:noFill/>
          <a:ln w="101600" cap="rnd" cmpd="sng">
            <a:solidFill>
              <a:schemeClr val="bg1">
                <a:lumMod val="8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2" name="Oval 19"/>
          <p:cNvSpPr/>
          <p:nvPr/>
        </p:nvSpPr>
        <p:spPr>
          <a:xfrm>
            <a:off x="5343049" y="2179962"/>
            <a:ext cx="1176032" cy="117603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399" b="1" dirty="0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评论模块</a:t>
            </a:r>
            <a:endParaRPr lang="en-US" sz="2399" b="1" dirty="0">
              <a:solidFill>
                <a:schemeClr val="bg1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3" name="Arc 20"/>
          <p:cNvSpPr/>
          <p:nvPr/>
        </p:nvSpPr>
        <p:spPr>
          <a:xfrm>
            <a:off x="5144664" y="1981577"/>
            <a:ext cx="1572802" cy="1572802"/>
          </a:xfrm>
          <a:prstGeom prst="arc">
            <a:avLst>
              <a:gd name="adj1" fmla="val 16018236"/>
              <a:gd name="adj2" fmla="val 5788795"/>
            </a:avLst>
          </a:prstGeom>
          <a:noFill/>
          <a:ln w="101600" cap="rnd" cmpd="sng">
            <a:solidFill>
              <a:srgbClr val="113A83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84" name="Oval 22"/>
          <p:cNvSpPr/>
          <p:nvPr/>
        </p:nvSpPr>
        <p:spPr>
          <a:xfrm>
            <a:off x="7386546" y="1981577"/>
            <a:ext cx="1572803" cy="1572802"/>
          </a:xfrm>
          <a:prstGeom prst="ellipse">
            <a:avLst/>
          </a:prstGeom>
          <a:noFill/>
          <a:ln w="101600" cap="rnd" cmpd="sng">
            <a:solidFill>
              <a:schemeClr val="bg1">
                <a:lumMod val="8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5" name="Oval 23"/>
          <p:cNvSpPr/>
          <p:nvPr/>
        </p:nvSpPr>
        <p:spPr>
          <a:xfrm>
            <a:off x="7584932" y="2179962"/>
            <a:ext cx="1176031" cy="117603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399" b="1" dirty="0">
                <a:solidFill>
                  <a:schemeClr val="bg1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系统管理模块</a:t>
            </a:r>
            <a:endParaRPr lang="en-US" sz="2399" b="1" dirty="0">
              <a:solidFill>
                <a:schemeClr val="bg1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6" name="Arc 24"/>
          <p:cNvSpPr/>
          <p:nvPr/>
        </p:nvSpPr>
        <p:spPr>
          <a:xfrm>
            <a:off x="7386546" y="1981577"/>
            <a:ext cx="1572803" cy="1572802"/>
          </a:xfrm>
          <a:prstGeom prst="arc">
            <a:avLst>
              <a:gd name="adj1" fmla="val 16018236"/>
              <a:gd name="adj2" fmla="val 3132458"/>
            </a:avLst>
          </a:prstGeom>
          <a:noFill/>
          <a:ln w="101600" cap="rnd" cmpd="sng">
            <a:solidFill>
              <a:srgbClr val="113A83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90" name="TextBox 96"/>
          <p:cNvSpPr txBox="1"/>
          <p:nvPr/>
        </p:nvSpPr>
        <p:spPr>
          <a:xfrm>
            <a:off x="2591713" y="3853298"/>
            <a:ext cx="2194940" cy="6133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在线支付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（支付宝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|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微信）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39677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46"/>
          <p:cNvSpPr>
            <a:spLocks noChangeArrowheads="1"/>
          </p:cNvSpPr>
          <p:nvPr/>
        </p:nvSpPr>
        <p:spPr bwMode="auto">
          <a:xfrm>
            <a:off x="611029" y="157112"/>
            <a:ext cx="5071769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系统功能一览</a:t>
            </a:r>
          </a:p>
        </p:txBody>
      </p:sp>
      <p:sp>
        <p:nvSpPr>
          <p:cNvPr id="24" name="TextBox 96"/>
          <p:cNvSpPr txBox="1"/>
          <p:nvPr/>
        </p:nvSpPr>
        <p:spPr>
          <a:xfrm>
            <a:off x="4886139" y="3853298"/>
            <a:ext cx="2194940" cy="12000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购买者评论书籍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发布者回复评论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购买者查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看评论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发布者查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看评论</a:t>
            </a:r>
          </a:p>
        </p:txBody>
      </p:sp>
      <p:sp>
        <p:nvSpPr>
          <p:cNvPr id="27" name="TextBox 96"/>
          <p:cNvSpPr txBox="1"/>
          <p:nvPr/>
        </p:nvSpPr>
        <p:spPr>
          <a:xfrm>
            <a:off x="7096109" y="3853297"/>
            <a:ext cx="2194940" cy="923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管理员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登录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订单管理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管理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8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/>
      <p:bldP spid="2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52406" y="2210117"/>
            <a:ext cx="6664243" cy="65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99"/>
              </a:lnSpc>
            </a:pPr>
            <a:r>
              <a:rPr lang="zh-CN" altLang="en-US" sz="3999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sym typeface="Arial"/>
              </a:rPr>
              <a:t>系统优势以及存在的问题</a:t>
            </a:r>
          </a:p>
        </p:txBody>
      </p:sp>
      <p:sp>
        <p:nvSpPr>
          <p:cNvPr id="7" name="矩形 6"/>
          <p:cNvSpPr/>
          <p:nvPr/>
        </p:nvSpPr>
        <p:spPr>
          <a:xfrm>
            <a:off x="534848" y="4724063"/>
            <a:ext cx="8075097" cy="65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99"/>
              </a:lnSpc>
            </a:pPr>
            <a:r>
              <a:rPr lang="en-US" altLang="zh-CN" sz="28691" dirty="0">
                <a:solidFill>
                  <a:srgbClr val="113A83"/>
                </a:solidFill>
                <a:latin typeface="Arial"/>
                <a:ea typeface="微软雅黑"/>
                <a:sym typeface="Arial"/>
              </a:rPr>
              <a:t>03</a:t>
            </a:r>
            <a:endParaRPr lang="zh-CN" altLang="en-US" sz="11497" dirty="0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9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泪滴形 58"/>
          <p:cNvSpPr/>
          <p:nvPr/>
        </p:nvSpPr>
        <p:spPr>
          <a:xfrm rot="8100000">
            <a:off x="1326805" y="2210117"/>
            <a:ext cx="1656919" cy="1656919"/>
          </a:xfrm>
          <a:prstGeom prst="teardrop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60" name="泪滴形 59"/>
          <p:cNvSpPr/>
          <p:nvPr/>
        </p:nvSpPr>
        <p:spPr>
          <a:xfrm rot="8100000">
            <a:off x="4042311" y="2210117"/>
            <a:ext cx="1656919" cy="1656919"/>
          </a:xfrm>
          <a:prstGeom prst="teardrop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69" name="泪滴形 68"/>
          <p:cNvSpPr/>
          <p:nvPr/>
        </p:nvSpPr>
        <p:spPr>
          <a:xfrm rot="8100000">
            <a:off x="6756229" y="2210117"/>
            <a:ext cx="1656919" cy="1656919"/>
          </a:xfrm>
          <a:prstGeom prst="teardrop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71" name="泪滴形 70"/>
          <p:cNvSpPr/>
          <p:nvPr/>
        </p:nvSpPr>
        <p:spPr>
          <a:xfrm rot="8100000">
            <a:off x="9471734" y="2210117"/>
            <a:ext cx="1656919" cy="1656919"/>
          </a:xfrm>
          <a:prstGeom prst="teardrop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1695009" y="2705289"/>
            <a:ext cx="876072" cy="666576"/>
          </a:xfrm>
          <a:custGeom>
            <a:avLst/>
            <a:gdLst>
              <a:gd name="T0" fmla="*/ 2147483647 w 286"/>
              <a:gd name="T1" fmla="*/ 2147483647 h 217"/>
              <a:gd name="T2" fmla="*/ 2147483647 w 286"/>
              <a:gd name="T3" fmla="*/ 2147483647 h 217"/>
              <a:gd name="T4" fmla="*/ 2147483647 w 286"/>
              <a:gd name="T5" fmla="*/ 2147483647 h 217"/>
              <a:gd name="T6" fmla="*/ 2147483647 w 286"/>
              <a:gd name="T7" fmla="*/ 2147483647 h 217"/>
              <a:gd name="T8" fmla="*/ 2147483647 w 286"/>
              <a:gd name="T9" fmla="*/ 2147483647 h 217"/>
              <a:gd name="T10" fmla="*/ 2147483647 w 286"/>
              <a:gd name="T11" fmla="*/ 2147483647 h 217"/>
              <a:gd name="T12" fmla="*/ 2147483647 w 286"/>
              <a:gd name="T13" fmla="*/ 2147483647 h 217"/>
              <a:gd name="T14" fmla="*/ 2147483647 w 286"/>
              <a:gd name="T15" fmla="*/ 2147483647 h 217"/>
              <a:gd name="T16" fmla="*/ 2147483647 w 286"/>
              <a:gd name="T17" fmla="*/ 2147483647 h 217"/>
              <a:gd name="T18" fmla="*/ 2147483647 w 286"/>
              <a:gd name="T19" fmla="*/ 2147483647 h 217"/>
              <a:gd name="T20" fmla="*/ 2147483647 w 286"/>
              <a:gd name="T21" fmla="*/ 2147483647 h 217"/>
              <a:gd name="T22" fmla="*/ 2147483647 w 286"/>
              <a:gd name="T23" fmla="*/ 2147483647 h 217"/>
              <a:gd name="T24" fmla="*/ 2147483647 w 286"/>
              <a:gd name="T25" fmla="*/ 2147483647 h 217"/>
              <a:gd name="T26" fmla="*/ 2147483647 w 286"/>
              <a:gd name="T27" fmla="*/ 2147483647 h 217"/>
              <a:gd name="T28" fmla="*/ 2147483647 w 286"/>
              <a:gd name="T29" fmla="*/ 2147483647 h 217"/>
              <a:gd name="T30" fmla="*/ 2147483647 w 286"/>
              <a:gd name="T31" fmla="*/ 0 h 217"/>
              <a:gd name="T32" fmla="*/ 2147483647 w 286"/>
              <a:gd name="T33" fmla="*/ 2147483647 h 217"/>
              <a:gd name="T34" fmla="*/ 2147483647 w 286"/>
              <a:gd name="T35" fmla="*/ 2147483647 h 217"/>
              <a:gd name="T36" fmla="*/ 2147483647 w 286"/>
              <a:gd name="T37" fmla="*/ 2147483647 h 217"/>
              <a:gd name="T38" fmla="*/ 2147483647 w 286"/>
              <a:gd name="T39" fmla="*/ 2147483647 h 217"/>
              <a:gd name="T40" fmla="*/ 2147483647 w 286"/>
              <a:gd name="T41" fmla="*/ 2147483647 h 217"/>
              <a:gd name="T42" fmla="*/ 2147483647 w 286"/>
              <a:gd name="T43" fmla="*/ 2147483647 h 217"/>
              <a:gd name="T44" fmla="*/ 2147483647 w 286"/>
              <a:gd name="T45" fmla="*/ 2147483647 h 217"/>
              <a:gd name="T46" fmla="*/ 2147483647 w 286"/>
              <a:gd name="T47" fmla="*/ 2147483647 h 217"/>
              <a:gd name="T48" fmla="*/ 2147483647 w 286"/>
              <a:gd name="T49" fmla="*/ 2147483647 h 217"/>
              <a:gd name="T50" fmla="*/ 2147483647 w 286"/>
              <a:gd name="T51" fmla="*/ 2147483647 h 217"/>
              <a:gd name="T52" fmla="*/ 2147483647 w 286"/>
              <a:gd name="T53" fmla="*/ 2147483647 h 217"/>
              <a:gd name="T54" fmla="*/ 2147483647 w 286"/>
              <a:gd name="T55" fmla="*/ 2147483647 h 217"/>
              <a:gd name="T56" fmla="*/ 2147483647 w 286"/>
              <a:gd name="T57" fmla="*/ 2147483647 h 217"/>
              <a:gd name="T58" fmla="*/ 2147483647 w 286"/>
              <a:gd name="T59" fmla="*/ 2147483647 h 217"/>
              <a:gd name="T60" fmla="*/ 2147483647 w 286"/>
              <a:gd name="T61" fmla="*/ 2147483647 h 217"/>
              <a:gd name="T62" fmla="*/ 2147483647 w 286"/>
              <a:gd name="T63" fmla="*/ 2147483647 h 217"/>
              <a:gd name="T64" fmla="*/ 2147483647 w 286"/>
              <a:gd name="T65" fmla="*/ 2147483647 h 217"/>
              <a:gd name="T66" fmla="*/ 2147483647 w 286"/>
              <a:gd name="T67" fmla="*/ 2147483647 h 217"/>
              <a:gd name="T68" fmla="*/ 2147483647 w 286"/>
              <a:gd name="T69" fmla="*/ 2147483647 h 217"/>
              <a:gd name="T70" fmla="*/ 2147483647 w 286"/>
              <a:gd name="T71" fmla="*/ 2147483647 h 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73" name="Freeform 28"/>
          <p:cNvSpPr>
            <a:spLocks noEditPoints="1"/>
          </p:cNvSpPr>
          <p:nvPr/>
        </p:nvSpPr>
        <p:spPr bwMode="auto">
          <a:xfrm>
            <a:off x="4500979" y="2649742"/>
            <a:ext cx="777672" cy="777672"/>
          </a:xfrm>
          <a:custGeom>
            <a:avLst/>
            <a:gdLst>
              <a:gd name="T0" fmla="*/ 2147483647 w 207"/>
              <a:gd name="T1" fmla="*/ 2147483647 h 207"/>
              <a:gd name="T2" fmla="*/ 2147483647 w 207"/>
              <a:gd name="T3" fmla="*/ 2147483647 h 207"/>
              <a:gd name="T4" fmla="*/ 2147483647 w 207"/>
              <a:gd name="T5" fmla="*/ 2147483647 h 207"/>
              <a:gd name="T6" fmla="*/ 2147483647 w 207"/>
              <a:gd name="T7" fmla="*/ 2147483647 h 207"/>
              <a:gd name="T8" fmla="*/ 2147483647 w 207"/>
              <a:gd name="T9" fmla="*/ 2147483647 h 207"/>
              <a:gd name="T10" fmla="*/ 2147483647 w 207"/>
              <a:gd name="T11" fmla="*/ 2147483647 h 207"/>
              <a:gd name="T12" fmla="*/ 2147483647 w 207"/>
              <a:gd name="T13" fmla="*/ 2147483647 h 207"/>
              <a:gd name="T14" fmla="*/ 2147483647 w 207"/>
              <a:gd name="T15" fmla="*/ 2147483647 h 207"/>
              <a:gd name="T16" fmla="*/ 2147483647 w 207"/>
              <a:gd name="T17" fmla="*/ 2147483647 h 207"/>
              <a:gd name="T18" fmla="*/ 2147483647 w 207"/>
              <a:gd name="T19" fmla="*/ 2147483647 h 207"/>
              <a:gd name="T20" fmla="*/ 2147483647 w 207"/>
              <a:gd name="T21" fmla="*/ 2147483647 h 207"/>
              <a:gd name="T22" fmla="*/ 2147483647 w 207"/>
              <a:gd name="T23" fmla="*/ 2147483647 h 207"/>
              <a:gd name="T24" fmla="*/ 2147483647 w 207"/>
              <a:gd name="T25" fmla="*/ 2147483647 h 207"/>
              <a:gd name="T26" fmla="*/ 2147483647 w 207"/>
              <a:gd name="T27" fmla="*/ 2147483647 h 207"/>
              <a:gd name="T28" fmla="*/ 0 w 207"/>
              <a:gd name="T29" fmla="*/ 2147483647 h 207"/>
              <a:gd name="T30" fmla="*/ 2147483647 w 207"/>
              <a:gd name="T31" fmla="*/ 2147483647 h 207"/>
              <a:gd name="T32" fmla="*/ 2147483647 w 207"/>
              <a:gd name="T33" fmla="*/ 0 h 207"/>
              <a:gd name="T34" fmla="*/ 2147483647 w 207"/>
              <a:gd name="T35" fmla="*/ 2147483647 h 207"/>
              <a:gd name="T36" fmla="*/ 2147483647 w 207"/>
              <a:gd name="T37" fmla="*/ 2147483647 h 207"/>
              <a:gd name="T38" fmla="*/ 2147483647 w 207"/>
              <a:gd name="T39" fmla="*/ 2147483647 h 207"/>
              <a:gd name="T40" fmla="*/ 2147483647 w 207"/>
              <a:gd name="T41" fmla="*/ 2147483647 h 207"/>
              <a:gd name="T42" fmla="*/ 2147483647 w 207"/>
              <a:gd name="T43" fmla="*/ 2147483647 h 207"/>
              <a:gd name="T44" fmla="*/ 2147483647 w 207"/>
              <a:gd name="T45" fmla="*/ 2147483647 h 207"/>
              <a:gd name="T46" fmla="*/ 2147483647 w 207"/>
              <a:gd name="T47" fmla="*/ 2147483647 h 207"/>
              <a:gd name="T48" fmla="*/ 2147483647 w 207"/>
              <a:gd name="T49" fmla="*/ 2147483647 h 207"/>
              <a:gd name="T50" fmla="*/ 2147483647 w 207"/>
              <a:gd name="T51" fmla="*/ 2147483647 h 207"/>
              <a:gd name="T52" fmla="*/ 2147483647 w 207"/>
              <a:gd name="T53" fmla="*/ 2147483647 h 207"/>
              <a:gd name="T54" fmla="*/ 2147483647 w 207"/>
              <a:gd name="T55" fmla="*/ 2147483647 h 207"/>
              <a:gd name="T56" fmla="*/ 2147483647 w 207"/>
              <a:gd name="T57" fmla="*/ 2147483647 h 207"/>
              <a:gd name="T58" fmla="*/ 2147483647 w 207"/>
              <a:gd name="T59" fmla="*/ 2147483647 h 207"/>
              <a:gd name="T60" fmla="*/ 2147483647 w 207"/>
              <a:gd name="T61" fmla="*/ 2147483647 h 207"/>
              <a:gd name="T62" fmla="*/ 2147483647 w 207"/>
              <a:gd name="T63" fmla="*/ 2147483647 h 207"/>
              <a:gd name="T64" fmla="*/ 2147483647 w 207"/>
              <a:gd name="T65" fmla="*/ 2147483647 h 207"/>
              <a:gd name="T66" fmla="*/ 2147483647 w 207"/>
              <a:gd name="T67" fmla="*/ 2147483647 h 207"/>
              <a:gd name="T68" fmla="*/ 2147483647 w 207"/>
              <a:gd name="T69" fmla="*/ 2147483647 h 207"/>
              <a:gd name="T70" fmla="*/ 2147483647 w 207"/>
              <a:gd name="T71" fmla="*/ 2147483647 h 207"/>
              <a:gd name="T72" fmla="*/ 2147483647 w 207"/>
              <a:gd name="T73" fmla="*/ 2147483647 h 207"/>
              <a:gd name="T74" fmla="*/ 2147483647 w 207"/>
              <a:gd name="T75" fmla="*/ 2147483647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74" name="Freeform 12"/>
          <p:cNvSpPr>
            <a:spLocks noEditPoints="1"/>
          </p:cNvSpPr>
          <p:nvPr/>
        </p:nvSpPr>
        <p:spPr bwMode="auto">
          <a:xfrm>
            <a:off x="7206962" y="2630696"/>
            <a:ext cx="772911" cy="814175"/>
          </a:xfrm>
          <a:custGeom>
            <a:avLst/>
            <a:gdLst>
              <a:gd name="T0" fmla="*/ 2147483647 w 96"/>
              <a:gd name="T1" fmla="*/ 2147483647 h 101"/>
              <a:gd name="T2" fmla="*/ 2147483647 w 96"/>
              <a:gd name="T3" fmla="*/ 2147483647 h 101"/>
              <a:gd name="T4" fmla="*/ 2147483647 w 96"/>
              <a:gd name="T5" fmla="*/ 2147483647 h 101"/>
              <a:gd name="T6" fmla="*/ 2147483647 w 96"/>
              <a:gd name="T7" fmla="*/ 2147483647 h 101"/>
              <a:gd name="T8" fmla="*/ 2147483647 w 96"/>
              <a:gd name="T9" fmla="*/ 2147483647 h 101"/>
              <a:gd name="T10" fmla="*/ 2147483647 w 96"/>
              <a:gd name="T11" fmla="*/ 2147483647 h 101"/>
              <a:gd name="T12" fmla="*/ 2147483647 w 96"/>
              <a:gd name="T13" fmla="*/ 2147483647 h 101"/>
              <a:gd name="T14" fmla="*/ 2147483647 w 96"/>
              <a:gd name="T15" fmla="*/ 2147483647 h 101"/>
              <a:gd name="T16" fmla="*/ 2147483647 w 96"/>
              <a:gd name="T17" fmla="*/ 2147483647 h 101"/>
              <a:gd name="T18" fmla="*/ 2147483647 w 96"/>
              <a:gd name="T19" fmla="*/ 2147483647 h 101"/>
              <a:gd name="T20" fmla="*/ 2147483647 w 96"/>
              <a:gd name="T21" fmla="*/ 2147483647 h 101"/>
              <a:gd name="T22" fmla="*/ 2147483647 w 96"/>
              <a:gd name="T23" fmla="*/ 2147483647 h 101"/>
              <a:gd name="T24" fmla="*/ 2147483647 w 96"/>
              <a:gd name="T25" fmla="*/ 2147483647 h 101"/>
              <a:gd name="T26" fmla="*/ 2147483647 w 96"/>
              <a:gd name="T27" fmla="*/ 2147483647 h 101"/>
              <a:gd name="T28" fmla="*/ 2147483647 w 96"/>
              <a:gd name="T29" fmla="*/ 2147483647 h 101"/>
              <a:gd name="T30" fmla="*/ 2147483647 w 96"/>
              <a:gd name="T31" fmla="*/ 2147483647 h 101"/>
              <a:gd name="T32" fmla="*/ 2147483647 w 96"/>
              <a:gd name="T33" fmla="*/ 2147483647 h 101"/>
              <a:gd name="T34" fmla="*/ 2147483647 w 96"/>
              <a:gd name="T35" fmla="*/ 2147483647 h 101"/>
              <a:gd name="T36" fmla="*/ 2147483647 w 96"/>
              <a:gd name="T37" fmla="*/ 2147483647 h 101"/>
              <a:gd name="T38" fmla="*/ 2147483647 w 96"/>
              <a:gd name="T39" fmla="*/ 2147483647 h 101"/>
              <a:gd name="T40" fmla="*/ 2147483647 w 96"/>
              <a:gd name="T41" fmla="*/ 2147483647 h 101"/>
              <a:gd name="T42" fmla="*/ 2147483647 w 96"/>
              <a:gd name="T43" fmla="*/ 2147483647 h 101"/>
              <a:gd name="T44" fmla="*/ 2147483647 w 96"/>
              <a:gd name="T45" fmla="*/ 2147483647 h 101"/>
              <a:gd name="T46" fmla="*/ 2147483647 w 96"/>
              <a:gd name="T47" fmla="*/ 2147483647 h 101"/>
              <a:gd name="T48" fmla="*/ 2147483647 w 96"/>
              <a:gd name="T49" fmla="*/ 2147483647 h 101"/>
              <a:gd name="T50" fmla="*/ 2147483647 w 96"/>
              <a:gd name="T51" fmla="*/ 2147483647 h 101"/>
              <a:gd name="T52" fmla="*/ 2147483647 w 96"/>
              <a:gd name="T53" fmla="*/ 2147483647 h 101"/>
              <a:gd name="T54" fmla="*/ 2147483647 w 96"/>
              <a:gd name="T55" fmla="*/ 2147483647 h 101"/>
              <a:gd name="T56" fmla="*/ 2147483647 w 96"/>
              <a:gd name="T57" fmla="*/ 2147483647 h 101"/>
              <a:gd name="T58" fmla="*/ 2147483647 w 96"/>
              <a:gd name="T59" fmla="*/ 0 h 101"/>
              <a:gd name="T60" fmla="*/ 2147483647 w 96"/>
              <a:gd name="T61" fmla="*/ 2147483647 h 101"/>
              <a:gd name="T62" fmla="*/ 2147483647 w 96"/>
              <a:gd name="T63" fmla="*/ 2147483647 h 101"/>
              <a:gd name="T64" fmla="*/ 2147483647 w 96"/>
              <a:gd name="T65" fmla="*/ 0 h 101"/>
              <a:gd name="T66" fmla="*/ 2147483647 w 96"/>
              <a:gd name="T67" fmla="*/ 2147483647 h 101"/>
              <a:gd name="T68" fmla="*/ 2147483647 w 96"/>
              <a:gd name="T69" fmla="*/ 2147483647 h 101"/>
              <a:gd name="T70" fmla="*/ 2147483647 w 96"/>
              <a:gd name="T71" fmla="*/ 2147483647 h 101"/>
              <a:gd name="T72" fmla="*/ 2147483647 w 96"/>
              <a:gd name="T73" fmla="*/ 2147483647 h 101"/>
              <a:gd name="T74" fmla="*/ 2147483647 w 96"/>
              <a:gd name="T75" fmla="*/ 2147483647 h 101"/>
              <a:gd name="T76" fmla="*/ 2147483647 w 96"/>
              <a:gd name="T77" fmla="*/ 2147483647 h 101"/>
              <a:gd name="T78" fmla="*/ 2147483647 w 96"/>
              <a:gd name="T79" fmla="*/ 2147483647 h 101"/>
              <a:gd name="T80" fmla="*/ 2147483647 w 96"/>
              <a:gd name="T81" fmla="*/ 2147483647 h 101"/>
              <a:gd name="T82" fmla="*/ 2147483647 w 96"/>
              <a:gd name="T83" fmla="*/ 2147483647 h 101"/>
              <a:gd name="T84" fmla="*/ 2147483647 w 96"/>
              <a:gd name="T85" fmla="*/ 2147483647 h 101"/>
              <a:gd name="T86" fmla="*/ 2147483647 w 96"/>
              <a:gd name="T87" fmla="*/ 2147483647 h 101"/>
              <a:gd name="T88" fmla="*/ 2147483647 w 96"/>
              <a:gd name="T89" fmla="*/ 2147483647 h 101"/>
              <a:gd name="T90" fmla="*/ 2147483647 w 96"/>
              <a:gd name="T91" fmla="*/ 2147483647 h 101"/>
              <a:gd name="T92" fmla="*/ 2147483647 w 96"/>
              <a:gd name="T93" fmla="*/ 2147483647 h 101"/>
              <a:gd name="T94" fmla="*/ 2147483647 w 96"/>
              <a:gd name="T95" fmla="*/ 2147483647 h 101"/>
              <a:gd name="T96" fmla="*/ 2147483647 w 96"/>
              <a:gd name="T97" fmla="*/ 2147483647 h 101"/>
              <a:gd name="T98" fmla="*/ 2147483647 w 96"/>
              <a:gd name="T99" fmla="*/ 2147483647 h 101"/>
              <a:gd name="T100" fmla="*/ 2147483647 w 96"/>
              <a:gd name="T101" fmla="*/ 2147483647 h 101"/>
              <a:gd name="T102" fmla="*/ 2147483647 w 96"/>
              <a:gd name="T103" fmla="*/ 2147483647 h 101"/>
              <a:gd name="T104" fmla="*/ 2147483647 w 96"/>
              <a:gd name="T105" fmla="*/ 2147483647 h 101"/>
              <a:gd name="T106" fmla="*/ 2147483647 w 96"/>
              <a:gd name="T107" fmla="*/ 2147483647 h 101"/>
              <a:gd name="T108" fmla="*/ 2147483647 w 96"/>
              <a:gd name="T109" fmla="*/ 2147483647 h 101"/>
              <a:gd name="T110" fmla="*/ 2147483647 w 96"/>
              <a:gd name="T111" fmla="*/ 2147483647 h 101"/>
              <a:gd name="T112" fmla="*/ 2147483647 w 96"/>
              <a:gd name="T113" fmla="*/ 2147483647 h 101"/>
              <a:gd name="T114" fmla="*/ 2147483647 w 96"/>
              <a:gd name="T115" fmla="*/ 2147483647 h 101"/>
              <a:gd name="T116" fmla="*/ 2147483647 w 96"/>
              <a:gd name="T117" fmla="*/ 2147483647 h 101"/>
              <a:gd name="T118" fmla="*/ 2147483647 w 96"/>
              <a:gd name="T119" fmla="*/ 2147483647 h 1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75" name="Freeform 10"/>
          <p:cNvSpPr>
            <a:spLocks noEditPoints="1"/>
          </p:cNvSpPr>
          <p:nvPr/>
        </p:nvSpPr>
        <p:spPr bwMode="auto">
          <a:xfrm>
            <a:off x="9966905" y="2616412"/>
            <a:ext cx="744344" cy="844330"/>
          </a:xfrm>
          <a:custGeom>
            <a:avLst/>
            <a:gdLst>
              <a:gd name="T0" fmla="*/ 2147483647 w 90"/>
              <a:gd name="T1" fmla="*/ 2147483647 h 102"/>
              <a:gd name="T2" fmla="*/ 2147483647 w 90"/>
              <a:gd name="T3" fmla="*/ 2147483647 h 102"/>
              <a:gd name="T4" fmla="*/ 2147483647 w 90"/>
              <a:gd name="T5" fmla="*/ 2147483647 h 102"/>
              <a:gd name="T6" fmla="*/ 2147483647 w 90"/>
              <a:gd name="T7" fmla="*/ 2147483647 h 102"/>
              <a:gd name="T8" fmla="*/ 2147483647 w 90"/>
              <a:gd name="T9" fmla="*/ 2147483647 h 102"/>
              <a:gd name="T10" fmla="*/ 2147483647 w 90"/>
              <a:gd name="T11" fmla="*/ 2147483647 h 102"/>
              <a:gd name="T12" fmla="*/ 2147483647 w 90"/>
              <a:gd name="T13" fmla="*/ 2147483647 h 102"/>
              <a:gd name="T14" fmla="*/ 2147483647 w 90"/>
              <a:gd name="T15" fmla="*/ 2147483647 h 102"/>
              <a:gd name="T16" fmla="*/ 2147483647 w 90"/>
              <a:gd name="T17" fmla="*/ 2147483647 h 102"/>
              <a:gd name="T18" fmla="*/ 0 w 90"/>
              <a:gd name="T19" fmla="*/ 2147483647 h 102"/>
              <a:gd name="T20" fmla="*/ 0 w 90"/>
              <a:gd name="T21" fmla="*/ 2147483647 h 102"/>
              <a:gd name="T22" fmla="*/ 0 w 90"/>
              <a:gd name="T23" fmla="*/ 2147483647 h 102"/>
              <a:gd name="T24" fmla="*/ 2147483647 w 90"/>
              <a:gd name="T25" fmla="*/ 2147483647 h 102"/>
              <a:gd name="T26" fmla="*/ 2147483647 w 90"/>
              <a:gd name="T27" fmla="*/ 2147483647 h 102"/>
              <a:gd name="T28" fmla="*/ 2147483647 w 90"/>
              <a:gd name="T29" fmla="*/ 2147483647 h 102"/>
              <a:gd name="T30" fmla="*/ 2147483647 w 90"/>
              <a:gd name="T31" fmla="*/ 2147483647 h 102"/>
              <a:gd name="T32" fmla="*/ 2147483647 w 90"/>
              <a:gd name="T33" fmla="*/ 2147483647 h 102"/>
              <a:gd name="T34" fmla="*/ 2147483647 w 90"/>
              <a:gd name="T35" fmla="*/ 2147483647 h 102"/>
              <a:gd name="T36" fmla="*/ 2147483647 w 90"/>
              <a:gd name="T37" fmla="*/ 0 h 102"/>
              <a:gd name="T38" fmla="*/ 2147483647 w 90"/>
              <a:gd name="T39" fmla="*/ 2147483647 h 102"/>
              <a:gd name="T40" fmla="*/ 2147483647 w 90"/>
              <a:gd name="T41" fmla="*/ 2147483647 h 102"/>
              <a:gd name="T42" fmla="*/ 2147483647 w 90"/>
              <a:gd name="T43" fmla="*/ 2147483647 h 102"/>
              <a:gd name="T44" fmla="*/ 2147483647 w 90"/>
              <a:gd name="T45" fmla="*/ 2147483647 h 102"/>
              <a:gd name="T46" fmla="*/ 2147483647 w 90"/>
              <a:gd name="T47" fmla="*/ 2147483647 h 102"/>
              <a:gd name="T48" fmla="*/ 2147483647 w 90"/>
              <a:gd name="T49" fmla="*/ 2147483647 h 102"/>
              <a:gd name="T50" fmla="*/ 2147483647 w 90"/>
              <a:gd name="T51" fmla="*/ 2147483647 h 102"/>
              <a:gd name="T52" fmla="*/ 2147483647 w 90"/>
              <a:gd name="T53" fmla="*/ 2147483647 h 102"/>
              <a:gd name="T54" fmla="*/ 2147483647 w 90"/>
              <a:gd name="T55" fmla="*/ 2147483647 h 102"/>
              <a:gd name="T56" fmla="*/ 2147483647 w 90"/>
              <a:gd name="T57" fmla="*/ 2147483647 h 102"/>
              <a:gd name="T58" fmla="*/ 2147483647 w 90"/>
              <a:gd name="T59" fmla="*/ 2147483647 h 102"/>
              <a:gd name="T60" fmla="*/ 2147483647 w 90"/>
              <a:gd name="T61" fmla="*/ 2147483647 h 102"/>
              <a:gd name="T62" fmla="*/ 2147483647 w 90"/>
              <a:gd name="T63" fmla="*/ 2147483647 h 102"/>
              <a:gd name="T64" fmla="*/ 2147483647 w 90"/>
              <a:gd name="T65" fmla="*/ 2147483647 h 102"/>
              <a:gd name="T66" fmla="*/ 2147483647 w 90"/>
              <a:gd name="T67" fmla="*/ 2147483647 h 102"/>
              <a:gd name="T68" fmla="*/ 2147483647 w 90"/>
              <a:gd name="T69" fmla="*/ 2147483647 h 102"/>
              <a:gd name="T70" fmla="*/ 2147483647 w 90"/>
              <a:gd name="T71" fmla="*/ 2147483647 h 102"/>
              <a:gd name="T72" fmla="*/ 2147483647 w 90"/>
              <a:gd name="T73" fmla="*/ 2147483647 h 102"/>
              <a:gd name="T74" fmla="*/ 2147483647 w 90"/>
              <a:gd name="T75" fmla="*/ 2147483647 h 102"/>
              <a:gd name="T76" fmla="*/ 2147483647 w 90"/>
              <a:gd name="T77" fmla="*/ 2147483647 h 102"/>
              <a:gd name="T78" fmla="*/ 2147483647 w 90"/>
              <a:gd name="T79" fmla="*/ 2147483647 h 102"/>
              <a:gd name="T80" fmla="*/ 2147483647 w 90"/>
              <a:gd name="T81" fmla="*/ 2147483647 h 102"/>
              <a:gd name="T82" fmla="*/ 2147483647 w 90"/>
              <a:gd name="T83" fmla="*/ 2147483647 h 1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76" name="TextBox 57"/>
          <p:cNvSpPr txBox="1"/>
          <p:nvPr/>
        </p:nvSpPr>
        <p:spPr bwMode="auto">
          <a:xfrm>
            <a:off x="818937" y="4476478"/>
            <a:ext cx="2672654" cy="1212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对用户维持一个信誉积分，有效的遏制了部分用户恶意刷单</a:t>
            </a:r>
            <a:endParaRPr lang="en-US" altLang="zh-CN" sz="1866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7" name="TextBox 57"/>
          <p:cNvSpPr txBox="1"/>
          <p:nvPr/>
        </p:nvSpPr>
        <p:spPr bwMode="auto">
          <a:xfrm>
            <a:off x="3534443" y="4476478"/>
            <a:ext cx="2672654" cy="1212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66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系统采用前后端分离技</a:t>
            </a:r>
            <a:r>
              <a: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术，有利于系</a:t>
            </a:r>
            <a:r>
              <a:rPr lang="zh-CN" altLang="en-US" sz="1866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统升</a:t>
            </a:r>
            <a:r>
              <a: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级、运营维护</a:t>
            </a:r>
            <a:endParaRPr lang="en-US" altLang="zh-CN" sz="1866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8" name="TextBox 57"/>
          <p:cNvSpPr txBox="1"/>
          <p:nvPr/>
        </p:nvSpPr>
        <p:spPr bwMode="auto">
          <a:xfrm>
            <a:off x="6248361" y="4476478"/>
            <a:ext cx="2672654" cy="1212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66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使用了</a:t>
            </a:r>
            <a:r>
              <a:rPr lang="en-US" altLang="zh-CN" sz="1866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websocket</a:t>
            </a:r>
            <a:r>
              <a:rPr lang="zh-CN" altLang="en-US" sz="1866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实时通讯技术，用户能及时接受最新信息</a:t>
            </a:r>
            <a:endParaRPr lang="en-US" altLang="zh-CN" sz="1866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9" name="TextBox 57"/>
          <p:cNvSpPr txBox="1"/>
          <p:nvPr/>
        </p:nvSpPr>
        <p:spPr bwMode="auto">
          <a:xfrm>
            <a:off x="8963866" y="4476478"/>
            <a:ext cx="2672654" cy="1212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66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巧妙利用客户端资源，尽最大能力节省服务端资源</a:t>
            </a:r>
            <a:r>
              <a: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开销。</a:t>
            </a:r>
            <a:endParaRPr lang="en-US" altLang="zh-CN" sz="1866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47"/>
          <p:cNvSpPr>
            <a:spLocks noChangeArrowheads="1"/>
          </p:cNvSpPr>
          <p:nvPr/>
        </p:nvSpPr>
        <p:spPr bwMode="auto">
          <a:xfrm rot="5400000">
            <a:off x="-39677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46"/>
          <p:cNvSpPr>
            <a:spLocks noChangeArrowheads="1"/>
          </p:cNvSpPr>
          <p:nvPr/>
        </p:nvSpPr>
        <p:spPr bwMode="auto">
          <a:xfrm>
            <a:off x="611029" y="157112"/>
            <a:ext cx="5071769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系统优势</a:t>
            </a:r>
          </a:p>
        </p:txBody>
      </p:sp>
    </p:spTree>
    <p:extLst>
      <p:ext uri="{BB962C8B-B14F-4D97-AF65-F5344CB8AC3E}">
        <p14:creationId xmlns:p14="http://schemas.microsoft.com/office/powerpoint/2010/main" val="40787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9" grpId="0" animBg="1"/>
      <p:bldP spid="71" grpId="0" animBg="1"/>
      <p:bldP spid="76" grpId="0"/>
      <p:bldP spid="77" grpId="0"/>
      <p:bldP spid="78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9"/>
          <p:cNvSpPr>
            <a:spLocks/>
          </p:cNvSpPr>
          <p:nvPr/>
        </p:nvSpPr>
        <p:spPr bwMode="auto">
          <a:xfrm rot="13500000">
            <a:off x="1635723" y="3131940"/>
            <a:ext cx="2139384" cy="2139383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113A8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id-ID" sz="1799">
              <a:latin typeface="Arial"/>
              <a:ea typeface="微软雅黑"/>
              <a:sym typeface="Arial"/>
            </a:endParaRPr>
          </a:p>
        </p:txBody>
      </p:sp>
      <p:sp>
        <p:nvSpPr>
          <p:cNvPr id="335" name="Freeform 9"/>
          <p:cNvSpPr>
            <a:spLocks/>
          </p:cNvSpPr>
          <p:nvPr/>
        </p:nvSpPr>
        <p:spPr bwMode="auto">
          <a:xfrm rot="13500000">
            <a:off x="3971650" y="3126572"/>
            <a:ext cx="2139384" cy="2139383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113A8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id-ID" sz="1799">
              <a:latin typeface="Arial"/>
              <a:ea typeface="微软雅黑"/>
              <a:sym typeface="Arial"/>
            </a:endParaRPr>
          </a:p>
        </p:txBody>
      </p:sp>
      <p:sp>
        <p:nvSpPr>
          <p:cNvPr id="336" name="Freeform 9"/>
          <p:cNvSpPr>
            <a:spLocks/>
          </p:cNvSpPr>
          <p:nvPr/>
        </p:nvSpPr>
        <p:spPr bwMode="auto">
          <a:xfrm rot="2700000">
            <a:off x="2800415" y="1976742"/>
            <a:ext cx="2139384" cy="2139384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113A8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id-ID" sz="1799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37" name="Group 10"/>
          <p:cNvGrpSpPr/>
          <p:nvPr/>
        </p:nvGrpSpPr>
        <p:grpSpPr>
          <a:xfrm>
            <a:off x="1857215" y="3313610"/>
            <a:ext cx="599052" cy="492260"/>
            <a:chOff x="7836195" y="3464708"/>
            <a:chExt cx="599208" cy="492388"/>
          </a:xfrm>
        </p:grpSpPr>
        <p:sp>
          <p:nvSpPr>
            <p:cNvPr id="338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113A83"/>
            </a:solidFill>
            <a:ln w="133350">
              <a:solidFill>
                <a:srgbClr val="113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9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9" name="TextBox 34"/>
            <p:cNvSpPr txBox="1"/>
            <p:nvPr/>
          </p:nvSpPr>
          <p:spPr>
            <a:xfrm>
              <a:off x="7836195" y="3536805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799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01</a:t>
              </a:r>
            </a:p>
          </p:txBody>
        </p:sp>
      </p:grpSp>
      <p:grpSp>
        <p:nvGrpSpPr>
          <p:cNvPr id="340" name="Group 13"/>
          <p:cNvGrpSpPr/>
          <p:nvPr/>
        </p:nvGrpSpPr>
        <p:grpSpPr>
          <a:xfrm>
            <a:off x="3566185" y="1804894"/>
            <a:ext cx="599052" cy="492260"/>
            <a:chOff x="9545610" y="1955599"/>
            <a:chExt cx="599208" cy="492388"/>
          </a:xfrm>
        </p:grpSpPr>
        <p:sp>
          <p:nvSpPr>
            <p:cNvPr id="341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rgbClr val="113A83"/>
            </a:solidFill>
            <a:ln w="133350">
              <a:solidFill>
                <a:srgbClr val="113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9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51" name="TextBox 37"/>
            <p:cNvSpPr txBox="1"/>
            <p:nvPr/>
          </p:nvSpPr>
          <p:spPr>
            <a:xfrm>
              <a:off x="9545610" y="2019602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799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02</a:t>
              </a:r>
            </a:p>
          </p:txBody>
        </p:sp>
      </p:grpSp>
      <p:grpSp>
        <p:nvGrpSpPr>
          <p:cNvPr id="352" name="Group 16"/>
          <p:cNvGrpSpPr/>
          <p:nvPr/>
        </p:nvGrpSpPr>
        <p:grpSpPr>
          <a:xfrm>
            <a:off x="5318528" y="3324176"/>
            <a:ext cx="599052" cy="492260"/>
            <a:chOff x="10716797" y="5108091"/>
            <a:chExt cx="599208" cy="492388"/>
          </a:xfrm>
        </p:grpSpPr>
        <p:sp>
          <p:nvSpPr>
            <p:cNvPr id="353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rgbClr val="113A83"/>
            </a:solidFill>
            <a:ln w="133350">
              <a:solidFill>
                <a:srgbClr val="113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9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1" name="TextBox 40"/>
            <p:cNvSpPr txBox="1"/>
            <p:nvPr/>
          </p:nvSpPr>
          <p:spPr>
            <a:xfrm>
              <a:off x="10716797" y="5178591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799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03</a:t>
              </a:r>
            </a:p>
          </p:txBody>
        </p:sp>
      </p:grpSp>
      <p:sp>
        <p:nvSpPr>
          <p:cNvPr id="362" name="Freeform 19"/>
          <p:cNvSpPr>
            <a:spLocks noEditPoints="1"/>
          </p:cNvSpPr>
          <p:nvPr/>
        </p:nvSpPr>
        <p:spPr bwMode="auto">
          <a:xfrm>
            <a:off x="3636450" y="2791857"/>
            <a:ext cx="458521" cy="44275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113A8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id-ID" sz="1799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64" name="Freeform 23"/>
          <p:cNvSpPr>
            <a:spLocks noEditPoints="1"/>
          </p:cNvSpPr>
          <p:nvPr/>
        </p:nvSpPr>
        <p:spPr bwMode="auto">
          <a:xfrm>
            <a:off x="2478182" y="4100697"/>
            <a:ext cx="442760" cy="33529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113A8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id-ID" sz="1799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73" name="Group 24"/>
          <p:cNvGrpSpPr/>
          <p:nvPr/>
        </p:nvGrpSpPr>
        <p:grpSpPr>
          <a:xfrm>
            <a:off x="4810915" y="4045449"/>
            <a:ext cx="451356" cy="442760"/>
            <a:chOff x="6786562" y="796925"/>
            <a:chExt cx="500063" cy="490538"/>
          </a:xfrm>
          <a:solidFill>
            <a:srgbClr val="113A83"/>
          </a:solidFill>
        </p:grpSpPr>
        <p:sp>
          <p:nvSpPr>
            <p:cNvPr id="374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1799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5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1799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6" name="Freeform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1799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7" name="Freeform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1799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78" name="椭圆 377"/>
          <p:cNvSpPr/>
          <p:nvPr/>
        </p:nvSpPr>
        <p:spPr>
          <a:xfrm>
            <a:off x="6640583" y="2607004"/>
            <a:ext cx="576472" cy="576635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>
                <a:latin typeface="Arial"/>
                <a:ea typeface="微软雅黑"/>
                <a:sym typeface="Arial"/>
              </a:rPr>
              <a:t>1</a:t>
            </a:r>
            <a:endParaRPr lang="zh-CN" altLang="en-US" sz="1799" dirty="0">
              <a:latin typeface="Arial"/>
              <a:ea typeface="微软雅黑"/>
              <a:sym typeface="Arial"/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6640584" y="3326897"/>
            <a:ext cx="576472" cy="576635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>
                <a:latin typeface="Arial"/>
                <a:ea typeface="微软雅黑"/>
                <a:sym typeface="Arial"/>
              </a:rPr>
              <a:t>2</a:t>
            </a:r>
            <a:endParaRPr lang="zh-CN" altLang="en-US" sz="1799" dirty="0">
              <a:latin typeface="Arial"/>
              <a:ea typeface="微软雅黑"/>
              <a:sym typeface="Arial"/>
            </a:endParaRPr>
          </a:p>
        </p:txBody>
      </p:sp>
      <p:sp>
        <p:nvSpPr>
          <p:cNvPr id="380" name="椭圆 379"/>
          <p:cNvSpPr/>
          <p:nvPr/>
        </p:nvSpPr>
        <p:spPr>
          <a:xfrm>
            <a:off x="6640584" y="4063585"/>
            <a:ext cx="576472" cy="576635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>
                <a:latin typeface="Arial"/>
                <a:ea typeface="微软雅黑"/>
                <a:sym typeface="Arial"/>
              </a:rPr>
              <a:t>3</a:t>
            </a:r>
            <a:endParaRPr lang="zh-CN" altLang="en-US" sz="1799" dirty="0">
              <a:latin typeface="Arial"/>
              <a:ea typeface="微软雅黑"/>
              <a:sym typeface="Arial"/>
            </a:endParaRPr>
          </a:p>
        </p:txBody>
      </p:sp>
      <p:sp>
        <p:nvSpPr>
          <p:cNvPr id="381" name="标题 11"/>
          <p:cNvSpPr txBox="1">
            <a:spLocks/>
          </p:cNvSpPr>
          <p:nvPr/>
        </p:nvSpPr>
        <p:spPr>
          <a:xfrm>
            <a:off x="7217057" y="2675152"/>
            <a:ext cx="3145032" cy="6517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精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力有限和能力不足，无法做到对用户浏览的书籍数据进行统计分析，使用大数据，人工智能推送用户感兴趣的书籍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l"/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82" name="标题 11"/>
          <p:cNvSpPr txBox="1">
            <a:spLocks/>
          </p:cNvSpPr>
          <p:nvPr/>
        </p:nvSpPr>
        <p:spPr>
          <a:xfrm>
            <a:off x="7217058" y="3395044"/>
            <a:ext cx="3145032" cy="7964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无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法根据定位获取当前用户信息，进而无法判断是否存在附近的发布者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83" name="标题 11"/>
          <p:cNvSpPr txBox="1">
            <a:spLocks/>
          </p:cNvSpPr>
          <p:nvPr/>
        </p:nvSpPr>
        <p:spPr>
          <a:xfrm>
            <a:off x="7217058" y="4131732"/>
            <a:ext cx="3145032" cy="7964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使用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websocket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技术占用了较多的服务资源，服务端压力比较大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l"/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677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46"/>
          <p:cNvSpPr>
            <a:spLocks noChangeArrowheads="1"/>
          </p:cNvSpPr>
          <p:nvPr/>
        </p:nvSpPr>
        <p:spPr bwMode="auto">
          <a:xfrm>
            <a:off x="611029" y="157112"/>
            <a:ext cx="5071769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0415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35" grpId="0" animBg="1"/>
      <p:bldP spid="336" grpId="0" animBg="1"/>
      <p:bldP spid="362" grpId="0" animBg="1"/>
      <p:bldP spid="364" grpId="0" animBg="1"/>
      <p:bldP spid="378" grpId="0" animBg="1"/>
      <p:bldP spid="379" grpId="0" animBg="1"/>
      <p:bldP spid="380" grpId="0" animBg="1"/>
      <p:bldP spid="381" grpId="0"/>
      <p:bldP spid="382" grpId="0"/>
      <p:bldP spid="3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7778719" y="148983"/>
            <a:ext cx="4296270" cy="6555765"/>
          </a:xfrm>
          <a:prstGeom prst="rect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90" name="矩形 4"/>
          <p:cNvSpPr>
            <a:spLocks noChangeArrowheads="1"/>
          </p:cNvSpPr>
          <p:nvPr/>
        </p:nvSpPr>
        <p:spPr bwMode="auto">
          <a:xfrm>
            <a:off x="8235796" y="3833614"/>
            <a:ext cx="3674251" cy="58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199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Project summary</a:t>
            </a:r>
            <a:endParaRPr lang="zh-CN" altLang="en-US" sz="3199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1" name="矩形 4"/>
          <p:cNvSpPr>
            <a:spLocks noChangeArrowheads="1"/>
          </p:cNvSpPr>
          <p:nvPr/>
        </p:nvSpPr>
        <p:spPr bwMode="auto">
          <a:xfrm>
            <a:off x="8255229" y="4558648"/>
            <a:ext cx="3311506" cy="7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999" kern="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项目总结</a:t>
            </a:r>
          </a:p>
        </p:txBody>
      </p:sp>
      <p:sp>
        <p:nvSpPr>
          <p:cNvPr id="93" name="椭圆 92"/>
          <p:cNvSpPr/>
          <p:nvPr/>
        </p:nvSpPr>
        <p:spPr>
          <a:xfrm>
            <a:off x="9232916" y="634750"/>
            <a:ext cx="2434695" cy="24346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2C3637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3246" y="1067471"/>
            <a:ext cx="2486664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597" dirty="0">
                <a:solidFill>
                  <a:srgbClr val="0547A7"/>
                </a:solidFill>
              </a:rPr>
              <a:t>04</a:t>
            </a:r>
            <a:endParaRPr lang="zh-CN" altLang="en-US" sz="9597" dirty="0">
              <a:solidFill>
                <a:srgbClr val="0547A7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208" y="621147"/>
            <a:ext cx="6129134" cy="549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99" dirty="0">
                <a:solidFill>
                  <a:srgbClr val="0547A7"/>
                </a:solidFill>
                <a:latin typeface="+mn-ea"/>
              </a:rPr>
              <a:t>      通过这次实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训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，我认识了编写文档的重要性，在讲师的指导和督促下，我顺利地完成了二手书交易平台文档的编写工作，在接下来的开发过程，我将以这些文档为参考进行项目的编码开发，在过去的一个月里，感谢中软国际提供了一个良好的学习环境，个人的专业技能在讲师的帮助下得到了质的飞跃，熟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悉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了</a:t>
            </a:r>
            <a:r>
              <a:rPr lang="en-US" altLang="zh-CN" sz="1799" smtClean="0">
                <a:solidFill>
                  <a:srgbClr val="0547A7"/>
                </a:solidFill>
                <a:latin typeface="+mn-ea"/>
              </a:rPr>
              <a:t>Pycharm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和</a:t>
            </a:r>
            <a:r>
              <a:rPr lang="en-US" altLang="zh-CN" sz="1799" smtClean="0">
                <a:solidFill>
                  <a:srgbClr val="0547A7"/>
                </a:solidFill>
                <a:latin typeface="+mn-ea"/>
              </a:rPr>
              <a:t>Visual Studio Code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等开发工具的使用，</a:t>
            </a:r>
            <a:r>
              <a:rPr lang="zh-CN" altLang="en-US" sz="1799" dirty="0">
                <a:solidFill>
                  <a:srgbClr val="0547A7"/>
                </a:solidFill>
                <a:latin typeface="+mn-ea"/>
              </a:rPr>
              <a:t>学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习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了</a:t>
            </a:r>
            <a:r>
              <a:rPr lang="en-US" altLang="zh-CN" sz="1799">
                <a:solidFill>
                  <a:srgbClr val="0547A7"/>
                </a:solidFill>
                <a:latin typeface="+mn-ea"/>
              </a:rPr>
              <a:t>G</a:t>
            </a:r>
            <a:r>
              <a:rPr lang="en-US" altLang="zh-CN" sz="1799" smtClean="0">
                <a:solidFill>
                  <a:srgbClr val="0547A7"/>
                </a:solidFill>
                <a:latin typeface="+mn-ea"/>
              </a:rPr>
              <a:t>it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，</a:t>
            </a:r>
            <a:r>
              <a:rPr lang="en-US" altLang="zh-CN" sz="1799" smtClean="0">
                <a:solidFill>
                  <a:srgbClr val="0547A7"/>
                </a:solidFill>
                <a:latin typeface="+mn-ea"/>
              </a:rPr>
              <a:t>Python,Django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等技术，通过查看</a:t>
            </a:r>
            <a:r>
              <a:rPr lang="en-US" altLang="zh-CN" sz="1799" smtClean="0">
                <a:solidFill>
                  <a:srgbClr val="0547A7"/>
                </a:solidFill>
                <a:latin typeface="+mn-ea"/>
              </a:rPr>
              <a:t>Django Rest Framework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，短信接口等文档，增长开发第三方应用知识，可能使得接下来的开</a:t>
            </a:r>
            <a:r>
              <a:rPr lang="zh-CN" altLang="en-US" sz="1799" dirty="0">
                <a:solidFill>
                  <a:srgbClr val="0547A7"/>
                </a:solidFill>
                <a:latin typeface="+mn-ea"/>
              </a:rPr>
              <a:t>发效率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得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到提升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。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每天的实训日志和项目日报，让我不断反思和总结。</a:t>
            </a:r>
            <a:endParaRPr lang="en-US" altLang="zh-CN" sz="1799" dirty="0">
              <a:solidFill>
                <a:srgbClr val="0547A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799">
                <a:solidFill>
                  <a:srgbClr val="0547A7"/>
                </a:solidFill>
                <a:latin typeface="+mn-ea"/>
              </a:rPr>
              <a:t>      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最后，再次感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谢中软国际科</a:t>
            </a:r>
            <a:r>
              <a:rPr lang="zh-CN" altLang="en-US" sz="1799" dirty="0">
                <a:solidFill>
                  <a:srgbClr val="0547A7"/>
                </a:solidFill>
                <a:latin typeface="+mn-ea"/>
              </a:rPr>
              <a:t>技有限公司提供的实训机会，他们所提供的宝贵文档资料和耐心指导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使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我受</a:t>
            </a:r>
            <a:r>
              <a:rPr lang="zh-CN" altLang="en-US" sz="1799" dirty="0">
                <a:solidFill>
                  <a:srgbClr val="0547A7"/>
                </a:solidFill>
                <a:latin typeface="+mn-ea"/>
              </a:rPr>
              <a:t>益匪浅，</a:t>
            </a:r>
            <a:r>
              <a:rPr lang="zh-CN" altLang="en-US" sz="1799">
                <a:solidFill>
                  <a:srgbClr val="0547A7"/>
                </a:solidFill>
                <a:latin typeface="+mn-ea"/>
              </a:rPr>
              <a:t>使</a:t>
            </a:r>
            <a:r>
              <a:rPr lang="zh-CN" altLang="en-US" sz="1799" smtClean="0">
                <a:solidFill>
                  <a:srgbClr val="0547A7"/>
                </a:solidFill>
                <a:latin typeface="+mn-ea"/>
              </a:rPr>
              <a:t>我度</a:t>
            </a:r>
            <a:r>
              <a:rPr lang="zh-CN" altLang="en-US" sz="1799" dirty="0">
                <a:solidFill>
                  <a:srgbClr val="0547A7"/>
                </a:solidFill>
                <a:latin typeface="+mn-ea"/>
              </a:rPr>
              <a:t>过了十分充实的实训。</a:t>
            </a:r>
          </a:p>
        </p:txBody>
      </p:sp>
    </p:spTree>
    <p:extLst>
      <p:ext uri="{BB962C8B-B14F-4D97-AF65-F5344CB8AC3E}">
        <p14:creationId xmlns:p14="http://schemas.microsoft.com/office/powerpoint/2010/main" val="28631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  <p:bldP spid="91" grpId="0"/>
      <p:bldP spid="93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687054" y="1537193"/>
            <a:ext cx="9127336" cy="3726481"/>
            <a:chOff x="1264428" y="1152525"/>
            <a:chExt cx="6847285" cy="279558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anchor="ctr"/>
            <a:lstStyle/>
            <a:p>
              <a:pPr>
                <a:defRPr/>
              </a:pPr>
              <a:endParaRPr lang="en-US" sz="1799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anchor="ctr"/>
            <a:lstStyle/>
            <a:p>
              <a:pPr>
                <a:defRPr/>
              </a:pPr>
              <a:endParaRPr lang="en-US" sz="1799"/>
            </a:p>
          </p:txBody>
        </p:sp>
      </p:grpSp>
      <p:sp>
        <p:nvSpPr>
          <p:cNvPr id="2" name="矩形 1"/>
          <p:cNvSpPr/>
          <p:nvPr/>
        </p:nvSpPr>
        <p:spPr>
          <a:xfrm>
            <a:off x="1768067" y="1308652"/>
            <a:ext cx="2086766" cy="279327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矩形 2"/>
          <p:cNvSpPr/>
          <p:nvPr/>
        </p:nvSpPr>
        <p:spPr>
          <a:xfrm>
            <a:off x="1665977" y="1321349"/>
            <a:ext cx="1827201" cy="1371243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163A5A"/>
          </a:solidFill>
          <a:ln>
            <a:noFill/>
          </a:ln>
          <a:effectLst>
            <a:outerShdw blurRad="63500" dist="63500" sx="102000" sy="102000" algn="ctr" rotWithShape="0">
              <a:prstClr val="black">
                <a:alpha val="6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1" name="椭圆 30"/>
          <p:cNvSpPr/>
          <p:nvPr/>
        </p:nvSpPr>
        <p:spPr>
          <a:xfrm>
            <a:off x="6100067" y="4996446"/>
            <a:ext cx="667703" cy="667703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2" name="椭圆 31"/>
          <p:cNvSpPr/>
          <p:nvPr/>
        </p:nvSpPr>
        <p:spPr>
          <a:xfrm>
            <a:off x="7622777" y="5295450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3" name="椭圆 32"/>
          <p:cNvSpPr/>
          <p:nvPr/>
        </p:nvSpPr>
        <p:spPr>
          <a:xfrm>
            <a:off x="3403719" y="5295928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4" name="椭圆 33"/>
          <p:cNvSpPr/>
          <p:nvPr/>
        </p:nvSpPr>
        <p:spPr>
          <a:xfrm>
            <a:off x="3008711" y="5453673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5" name="椭圆 34"/>
          <p:cNvSpPr/>
          <p:nvPr/>
        </p:nvSpPr>
        <p:spPr>
          <a:xfrm>
            <a:off x="8233469" y="5302141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6" name="椭圆 35"/>
          <p:cNvSpPr/>
          <p:nvPr/>
        </p:nvSpPr>
        <p:spPr>
          <a:xfrm>
            <a:off x="4083518" y="5292136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7" name="椭圆 36"/>
          <p:cNvSpPr/>
          <p:nvPr/>
        </p:nvSpPr>
        <p:spPr>
          <a:xfrm>
            <a:off x="8737018" y="5467300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8" name="椭圆 37"/>
          <p:cNvSpPr/>
          <p:nvPr/>
        </p:nvSpPr>
        <p:spPr>
          <a:xfrm>
            <a:off x="5134028" y="5338271"/>
            <a:ext cx="333852" cy="333852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9" name="椭圆 38"/>
          <p:cNvSpPr/>
          <p:nvPr/>
        </p:nvSpPr>
        <p:spPr>
          <a:xfrm>
            <a:off x="8968561" y="5293741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0" name="椭圆 39"/>
          <p:cNvSpPr/>
          <p:nvPr/>
        </p:nvSpPr>
        <p:spPr>
          <a:xfrm>
            <a:off x="5535555" y="5304478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1" name="椭圆 40"/>
          <p:cNvSpPr/>
          <p:nvPr/>
        </p:nvSpPr>
        <p:spPr>
          <a:xfrm>
            <a:off x="9812023" y="5369976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2" name="椭圆 41"/>
          <p:cNvSpPr/>
          <p:nvPr/>
        </p:nvSpPr>
        <p:spPr>
          <a:xfrm>
            <a:off x="7867195" y="5050467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3" name="椭圆 42"/>
          <p:cNvSpPr/>
          <p:nvPr/>
        </p:nvSpPr>
        <p:spPr>
          <a:xfrm>
            <a:off x="2761349" y="5467679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4" name="椭圆 43"/>
          <p:cNvSpPr/>
          <p:nvPr/>
        </p:nvSpPr>
        <p:spPr>
          <a:xfrm>
            <a:off x="6008497" y="5098584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5" name="椭圆 44"/>
          <p:cNvSpPr/>
          <p:nvPr/>
        </p:nvSpPr>
        <p:spPr>
          <a:xfrm>
            <a:off x="4275184" y="5221015"/>
            <a:ext cx="429423" cy="429423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6" name="椭圆 45"/>
          <p:cNvSpPr/>
          <p:nvPr/>
        </p:nvSpPr>
        <p:spPr>
          <a:xfrm>
            <a:off x="6767770" y="5291312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7" name="椭圆 46"/>
          <p:cNvSpPr/>
          <p:nvPr/>
        </p:nvSpPr>
        <p:spPr>
          <a:xfrm>
            <a:off x="1610325" y="5295755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8" name="椭圆 47"/>
          <p:cNvSpPr/>
          <p:nvPr/>
        </p:nvSpPr>
        <p:spPr>
          <a:xfrm>
            <a:off x="1230145" y="5470686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9" name="椭圆 48"/>
          <p:cNvSpPr/>
          <p:nvPr/>
        </p:nvSpPr>
        <p:spPr>
          <a:xfrm>
            <a:off x="3697091" y="5051458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0" name="椭圆 49"/>
          <p:cNvSpPr/>
          <p:nvPr/>
        </p:nvSpPr>
        <p:spPr>
          <a:xfrm>
            <a:off x="2255194" y="5366488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1" name="椭圆 50"/>
          <p:cNvSpPr/>
          <p:nvPr/>
        </p:nvSpPr>
        <p:spPr>
          <a:xfrm>
            <a:off x="8257426" y="5108175"/>
            <a:ext cx="183137" cy="18313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2" name="椭圆 51"/>
          <p:cNvSpPr/>
          <p:nvPr/>
        </p:nvSpPr>
        <p:spPr>
          <a:xfrm>
            <a:off x="10306185" y="5283366"/>
            <a:ext cx="366274" cy="36627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TextBox 28"/>
          <p:cNvSpPr txBox="1"/>
          <p:nvPr/>
        </p:nvSpPr>
        <p:spPr bwMode="auto">
          <a:xfrm>
            <a:off x="2076566" y="3034499"/>
            <a:ext cx="2236206" cy="748664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5331" kern="0" dirty="0">
                <a:ln w="18415" cmpd="sng">
                  <a:noFill/>
                  <a:prstDash val="solid"/>
                </a:ln>
                <a:solidFill>
                  <a:srgbClr val="163A5A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前言</a:t>
            </a:r>
            <a:endParaRPr lang="zh-CN" altLang="en-US" sz="4799" kern="0" dirty="0">
              <a:ln w="18415" cmpd="sng">
                <a:noFill/>
                <a:prstDash val="solid"/>
              </a:ln>
              <a:solidFill>
                <a:srgbClr val="163A5A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88418" y="832828"/>
            <a:ext cx="1081516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63871" y="323733"/>
            <a:ext cx="366274" cy="36627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4" name="TextBox 13"/>
          <p:cNvSpPr txBox="1"/>
          <p:nvPr/>
        </p:nvSpPr>
        <p:spPr>
          <a:xfrm>
            <a:off x="1403051" y="275928"/>
            <a:ext cx="973090" cy="502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6" spc="400" dirty="0">
                <a:latin typeface="方正兰亭细黑_GBK" pitchFamily="2" charset="-122"/>
                <a:ea typeface="方正兰亭细黑_GBK" pitchFamily="2" charset="-122"/>
              </a:rPr>
              <a:t>前言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702365" y="385192"/>
            <a:ext cx="0" cy="278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2772" y="2408155"/>
            <a:ext cx="5393554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      中国是举世闻名的文明大国，有着五千年的文化历史，随着文化的积累，记载文化的书本也越来越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多，而大部分的书籍有再利用的价值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，但传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统的线下销售已无法满足人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们对二手书籍的需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求，合理利用二手书籍，节约社会资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源，加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快二手书籍在市场的流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通已迫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在眉睫。借助互联网的优势，整合线下的运输渠道和线上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网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络资源，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搭建一个致力于推广二手书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籍交易平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台，既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可以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节省社会资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源又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可以快速有效出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售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/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购买二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手书籍，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提高工作和服务效率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886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0" grpId="0"/>
      <p:bldP spid="13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02" r="10800"/>
          <a:stretch/>
        </p:blipFill>
        <p:spPr>
          <a:xfrm rot="5400000">
            <a:off x="-628193" y="1462869"/>
            <a:ext cx="6036588" cy="477219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096002" y="1348972"/>
            <a:ext cx="697445" cy="64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01</a:t>
            </a:r>
            <a:endParaRPr lang="zh-CN" altLang="en-US" sz="3599" dirty="0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62"/>
          <p:cNvSpPr txBox="1"/>
          <p:nvPr/>
        </p:nvSpPr>
        <p:spPr>
          <a:xfrm>
            <a:off x="6991626" y="1777792"/>
            <a:ext cx="3669516" cy="2000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113A83"/>
                </a:solidFill>
                <a:latin typeface="Arial"/>
                <a:ea typeface="微软雅黑"/>
                <a:sym typeface="Arial"/>
              </a:rPr>
              <a:t>System goals and overview.</a:t>
            </a:r>
          </a:p>
        </p:txBody>
      </p:sp>
      <p:sp>
        <p:nvSpPr>
          <p:cNvPr id="29" name="矩形 28"/>
          <p:cNvSpPr/>
          <p:nvPr/>
        </p:nvSpPr>
        <p:spPr>
          <a:xfrm>
            <a:off x="6990025" y="1225001"/>
            <a:ext cx="3473844" cy="58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1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系统目标及概述</a:t>
            </a:r>
            <a:endParaRPr lang="en-US" altLang="zh-CN" sz="3199" dirty="0">
              <a:solidFill>
                <a:srgbClr val="113A83"/>
              </a:solidFill>
              <a:latin typeface="Arial"/>
              <a:ea typeface="微软雅黑"/>
              <a:cs typeface="Gisha" panose="020B0502040204020203" pitchFamily="34" charset="-79"/>
              <a:sym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6001" y="2615799"/>
            <a:ext cx="697445" cy="64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02</a:t>
            </a:r>
            <a:endParaRPr lang="zh-CN" altLang="en-US" sz="3599" dirty="0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1" name="TextBox 62"/>
          <p:cNvSpPr txBox="1"/>
          <p:nvPr/>
        </p:nvSpPr>
        <p:spPr>
          <a:xfrm>
            <a:off x="6991626" y="3044620"/>
            <a:ext cx="3669516" cy="2000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113A83"/>
                </a:solidFill>
                <a:latin typeface="Arial"/>
                <a:ea typeface="微软雅黑"/>
                <a:sym typeface="Arial"/>
              </a:rPr>
              <a:t>System function description.</a:t>
            </a:r>
          </a:p>
        </p:txBody>
      </p:sp>
      <p:sp>
        <p:nvSpPr>
          <p:cNvPr id="32" name="矩形 31"/>
          <p:cNvSpPr/>
          <p:nvPr/>
        </p:nvSpPr>
        <p:spPr>
          <a:xfrm>
            <a:off x="6990025" y="2491828"/>
            <a:ext cx="3473844" cy="58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1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系统功能详述</a:t>
            </a:r>
            <a:endParaRPr lang="en-US" altLang="zh-CN" sz="3199" dirty="0">
              <a:solidFill>
                <a:srgbClr val="113A83"/>
              </a:solidFill>
              <a:latin typeface="Arial"/>
              <a:ea typeface="微软雅黑"/>
              <a:cs typeface="Gisha" panose="020B0502040204020203" pitchFamily="34" charset="-79"/>
              <a:sym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96001" y="3931228"/>
            <a:ext cx="697445" cy="64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03</a:t>
            </a:r>
            <a:endParaRPr lang="zh-CN" altLang="en-US" sz="3599" dirty="0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4" name="TextBox 62"/>
          <p:cNvSpPr txBox="1"/>
          <p:nvPr/>
        </p:nvSpPr>
        <p:spPr>
          <a:xfrm>
            <a:off x="6991626" y="4360048"/>
            <a:ext cx="3669516" cy="2000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113A83"/>
                </a:solidFill>
                <a:latin typeface="Arial"/>
                <a:ea typeface="微软雅黑"/>
                <a:sym typeface="Arial"/>
              </a:rPr>
              <a:t>System advantages and problems.</a:t>
            </a:r>
          </a:p>
        </p:txBody>
      </p:sp>
      <p:sp>
        <p:nvSpPr>
          <p:cNvPr id="35" name="矩形 34"/>
          <p:cNvSpPr/>
          <p:nvPr/>
        </p:nvSpPr>
        <p:spPr>
          <a:xfrm>
            <a:off x="6990025" y="3807257"/>
            <a:ext cx="4738683" cy="58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1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系统优势以及存在的问题</a:t>
            </a:r>
            <a:endParaRPr lang="en-US" altLang="zh-CN" sz="3199" dirty="0">
              <a:solidFill>
                <a:srgbClr val="113A83"/>
              </a:solidFill>
              <a:latin typeface="Arial"/>
              <a:ea typeface="微软雅黑"/>
              <a:cs typeface="Gisha" panose="020B0502040204020203" pitchFamily="34" charset="-79"/>
              <a:sym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96002" y="5237641"/>
            <a:ext cx="697445" cy="64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04</a:t>
            </a:r>
            <a:endParaRPr lang="zh-CN" altLang="en-US" sz="3599" dirty="0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7" name="TextBox 62"/>
          <p:cNvSpPr txBox="1"/>
          <p:nvPr/>
        </p:nvSpPr>
        <p:spPr>
          <a:xfrm>
            <a:off x="6991626" y="5666462"/>
            <a:ext cx="3669516" cy="2000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113A83"/>
                </a:solidFill>
                <a:latin typeface="Arial"/>
                <a:ea typeface="微软雅黑"/>
                <a:sym typeface="Arial"/>
              </a:rPr>
              <a:t>Project summary.</a:t>
            </a:r>
          </a:p>
        </p:txBody>
      </p:sp>
      <p:sp>
        <p:nvSpPr>
          <p:cNvPr id="38" name="矩形 37"/>
          <p:cNvSpPr/>
          <p:nvPr/>
        </p:nvSpPr>
        <p:spPr>
          <a:xfrm>
            <a:off x="6990025" y="5113671"/>
            <a:ext cx="3473844" cy="58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199" dirty="0">
                <a:solidFill>
                  <a:srgbClr val="113A83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项目总结</a:t>
            </a:r>
            <a:endParaRPr lang="en-US" altLang="zh-CN" sz="3199" dirty="0">
              <a:solidFill>
                <a:srgbClr val="113A83"/>
              </a:solidFill>
              <a:latin typeface="Arial"/>
              <a:ea typeface="微软雅黑"/>
              <a:cs typeface="Gisha" panose="020B0502040204020203" pitchFamily="34" charset="-79"/>
              <a:sym typeface="Arial"/>
            </a:endParaRPr>
          </a:p>
        </p:txBody>
      </p:sp>
      <p:sp>
        <p:nvSpPr>
          <p:cNvPr id="39" name="矩形 38"/>
          <p:cNvSpPr/>
          <p:nvPr/>
        </p:nvSpPr>
        <p:spPr>
          <a:xfrm rot="5400000">
            <a:off x="3303917" y="195302"/>
            <a:ext cx="1081866" cy="3080023"/>
          </a:xfrm>
          <a:prstGeom prst="rect">
            <a:avLst/>
          </a:prstGeom>
          <a:solidFill>
            <a:srgbClr val="113A8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799" dirty="0">
              <a:solidFill>
                <a:prstClr val="white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3904" y="1350692"/>
            <a:ext cx="3287224" cy="769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399" dirty="0">
                <a:solidFill>
                  <a:prstClr val="white"/>
                </a:solidFill>
                <a:latin typeface="Arial"/>
                <a:ea typeface="微软雅黑"/>
                <a:cs typeface="Gisha" panose="020B0502040204020203" pitchFamily="34" charset="-79"/>
                <a:sym typeface="Arial"/>
              </a:rPr>
              <a:t>CONTENTS</a:t>
            </a:r>
            <a:endParaRPr lang="zh-CN" altLang="en-US" sz="4399" dirty="0">
              <a:solidFill>
                <a:prstClr val="white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2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15316" y="2514838"/>
            <a:ext cx="8721107" cy="65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99"/>
              </a:lnSpc>
            </a:pPr>
            <a:r>
              <a:rPr lang="zh-CN" altLang="en-US" sz="599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sym typeface="Arial"/>
              </a:rPr>
              <a:t>系统目标及概述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611028" y="4724063"/>
            <a:ext cx="8075097" cy="65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99"/>
              </a:lnSpc>
            </a:pPr>
            <a:r>
              <a:rPr lang="en-US" altLang="zh-CN" sz="28691" dirty="0">
                <a:solidFill>
                  <a:srgbClr val="113A83"/>
                </a:solidFill>
                <a:latin typeface="Arial"/>
                <a:ea typeface="微软雅黑"/>
                <a:sym typeface="Arial"/>
              </a:rPr>
              <a:t>01</a:t>
            </a:r>
            <a:endParaRPr lang="zh-CN" altLang="en-US" sz="11497" dirty="0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3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7"/>
          <p:cNvSpPr>
            <a:spLocks noChangeArrowheads="1"/>
          </p:cNvSpPr>
          <p:nvPr/>
        </p:nvSpPr>
        <p:spPr bwMode="auto">
          <a:xfrm rot="5400000">
            <a:off x="-39677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6"/>
          <p:cNvSpPr>
            <a:spLocks noChangeArrowheads="1"/>
          </p:cNvSpPr>
          <p:nvPr/>
        </p:nvSpPr>
        <p:spPr bwMode="auto">
          <a:xfrm>
            <a:off x="611029" y="157112"/>
            <a:ext cx="2818666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项目简介                 </a:t>
            </a:r>
          </a:p>
        </p:txBody>
      </p:sp>
      <p:sp>
        <p:nvSpPr>
          <p:cNvPr id="8" name="文本框 7173"/>
          <p:cNvSpPr txBox="1">
            <a:spLocks noChangeArrowheads="1"/>
          </p:cNvSpPr>
          <p:nvPr/>
        </p:nvSpPr>
        <p:spPr bwMode="auto">
          <a:xfrm>
            <a:off x="919071" y="976339"/>
            <a:ext cx="4875530" cy="526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399"/>
              <a:t>二十一世纪是电商大行其道的时代。而亚马逊网站</a:t>
            </a:r>
            <a:r>
              <a:rPr lang="en-US" altLang="zh-CN" sz="2399"/>
              <a:t>--</a:t>
            </a:r>
            <a:r>
              <a:rPr lang="zh-CN" altLang="en-US" sz="2399"/>
              <a:t>作为最专业的购书网站，是全球电子商务成功的代表。当然，它的成功也代表着人们对书籍的需求正在不断的扩大，对知识的渴求不断的加深</a:t>
            </a:r>
            <a:r>
              <a:rPr lang="zh-CN" altLang="en-US" sz="2399" smtClean="0"/>
              <a:t>。可如</a:t>
            </a:r>
            <a:r>
              <a:rPr lang="zh-CN" altLang="en-US" sz="2399"/>
              <a:t>何买到物美价廉的书籍呢？二手书交易平台是他们的不二选择。</a:t>
            </a:r>
            <a:endParaRPr lang="en-US" altLang="zh-CN" sz="2399" dirty="0"/>
          </a:p>
          <a:p>
            <a:pPr algn="l"/>
            <a:r>
              <a:rPr lang="en-US" altLang="zh-CN" sz="2399" dirty="0"/>
              <a:t>      </a:t>
            </a:r>
            <a:r>
              <a:rPr lang="zh-CN" altLang="en-US" sz="2399"/>
              <a:t>通过二手书交易平台，用户既可以是购买者，也可以是发布者。在书城，征书墙，竞拍模块购买</a:t>
            </a:r>
            <a:r>
              <a:rPr lang="en-US" altLang="zh-CN" sz="2399"/>
              <a:t>/</a:t>
            </a:r>
            <a:r>
              <a:rPr lang="zh-CN" altLang="en-US" sz="2399"/>
              <a:t>发布书籍</a:t>
            </a:r>
            <a:r>
              <a:rPr lang="zh-CN" altLang="en-US" sz="2399" smtClean="0"/>
              <a:t>，并对</a:t>
            </a:r>
            <a:r>
              <a:rPr lang="zh-CN" altLang="en-US" sz="2399"/>
              <a:t>书籍进行评价，对心仪的书籍进行下单，完成购买操作。</a:t>
            </a:r>
            <a:endParaRPr lang="zh-CN" altLang="en-US" sz="2399" dirty="0"/>
          </a:p>
          <a:p>
            <a:pPr algn="l"/>
            <a:endParaRPr lang="zh-CN" altLang="zh-CN" sz="2399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8252" y="2148450"/>
            <a:ext cx="1189860" cy="1189860"/>
          </a:xfrm>
          <a:custGeom>
            <a:avLst/>
            <a:gdLst>
              <a:gd name="connsiteX0" fmla="*/ 595085 w 1190170"/>
              <a:gd name="connsiteY0" fmla="*/ 0 h 1190170"/>
              <a:gd name="connsiteX1" fmla="*/ 1190170 w 1190170"/>
              <a:gd name="connsiteY1" fmla="*/ 595085 h 1190170"/>
              <a:gd name="connsiteX2" fmla="*/ 595085 w 1190170"/>
              <a:gd name="connsiteY2" fmla="*/ 1190170 h 1190170"/>
              <a:gd name="connsiteX3" fmla="*/ 0 w 1190170"/>
              <a:gd name="connsiteY3" fmla="*/ 595085 h 1190170"/>
              <a:gd name="connsiteX4" fmla="*/ 595085 w 1190170"/>
              <a:gd name="connsiteY4" fmla="*/ 0 h 11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170" h="1190170">
                <a:moveTo>
                  <a:pt x="595085" y="0"/>
                </a:moveTo>
                <a:cubicBezTo>
                  <a:pt x="923741" y="0"/>
                  <a:pt x="1190170" y="266429"/>
                  <a:pt x="1190170" y="595085"/>
                </a:cubicBezTo>
                <a:cubicBezTo>
                  <a:pt x="1190170" y="923741"/>
                  <a:pt x="923741" y="1190170"/>
                  <a:pt x="595085" y="1190170"/>
                </a:cubicBezTo>
                <a:cubicBezTo>
                  <a:pt x="266429" y="1190170"/>
                  <a:pt x="0" y="923741"/>
                  <a:pt x="0" y="595085"/>
                </a:cubicBezTo>
                <a:cubicBezTo>
                  <a:pt x="0" y="266429"/>
                  <a:pt x="266429" y="0"/>
                  <a:pt x="595085" y="0"/>
                </a:cubicBezTo>
                <a:close/>
              </a:path>
            </a:pathLst>
          </a:custGeom>
          <a:solidFill>
            <a:srgbClr val="357879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86365" y="3791761"/>
            <a:ext cx="1766656" cy="1766656"/>
          </a:xfrm>
          <a:custGeom>
            <a:avLst/>
            <a:gdLst>
              <a:gd name="connsiteX0" fmla="*/ 883558 w 1767116"/>
              <a:gd name="connsiteY0" fmla="*/ 0 h 1767116"/>
              <a:gd name="connsiteX1" fmla="*/ 1767116 w 1767116"/>
              <a:gd name="connsiteY1" fmla="*/ 883558 h 1767116"/>
              <a:gd name="connsiteX2" fmla="*/ 883558 w 1767116"/>
              <a:gd name="connsiteY2" fmla="*/ 1767116 h 1767116"/>
              <a:gd name="connsiteX3" fmla="*/ 0 w 1767116"/>
              <a:gd name="connsiteY3" fmla="*/ 883558 h 1767116"/>
              <a:gd name="connsiteX4" fmla="*/ 883558 w 1767116"/>
              <a:gd name="connsiteY4" fmla="*/ 0 h 176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116" h="1767116">
                <a:moveTo>
                  <a:pt x="883558" y="0"/>
                </a:moveTo>
                <a:cubicBezTo>
                  <a:pt x="1371534" y="0"/>
                  <a:pt x="1767116" y="395582"/>
                  <a:pt x="1767116" y="883558"/>
                </a:cubicBezTo>
                <a:cubicBezTo>
                  <a:pt x="1767116" y="1371534"/>
                  <a:pt x="1371534" y="1767116"/>
                  <a:pt x="883558" y="1767116"/>
                </a:cubicBezTo>
                <a:cubicBezTo>
                  <a:pt x="395582" y="1767116"/>
                  <a:pt x="0" y="1371534"/>
                  <a:pt x="0" y="883558"/>
                </a:cubicBezTo>
                <a:cubicBezTo>
                  <a:pt x="0" y="395582"/>
                  <a:pt x="395582" y="0"/>
                  <a:pt x="883558" y="0"/>
                </a:cubicBezTo>
                <a:close/>
              </a:path>
            </a:pathLst>
          </a:custGeom>
          <a:solidFill>
            <a:srgbClr val="357879"/>
          </a:solidFill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7802" y="915055"/>
            <a:ext cx="2611892" cy="2611892"/>
          </a:xfrm>
          <a:custGeom>
            <a:avLst/>
            <a:gdLst>
              <a:gd name="connsiteX0" fmla="*/ 1306286 w 2612572"/>
              <a:gd name="connsiteY0" fmla="*/ 0 h 2612572"/>
              <a:gd name="connsiteX1" fmla="*/ 2612572 w 2612572"/>
              <a:gd name="connsiteY1" fmla="*/ 1306286 h 2612572"/>
              <a:gd name="connsiteX2" fmla="*/ 1306286 w 2612572"/>
              <a:gd name="connsiteY2" fmla="*/ 2612572 h 2612572"/>
              <a:gd name="connsiteX3" fmla="*/ 0 w 2612572"/>
              <a:gd name="connsiteY3" fmla="*/ 1306286 h 2612572"/>
              <a:gd name="connsiteX4" fmla="*/ 1306286 w 2612572"/>
              <a:gd name="connsiteY4" fmla="*/ 0 h 261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2612572">
                <a:moveTo>
                  <a:pt x="1306286" y="0"/>
                </a:moveTo>
                <a:cubicBezTo>
                  <a:pt x="2027728" y="0"/>
                  <a:pt x="2612572" y="584844"/>
                  <a:pt x="2612572" y="1306286"/>
                </a:cubicBezTo>
                <a:cubicBezTo>
                  <a:pt x="2612572" y="2027728"/>
                  <a:pt x="2027728" y="2612572"/>
                  <a:pt x="1306286" y="2612572"/>
                </a:cubicBezTo>
                <a:cubicBezTo>
                  <a:pt x="584844" y="2612572"/>
                  <a:pt x="0" y="2027728"/>
                  <a:pt x="0" y="1306286"/>
                </a:cubicBezTo>
                <a:cubicBezTo>
                  <a:pt x="0" y="584844"/>
                  <a:pt x="584844" y="0"/>
                  <a:pt x="1306286" y="0"/>
                </a:cubicBezTo>
                <a:close/>
              </a:path>
            </a:pathLst>
          </a:custGeom>
          <a:solidFill>
            <a:srgbClr val="357879"/>
          </a:solidFill>
        </p:spPr>
      </p:pic>
      <p:sp>
        <p:nvSpPr>
          <p:cNvPr id="19" name="椭圆 18"/>
          <p:cNvSpPr/>
          <p:nvPr/>
        </p:nvSpPr>
        <p:spPr>
          <a:xfrm>
            <a:off x="9432820" y="2968258"/>
            <a:ext cx="755453" cy="753866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99">
              <a:latin typeface="Arial"/>
              <a:ea typeface="微软雅黑"/>
              <a:sym typeface="Arial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854850" y="3414229"/>
            <a:ext cx="377727" cy="377727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799">
              <a:latin typeface="Arial"/>
              <a:ea typeface="微软雅黑"/>
              <a:sym typeface="Arial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034597" y="3803065"/>
            <a:ext cx="552306" cy="550719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799">
              <a:latin typeface="Arial"/>
              <a:ea typeface="微软雅黑"/>
              <a:sym typeface="Arial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620097" y="1444655"/>
            <a:ext cx="804653" cy="804652"/>
          </a:xfrm>
          <a:prstGeom prst="ellipse">
            <a:avLst/>
          </a:prstGeom>
          <a:solidFill>
            <a:srgbClr val="11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799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225EC7FD-0C89-4C01-B5D3-BEC3A1959BB5}"/>
              </a:ext>
            </a:extLst>
          </p:cNvPr>
          <p:cNvGrpSpPr/>
          <p:nvPr/>
        </p:nvGrpSpPr>
        <p:grpSpPr>
          <a:xfrm>
            <a:off x="763389" y="1829217"/>
            <a:ext cx="4124113" cy="3915959"/>
            <a:chOff x="3910013" y="1768475"/>
            <a:chExt cx="4371976" cy="4151313"/>
          </a:xfrm>
        </p:grpSpPr>
        <p:sp>
          <p:nvSpPr>
            <p:cNvPr id="47" name="MH_Other_1">
              <a:extLst>
                <a:ext uri="{FF2B5EF4-FFF2-40B4-BE49-F238E27FC236}">
                  <a16:creationId xmlns:a16="http://schemas.microsoft.com/office/drawing/2014/main" id="{C620B173-F5CE-456C-9F80-A440E46D0C75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719639" y="5072064"/>
              <a:ext cx="1952625" cy="6238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79" y="0"/>
                </a:cxn>
                <a:cxn ang="0">
                  <a:pos x="262" y="15"/>
                </a:cxn>
              </a:cxnLst>
              <a:rect l="0" t="0" r="r" b="b"/>
              <a:pathLst>
                <a:path w="262" h="84">
                  <a:moveTo>
                    <a:pt x="0" y="84"/>
                  </a:moveTo>
                  <a:cubicBezTo>
                    <a:pt x="43" y="33"/>
                    <a:pt x="107" y="0"/>
                    <a:pt x="179" y="0"/>
                  </a:cubicBezTo>
                  <a:cubicBezTo>
                    <a:pt x="208" y="0"/>
                    <a:pt x="236" y="5"/>
                    <a:pt x="262" y="15"/>
                  </a:cubicBezTo>
                </a:path>
              </a:pathLst>
            </a:custGeom>
            <a:noFill/>
            <a:ln w="15875" cap="flat">
              <a:solidFill>
                <a:srgbClr val="B6B6B6"/>
              </a:solidFill>
              <a:prstDash val="sysDot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251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8" name="MH_Other_2">
              <a:extLst>
                <a:ext uri="{FF2B5EF4-FFF2-40B4-BE49-F238E27FC236}">
                  <a16:creationId xmlns:a16="http://schemas.microsoft.com/office/drawing/2014/main" id="{7D754774-F6EB-4CF7-96D9-33D3DE4013A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325938" y="3005139"/>
              <a:ext cx="393700" cy="2066925"/>
            </a:xfrm>
            <a:custGeom>
              <a:avLst/>
              <a:gdLst/>
              <a:ahLst/>
              <a:cxnLst>
                <a:cxn ang="0">
                  <a:pos x="39" y="277"/>
                </a:cxn>
                <a:cxn ang="0">
                  <a:pos x="0" y="148"/>
                </a:cxn>
                <a:cxn ang="0">
                  <a:pos x="53" y="0"/>
                </a:cxn>
              </a:cxnLst>
              <a:rect l="0" t="0" r="r" b="b"/>
              <a:pathLst>
                <a:path w="53" h="277">
                  <a:moveTo>
                    <a:pt x="39" y="277"/>
                  </a:moveTo>
                  <a:cubicBezTo>
                    <a:pt x="14" y="240"/>
                    <a:pt x="0" y="196"/>
                    <a:pt x="0" y="148"/>
                  </a:cubicBezTo>
                  <a:cubicBezTo>
                    <a:pt x="0" y="92"/>
                    <a:pt x="20" y="40"/>
                    <a:pt x="53" y="0"/>
                  </a:cubicBezTo>
                </a:path>
              </a:pathLst>
            </a:custGeom>
            <a:noFill/>
            <a:ln w="15875" cap="flat">
              <a:solidFill>
                <a:srgbClr val="B6B6B6"/>
              </a:solidFill>
              <a:prstDash val="sysDot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251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9" name="MH_Other_3">
              <a:extLst>
                <a:ext uri="{FF2B5EF4-FFF2-40B4-BE49-F238E27FC236}">
                  <a16:creationId xmlns:a16="http://schemas.microsoft.com/office/drawing/2014/main" id="{7968EF19-DB78-49B2-B2E4-60F4CA64E37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4616450" y="2238376"/>
              <a:ext cx="1930400" cy="766763"/>
            </a:xfrm>
            <a:custGeom>
              <a:avLst/>
              <a:gdLst/>
              <a:ahLst/>
              <a:cxnLst>
                <a:cxn ang="0">
                  <a:pos x="259" y="94"/>
                </a:cxn>
                <a:cxn ang="0">
                  <a:pos x="193" y="103"/>
                </a:cxn>
                <a:cxn ang="0">
                  <a:pos x="0" y="0"/>
                </a:cxn>
              </a:cxnLst>
              <a:rect l="0" t="0" r="r" b="b"/>
              <a:pathLst>
                <a:path w="259" h="103">
                  <a:moveTo>
                    <a:pt x="259" y="94"/>
                  </a:moveTo>
                  <a:cubicBezTo>
                    <a:pt x="238" y="100"/>
                    <a:pt x="216" y="103"/>
                    <a:pt x="193" y="103"/>
                  </a:cubicBezTo>
                  <a:cubicBezTo>
                    <a:pt x="112" y="103"/>
                    <a:pt x="42" y="62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B6B6B6"/>
              </a:solidFill>
              <a:prstDash val="sysDot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251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0" name="MH_Other_4">
              <a:extLst>
                <a:ext uri="{FF2B5EF4-FFF2-40B4-BE49-F238E27FC236}">
                  <a16:creationId xmlns:a16="http://schemas.microsoft.com/office/drawing/2014/main" id="{95B8F599-04A3-4C04-81D1-1F50D2893B4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6546851" y="2305050"/>
              <a:ext cx="1236663" cy="1639888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220"/>
                </a:cxn>
              </a:cxnLst>
              <a:rect l="0" t="0" r="r" b="b"/>
              <a:pathLst>
                <a:path w="166" h="220">
                  <a:moveTo>
                    <a:pt x="166" y="0"/>
                  </a:moveTo>
                  <a:cubicBezTo>
                    <a:pt x="165" y="104"/>
                    <a:pt x="95" y="191"/>
                    <a:pt x="0" y="220"/>
                  </a:cubicBezTo>
                </a:path>
              </a:pathLst>
            </a:custGeom>
            <a:noFill/>
            <a:ln w="15875" cap="flat">
              <a:solidFill>
                <a:srgbClr val="B6B6B6"/>
              </a:solidFill>
              <a:prstDash val="sysDot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251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1" name="MH_Other_5">
              <a:extLst>
                <a:ext uri="{FF2B5EF4-FFF2-40B4-BE49-F238E27FC236}">
                  <a16:creationId xmlns:a16="http://schemas.microsoft.com/office/drawing/2014/main" id="{89F896C1-D57F-4888-A784-45745914C45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6672263" y="3944939"/>
              <a:ext cx="1111250" cy="163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9" y="217"/>
                </a:cxn>
                <a:cxn ang="0">
                  <a:pos x="149" y="220"/>
                </a:cxn>
              </a:cxnLst>
              <a:rect l="0" t="0" r="r" b="b"/>
              <a:pathLst>
                <a:path w="149" h="220">
                  <a:moveTo>
                    <a:pt x="0" y="0"/>
                  </a:moveTo>
                  <a:cubicBezTo>
                    <a:pt x="87" y="34"/>
                    <a:pt x="149" y="118"/>
                    <a:pt x="149" y="217"/>
                  </a:cubicBezTo>
                  <a:cubicBezTo>
                    <a:pt x="149" y="218"/>
                    <a:pt x="149" y="219"/>
                    <a:pt x="149" y="220"/>
                  </a:cubicBezTo>
                </a:path>
              </a:pathLst>
            </a:custGeom>
            <a:noFill/>
            <a:ln w="15875" cap="flat">
              <a:solidFill>
                <a:srgbClr val="B6B6B6"/>
              </a:solidFill>
              <a:prstDash val="sysDot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251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2" name="MH_Other_6">
              <a:extLst>
                <a:ext uri="{FF2B5EF4-FFF2-40B4-BE49-F238E27FC236}">
                  <a16:creationId xmlns:a16="http://schemas.microsoft.com/office/drawing/2014/main" id="{6939BFB8-DB06-4FE1-9E31-906C4BDD41BB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4556125" y="4354513"/>
              <a:ext cx="1504950" cy="1549400"/>
            </a:xfrm>
            <a:custGeom>
              <a:avLst/>
              <a:gdLst>
                <a:gd name="T0" fmla="*/ 2147483646 w 477"/>
                <a:gd name="T1" fmla="*/ 2147483646 h 491"/>
                <a:gd name="T2" fmla="*/ 2147483646 w 477"/>
                <a:gd name="T3" fmla="*/ 2147483646 h 491"/>
                <a:gd name="T4" fmla="*/ 2147483646 w 477"/>
                <a:gd name="T5" fmla="*/ 2147483646 h 491"/>
                <a:gd name="T6" fmla="*/ 2147483646 w 477"/>
                <a:gd name="T7" fmla="*/ 0 h 491"/>
                <a:gd name="T8" fmla="*/ 0 w 477"/>
                <a:gd name="T9" fmla="*/ 2147483646 h 491"/>
                <a:gd name="T10" fmla="*/ 2147483646 w 477"/>
                <a:gd name="T11" fmla="*/ 2147483646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7" h="491">
                  <a:moveTo>
                    <a:pt x="52" y="264"/>
                  </a:moveTo>
                  <a:lnTo>
                    <a:pt x="128" y="491"/>
                  </a:lnTo>
                  <a:lnTo>
                    <a:pt x="477" y="236"/>
                  </a:lnTo>
                  <a:lnTo>
                    <a:pt x="142" y="0"/>
                  </a:lnTo>
                  <a:lnTo>
                    <a:pt x="0" y="101"/>
                  </a:lnTo>
                  <a:lnTo>
                    <a:pt x="52" y="2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51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MH_SubTitle_2">
              <a:extLst>
                <a:ext uri="{FF2B5EF4-FFF2-40B4-BE49-F238E27FC236}">
                  <a16:creationId xmlns:a16="http://schemas.microsoft.com/office/drawing/2014/main" id="{DEE12244-D8E6-4557-B6DD-323419507CF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910013" y="3005139"/>
              <a:ext cx="1460500" cy="1304925"/>
            </a:xfrm>
            <a:custGeom>
              <a:avLst/>
              <a:gdLst>
                <a:gd name="connsiteX0" fmla="*/ 170355 w 1460637"/>
                <a:gd name="connsiteY0" fmla="*/ 0 h 1306055"/>
                <a:gd name="connsiteX1" fmla="*/ 1460637 w 1460637"/>
                <a:gd name="connsiteY1" fmla="*/ 0 h 1306055"/>
                <a:gd name="connsiteX2" fmla="*/ 1034749 w 1460637"/>
                <a:gd name="connsiteY2" fmla="*/ 1306055 h 1306055"/>
                <a:gd name="connsiteX3" fmla="*/ 0 w 1460637"/>
                <a:gd name="connsiteY3" fmla="*/ 545767 h 13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0637" h="1306055">
                  <a:moveTo>
                    <a:pt x="170355" y="0"/>
                  </a:moveTo>
                  <a:lnTo>
                    <a:pt x="1460637" y="0"/>
                  </a:lnTo>
                  <a:lnTo>
                    <a:pt x="1034749" y="1306055"/>
                  </a:lnTo>
                  <a:lnTo>
                    <a:pt x="0" y="54576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339591" anchor="ctr" anchorCtr="1">
              <a:normAutofit/>
            </a:bodyPr>
            <a:lstStyle/>
            <a:p>
              <a:pPr>
                <a:defRPr/>
              </a:pPr>
              <a:endParaRPr lang="zh-CN" altLang="en-US" sz="1251" dirty="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MH_SubTitle_1">
              <a:extLst>
                <a:ext uri="{FF2B5EF4-FFF2-40B4-BE49-F238E27FC236}">
                  <a16:creationId xmlns:a16="http://schemas.microsoft.com/office/drawing/2014/main" id="{1C3B7FEC-9D3A-4B4C-818F-9AB6A83B2DD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414963" y="1768475"/>
              <a:ext cx="1346200" cy="1208088"/>
            </a:xfrm>
            <a:custGeom>
              <a:avLst/>
              <a:gdLst>
                <a:gd name="connsiteX0" fmla="*/ 394341 w 1347068"/>
                <a:gd name="connsiteY0" fmla="*/ 0 h 1208259"/>
                <a:gd name="connsiteX1" fmla="*/ 952727 w 1347068"/>
                <a:gd name="connsiteY1" fmla="*/ 0 h 1208259"/>
                <a:gd name="connsiteX2" fmla="*/ 1347068 w 1347068"/>
                <a:gd name="connsiteY2" fmla="*/ 1208259 h 1208259"/>
                <a:gd name="connsiteX3" fmla="*/ 0 w 1347068"/>
                <a:gd name="connsiteY3" fmla="*/ 1208259 h 120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068" h="1208259">
                  <a:moveTo>
                    <a:pt x="394341" y="0"/>
                  </a:moveTo>
                  <a:lnTo>
                    <a:pt x="952727" y="0"/>
                  </a:lnTo>
                  <a:lnTo>
                    <a:pt x="1347068" y="1208259"/>
                  </a:lnTo>
                  <a:lnTo>
                    <a:pt x="0" y="12082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 anchorCtr="1">
              <a:normAutofit/>
            </a:bodyPr>
            <a:lstStyle/>
            <a:p>
              <a:pPr>
                <a:defRPr/>
              </a:pPr>
              <a:endParaRPr lang="zh-CN" altLang="en-US" sz="1251" dirty="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MH_SubTitle_5">
              <a:extLst>
                <a:ext uri="{FF2B5EF4-FFF2-40B4-BE49-F238E27FC236}">
                  <a16:creationId xmlns:a16="http://schemas.microsoft.com/office/drawing/2014/main" id="{3DA4C1D5-D22E-4099-88A1-A04743B6F8B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805614" y="3005138"/>
              <a:ext cx="1476375" cy="1327150"/>
            </a:xfrm>
            <a:custGeom>
              <a:avLst/>
              <a:gdLst>
                <a:gd name="connsiteX0" fmla="*/ 0 w 1476410"/>
                <a:gd name="connsiteY0" fmla="*/ 0 h 1328139"/>
                <a:gd name="connsiteX1" fmla="*/ 1283972 w 1476410"/>
                <a:gd name="connsiteY1" fmla="*/ 0 h 1328139"/>
                <a:gd name="connsiteX2" fmla="*/ 1476410 w 1476410"/>
                <a:gd name="connsiteY2" fmla="*/ 589933 h 1328139"/>
                <a:gd name="connsiteX3" fmla="*/ 432197 w 1476410"/>
                <a:gd name="connsiteY3" fmla="*/ 1328139 h 13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410" h="1328139">
                  <a:moveTo>
                    <a:pt x="0" y="0"/>
                  </a:moveTo>
                  <a:lnTo>
                    <a:pt x="1283972" y="0"/>
                  </a:lnTo>
                  <a:lnTo>
                    <a:pt x="1476410" y="589933"/>
                  </a:lnTo>
                  <a:lnTo>
                    <a:pt x="432197" y="13281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339591" anchor="ctr" anchorCtr="1">
              <a:normAutofit/>
            </a:bodyPr>
            <a:lstStyle/>
            <a:p>
              <a:pPr>
                <a:defRPr/>
              </a:pPr>
              <a:endParaRPr lang="zh-CN" altLang="en-US" sz="1251" dirty="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MH_SubTitle_4">
              <a:extLst>
                <a:ext uri="{FF2B5EF4-FFF2-40B4-BE49-F238E27FC236}">
                  <a16:creationId xmlns:a16="http://schemas.microsoft.com/office/drawing/2014/main" id="{E06A92B4-D6CA-4DBA-8182-136DBC11FEE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05526" y="4376738"/>
              <a:ext cx="1508125" cy="1543050"/>
            </a:xfrm>
            <a:custGeom>
              <a:avLst/>
              <a:gdLst>
                <a:gd name="connsiteX0" fmla="*/ 1110463 w 1507958"/>
                <a:gd name="connsiteY0" fmla="*/ 0 h 1542660"/>
                <a:gd name="connsiteX1" fmla="*/ 1507958 w 1507958"/>
                <a:gd name="connsiteY1" fmla="*/ 1208259 h 1542660"/>
                <a:gd name="connsiteX2" fmla="*/ 1044214 w 1507958"/>
                <a:gd name="connsiteY2" fmla="*/ 1542660 h 1542660"/>
                <a:gd name="connsiteX3" fmla="*/ 0 w 1507958"/>
                <a:gd name="connsiteY3" fmla="*/ 788681 h 154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958" h="1542660">
                  <a:moveTo>
                    <a:pt x="1110463" y="0"/>
                  </a:moveTo>
                  <a:lnTo>
                    <a:pt x="1507958" y="1208259"/>
                  </a:lnTo>
                  <a:lnTo>
                    <a:pt x="1044214" y="1542660"/>
                  </a:lnTo>
                  <a:lnTo>
                    <a:pt x="0" y="78868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101877" tIns="135836" rIns="0" bIns="0" anchor="ctr" anchorCtr="1">
              <a:normAutofit/>
            </a:bodyPr>
            <a:lstStyle/>
            <a:p>
              <a:pPr>
                <a:defRPr/>
              </a:pPr>
              <a:endParaRPr lang="zh-CN" altLang="en-US" sz="1251" dirty="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MH_SubTitle_3">
              <a:extLst>
                <a:ext uri="{FF2B5EF4-FFF2-40B4-BE49-F238E27FC236}">
                  <a16:creationId xmlns:a16="http://schemas.microsoft.com/office/drawing/2014/main" id="{6F02F935-A2B1-4961-A282-9878F30D66E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556125" y="4354513"/>
              <a:ext cx="1504950" cy="1549400"/>
            </a:xfrm>
            <a:custGeom>
              <a:avLst/>
              <a:gdLst>
                <a:gd name="connsiteX0" fmla="*/ 403805 w 1504803"/>
                <a:gd name="connsiteY0" fmla="*/ 0 h 1548969"/>
                <a:gd name="connsiteX1" fmla="*/ 1504803 w 1504803"/>
                <a:gd name="connsiteY1" fmla="*/ 804454 h 1548969"/>
                <a:gd name="connsiteX2" fmla="*/ 447971 w 1504803"/>
                <a:gd name="connsiteY2" fmla="*/ 1548969 h 1548969"/>
                <a:gd name="connsiteX3" fmla="*/ 0 w 1504803"/>
                <a:gd name="connsiteY3" fmla="*/ 1230342 h 1548969"/>
                <a:gd name="connsiteX4" fmla="*/ 164046 w 1504803"/>
                <a:gd name="connsiteY4" fmla="*/ 716122 h 154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03" h="1548969">
                  <a:moveTo>
                    <a:pt x="403805" y="0"/>
                  </a:moveTo>
                  <a:lnTo>
                    <a:pt x="1504803" y="804454"/>
                  </a:lnTo>
                  <a:lnTo>
                    <a:pt x="447971" y="1548969"/>
                  </a:lnTo>
                  <a:lnTo>
                    <a:pt x="0" y="1230342"/>
                  </a:lnTo>
                  <a:lnTo>
                    <a:pt x="164046" y="7161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135836" rIns="101877" bIns="0" anchor="ctr" anchorCtr="1">
              <a:normAutofit/>
            </a:bodyPr>
            <a:lstStyle/>
            <a:p>
              <a:pPr>
                <a:defRPr/>
              </a:pPr>
              <a:endParaRPr lang="zh-CN" altLang="en-US" sz="1251" dirty="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CDA60613-C4C3-4008-A9B4-AD896454FDB5}"/>
              </a:ext>
            </a:extLst>
          </p:cNvPr>
          <p:cNvSpPr/>
          <p:nvPr/>
        </p:nvSpPr>
        <p:spPr>
          <a:xfrm>
            <a:off x="3803802" y="3154631"/>
            <a:ext cx="739924" cy="3710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10">
                <a:latin typeface="Arial"/>
                <a:ea typeface="微软雅黑"/>
                <a:sym typeface="Arial"/>
              </a:rPr>
              <a:t>书籍</a:t>
            </a:r>
            <a:endParaRPr lang="zh-CN" altLang="en-US" sz="1510" b="1" dirty="0">
              <a:latin typeface="Arial"/>
              <a:ea typeface="微软雅黑"/>
              <a:sym typeface="Arial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B0E4B5A-F02C-459B-93C5-CB2B14CD4A3B}"/>
              </a:ext>
            </a:extLst>
          </p:cNvPr>
          <p:cNvSpPr/>
          <p:nvPr/>
        </p:nvSpPr>
        <p:spPr>
          <a:xfrm>
            <a:off x="1157151" y="3154631"/>
            <a:ext cx="739924" cy="3710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10" b="1" dirty="0">
                <a:latin typeface="Arial"/>
                <a:ea typeface="微软雅黑"/>
                <a:sym typeface="Arial"/>
              </a:rPr>
              <a:t>高效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47A30EB-81C1-4128-A07C-19B2FCA7F814}"/>
              </a:ext>
            </a:extLst>
          </p:cNvPr>
          <p:cNvSpPr/>
          <p:nvPr/>
        </p:nvSpPr>
        <p:spPr>
          <a:xfrm>
            <a:off x="1601160" y="4730319"/>
            <a:ext cx="739924" cy="3710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10" b="1" dirty="0">
                <a:latin typeface="Arial"/>
                <a:ea typeface="微软雅黑"/>
                <a:sym typeface="Arial"/>
              </a:rPr>
              <a:t>快捷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924D54F-3F26-409C-BB55-8E06F04E277C}"/>
              </a:ext>
            </a:extLst>
          </p:cNvPr>
          <p:cNvSpPr/>
          <p:nvPr/>
        </p:nvSpPr>
        <p:spPr>
          <a:xfrm>
            <a:off x="3272264" y="4730319"/>
            <a:ext cx="739924" cy="3710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10">
                <a:latin typeface="Arial"/>
                <a:ea typeface="微软雅黑"/>
                <a:sym typeface="Arial"/>
              </a:rPr>
              <a:t>便宜</a:t>
            </a:r>
            <a:endParaRPr lang="zh-CN" altLang="en-US" sz="1510" b="1" dirty="0">
              <a:latin typeface="Arial"/>
              <a:ea typeface="微软雅黑"/>
              <a:sym typeface="Arial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DE3F005-E913-4745-981B-54765A1D19DD}"/>
              </a:ext>
            </a:extLst>
          </p:cNvPr>
          <p:cNvSpPr/>
          <p:nvPr/>
        </p:nvSpPr>
        <p:spPr>
          <a:xfrm>
            <a:off x="2448075" y="2226844"/>
            <a:ext cx="739924" cy="6498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10" b="1" dirty="0">
                <a:latin typeface="Arial"/>
                <a:ea typeface="微软雅黑"/>
                <a:sym typeface="Arial"/>
              </a:rPr>
              <a:t>足不出户</a:t>
            </a:r>
          </a:p>
        </p:txBody>
      </p:sp>
      <p:pic>
        <p:nvPicPr>
          <p:cNvPr id="72" name="图片占位符 3">
            <a:extLst>
              <a:ext uri="{FF2B5EF4-FFF2-40B4-BE49-F238E27FC236}">
                <a16:creationId xmlns:a16="http://schemas.microsoft.com/office/drawing/2014/main" id="{C20EC51D-E32A-4935-9273-30C4DE04C445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95219" y="3005265"/>
            <a:ext cx="2069051" cy="1958470"/>
          </a:xfrm>
          <a:custGeom>
            <a:avLst/>
            <a:gdLst>
              <a:gd name="connsiteX0" fmla="*/ 410297 w 2124075"/>
              <a:gd name="connsiteY0" fmla="*/ 0 h 2019300"/>
              <a:gd name="connsiteX1" fmla="*/ 1713778 w 2124075"/>
              <a:gd name="connsiteY1" fmla="*/ 0 h 2019300"/>
              <a:gd name="connsiteX2" fmla="*/ 2124075 w 2124075"/>
              <a:gd name="connsiteY2" fmla="*/ 1268373 h 2019300"/>
              <a:gd name="connsiteX3" fmla="*/ 1057304 w 2124075"/>
              <a:gd name="connsiteY3" fmla="*/ 2019300 h 2019300"/>
              <a:gd name="connsiteX4" fmla="*/ 0 w 2124075"/>
              <a:gd name="connsiteY4" fmla="*/ 1246287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075" h="2019300">
                <a:moveTo>
                  <a:pt x="410297" y="0"/>
                </a:moveTo>
                <a:lnTo>
                  <a:pt x="1713778" y="0"/>
                </a:lnTo>
                <a:lnTo>
                  <a:pt x="2124075" y="1268373"/>
                </a:lnTo>
                <a:lnTo>
                  <a:pt x="1057304" y="2019300"/>
                </a:lnTo>
                <a:lnTo>
                  <a:pt x="0" y="1246287"/>
                </a:lnTo>
                <a:close/>
              </a:path>
            </a:pathLst>
          </a:custGeom>
        </p:spPr>
      </p:pic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677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46"/>
          <p:cNvSpPr>
            <a:spLocks noChangeArrowheads="1"/>
          </p:cNvSpPr>
          <p:nvPr/>
        </p:nvSpPr>
        <p:spPr bwMode="auto">
          <a:xfrm>
            <a:off x="611029" y="157112"/>
            <a:ext cx="2818666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系统概述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5495872" y="2589962"/>
            <a:ext cx="6094413" cy="23077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二手书交易平台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以下简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en-GB" altLang="zh-CN" sz="1799" kern="10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转转书</a:t>
            </a:r>
            <a:r>
              <a:rPr lang="en-GB" altLang="zh-CN" sz="1799" kern="10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）能让你足不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出户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购买来自全世界的二手书籍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，相比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下线销售二手书籍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转转书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着绝对的优越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性。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转转书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能实用，操作界面十分友好简介，只需动动手指，便可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购买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比起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线下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购买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省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下了许多繁杂的过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程；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转转书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整合了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线下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书店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线上网络资源，能让你发现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更多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相似书籍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帮助你做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出最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合适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799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最实惠的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购物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；使用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转转书购买书籍</a:t>
            </a:r>
            <a:r>
              <a:rPr lang="zh-CN" altLang="zh-CN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zh-CN" altLang="en-US" sz="1799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依托强大的第三方物流系统，人在家中坐，物从天上来。</a:t>
            </a:r>
            <a:endParaRPr lang="zh-CN" altLang="en-US" sz="1799" dirty="0"/>
          </a:p>
        </p:txBody>
      </p:sp>
    </p:spTree>
    <p:extLst>
      <p:ext uri="{BB962C8B-B14F-4D97-AF65-F5344CB8AC3E}">
        <p14:creationId xmlns:p14="http://schemas.microsoft.com/office/powerpoint/2010/main" val="19179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92"/>
          <p:cNvSpPr>
            <a:spLocks noEditPoints="1"/>
          </p:cNvSpPr>
          <p:nvPr/>
        </p:nvSpPr>
        <p:spPr bwMode="auto">
          <a:xfrm>
            <a:off x="583909" y="3303744"/>
            <a:ext cx="1152225" cy="2723441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121888" tIns="60944" rIns="121888" bIns="60944"/>
          <a:lstStyle/>
          <a:p>
            <a:pPr>
              <a:defRPr/>
            </a:pPr>
            <a:endParaRPr lang="id-ID" sz="2399">
              <a:solidFill>
                <a:srgbClr val="F6AC19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44" name="Oval 12"/>
          <p:cNvSpPr/>
          <p:nvPr/>
        </p:nvSpPr>
        <p:spPr>
          <a:xfrm>
            <a:off x="2243447" y="4082602"/>
            <a:ext cx="219018" cy="219018"/>
          </a:xfrm>
          <a:prstGeom prst="ellipse">
            <a:avLst/>
          </a:prstGeom>
          <a:noFill/>
          <a:ln w="38100">
            <a:solidFill>
              <a:srgbClr val="5573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54" name="Oval 13"/>
          <p:cNvSpPr/>
          <p:nvPr/>
        </p:nvSpPr>
        <p:spPr>
          <a:xfrm>
            <a:off x="3649605" y="3233510"/>
            <a:ext cx="217431" cy="219018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59" name="Oval 14"/>
          <p:cNvSpPr/>
          <p:nvPr/>
        </p:nvSpPr>
        <p:spPr>
          <a:xfrm>
            <a:off x="4968475" y="3757249"/>
            <a:ext cx="217430" cy="217431"/>
          </a:xfrm>
          <a:prstGeom prst="ellipse">
            <a:avLst/>
          </a:prstGeom>
          <a:noFill/>
          <a:ln w="38100">
            <a:solidFill>
              <a:srgbClr val="113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60" name="Oval 15"/>
          <p:cNvSpPr/>
          <p:nvPr/>
        </p:nvSpPr>
        <p:spPr>
          <a:xfrm>
            <a:off x="6427007" y="2728817"/>
            <a:ext cx="217431" cy="217431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61" name="Oval 16"/>
          <p:cNvSpPr/>
          <p:nvPr/>
        </p:nvSpPr>
        <p:spPr>
          <a:xfrm>
            <a:off x="7840157" y="2831225"/>
            <a:ext cx="217431" cy="217431"/>
          </a:xfrm>
          <a:prstGeom prst="ellipse">
            <a:avLst/>
          </a:prstGeom>
          <a:noFill/>
          <a:ln w="38100">
            <a:solidFill>
              <a:srgbClr val="113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62" name="Oval 17"/>
          <p:cNvSpPr/>
          <p:nvPr/>
        </p:nvSpPr>
        <p:spPr>
          <a:xfrm>
            <a:off x="8983805" y="3647741"/>
            <a:ext cx="217430" cy="21743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63" name="Oval 18"/>
          <p:cNvSpPr/>
          <p:nvPr/>
        </p:nvSpPr>
        <p:spPr>
          <a:xfrm>
            <a:off x="10894657" y="2509799"/>
            <a:ext cx="217430" cy="219018"/>
          </a:xfrm>
          <a:prstGeom prst="ellipse">
            <a:avLst/>
          </a:prstGeom>
          <a:noFill/>
          <a:ln w="38100">
            <a:solidFill>
              <a:srgbClr val="113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 sz="1799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Straight Connector 20"/>
          <p:cNvCxnSpPr>
            <a:stCxn id="144" idx="7"/>
            <a:endCxn id="154" idx="3"/>
          </p:cNvCxnSpPr>
          <p:nvPr/>
        </p:nvCxnSpPr>
        <p:spPr>
          <a:xfrm flipV="1">
            <a:off x="2430723" y="3420786"/>
            <a:ext cx="1250624" cy="693557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23"/>
          <p:cNvCxnSpPr>
            <a:stCxn id="154" idx="5"/>
            <a:endCxn id="159" idx="2"/>
          </p:cNvCxnSpPr>
          <p:nvPr/>
        </p:nvCxnSpPr>
        <p:spPr>
          <a:xfrm>
            <a:off x="3835295" y="3420786"/>
            <a:ext cx="1133180" cy="44438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25"/>
          <p:cNvCxnSpPr>
            <a:stCxn id="159" idx="7"/>
            <a:endCxn id="160" idx="3"/>
          </p:cNvCxnSpPr>
          <p:nvPr/>
        </p:nvCxnSpPr>
        <p:spPr>
          <a:xfrm flipV="1">
            <a:off x="5154164" y="2914506"/>
            <a:ext cx="1304585" cy="87448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27"/>
          <p:cNvCxnSpPr>
            <a:stCxn id="160" idx="6"/>
            <a:endCxn id="161" idx="2"/>
          </p:cNvCxnSpPr>
          <p:nvPr/>
        </p:nvCxnSpPr>
        <p:spPr>
          <a:xfrm>
            <a:off x="6644438" y="2837533"/>
            <a:ext cx="1195719" cy="10240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9"/>
          <p:cNvCxnSpPr>
            <a:stCxn id="161" idx="5"/>
            <a:endCxn id="162" idx="1"/>
          </p:cNvCxnSpPr>
          <p:nvPr/>
        </p:nvCxnSpPr>
        <p:spPr>
          <a:xfrm>
            <a:off x="8025747" y="3016815"/>
            <a:ext cx="989899" cy="662767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31"/>
          <p:cNvCxnSpPr>
            <a:stCxn id="162" idx="6"/>
            <a:endCxn id="163" idx="3"/>
          </p:cNvCxnSpPr>
          <p:nvPr/>
        </p:nvCxnSpPr>
        <p:spPr>
          <a:xfrm flipV="1">
            <a:off x="9201235" y="2697075"/>
            <a:ext cx="1725164" cy="106017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45"/>
          <p:cNvSpPr txBox="1"/>
          <p:nvPr/>
        </p:nvSpPr>
        <p:spPr>
          <a:xfrm>
            <a:off x="2967927" y="2476250"/>
            <a:ext cx="1620535" cy="738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发布出售书籍信息</a:t>
            </a:r>
            <a:endParaRPr lang="en-US" altLang="zh-CN" sz="140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浏览征书墙上信息</a:t>
            </a:r>
            <a:endParaRPr lang="en-US" altLang="zh-CN" sz="1400" b="1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发布竞拍书籍信息</a:t>
            </a:r>
            <a:endParaRPr lang="id-ID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1" name="TextBox 46"/>
          <p:cNvSpPr txBox="1"/>
          <p:nvPr/>
        </p:nvSpPr>
        <p:spPr>
          <a:xfrm>
            <a:off x="1901668" y="4455880"/>
            <a:ext cx="902576" cy="738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用户登录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以及管理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个人信息</a:t>
            </a:r>
            <a:endParaRPr lang="id-ID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2" name="TextBox 47"/>
          <p:cNvSpPr txBox="1"/>
          <p:nvPr/>
        </p:nvSpPr>
        <p:spPr>
          <a:xfrm>
            <a:off x="4625901" y="4088948"/>
            <a:ext cx="902576" cy="738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发布求购</a:t>
            </a:r>
            <a:endParaRPr lang="en-US" altLang="zh-CN" sz="1400" b="1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浏览书城</a:t>
            </a:r>
            <a:endParaRPr lang="en-US" altLang="zh-CN" sz="1400" b="1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参与竞拍</a:t>
            </a:r>
            <a:endParaRPr lang="id-ID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3" name="TextBox 48"/>
          <p:cNvSpPr txBox="1"/>
          <p:nvPr/>
        </p:nvSpPr>
        <p:spPr>
          <a:xfrm>
            <a:off x="5781194" y="1964725"/>
            <a:ext cx="1441045" cy="738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购买者</a:t>
            </a:r>
            <a:r>
              <a:rPr lang="zh-CN" altLang="en-US" sz="1400" b="1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和</a:t>
            </a: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发布者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对订单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进行管理</a:t>
            </a:r>
            <a:endParaRPr lang="id-ID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4" name="TextBox 49"/>
          <p:cNvSpPr txBox="1"/>
          <p:nvPr/>
        </p:nvSpPr>
        <p:spPr>
          <a:xfrm>
            <a:off x="7334028" y="2202420"/>
            <a:ext cx="1261555" cy="5230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用户对订单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进行支付操作</a:t>
            </a:r>
            <a:endParaRPr lang="id-ID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5" name="TextBox 50"/>
          <p:cNvSpPr txBox="1"/>
          <p:nvPr/>
        </p:nvSpPr>
        <p:spPr>
          <a:xfrm>
            <a:off x="8298757" y="3979441"/>
            <a:ext cx="1441045" cy="738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发布者和购买者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对评论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进行管理</a:t>
            </a:r>
            <a:endParaRPr lang="id-ID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6" name="TextBox 51"/>
          <p:cNvSpPr txBox="1"/>
          <p:nvPr/>
        </p:nvSpPr>
        <p:spPr>
          <a:xfrm>
            <a:off x="10265915" y="1739674"/>
            <a:ext cx="1441045" cy="738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系统管理员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对系统各项信息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进行管理</a:t>
            </a:r>
            <a:endParaRPr lang="id-ID" altLang="zh-CN" sz="1400" b="1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7" name="TextBox 52"/>
          <p:cNvSpPr txBox="1"/>
          <p:nvPr/>
        </p:nvSpPr>
        <p:spPr>
          <a:xfrm>
            <a:off x="3353515" y="3635044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smtClean="0">
                <a:solidFill>
                  <a:srgbClr val="113A83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发布模块</a:t>
            </a:r>
            <a:endParaRPr lang="en-US" sz="1400" b="1" dirty="0">
              <a:solidFill>
                <a:srgbClr val="113A83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78" name="TextBox 53"/>
          <p:cNvSpPr txBox="1"/>
          <p:nvPr/>
        </p:nvSpPr>
        <p:spPr>
          <a:xfrm>
            <a:off x="4656215" y="3298581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smtClean="0">
                <a:solidFill>
                  <a:srgbClr val="113A83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购买模块</a:t>
            </a:r>
            <a:endParaRPr lang="en-US" sz="1400" b="1" dirty="0">
              <a:solidFill>
                <a:srgbClr val="113A83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79" name="TextBox 54"/>
          <p:cNvSpPr txBox="1"/>
          <p:nvPr/>
        </p:nvSpPr>
        <p:spPr>
          <a:xfrm>
            <a:off x="6167991" y="3111305"/>
            <a:ext cx="902576" cy="307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113A83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订单模块</a:t>
            </a:r>
            <a:endParaRPr lang="en-US" sz="1400" b="1" dirty="0">
              <a:solidFill>
                <a:srgbClr val="113A83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80" name="TextBox 55"/>
          <p:cNvSpPr txBox="1"/>
          <p:nvPr/>
        </p:nvSpPr>
        <p:spPr>
          <a:xfrm>
            <a:off x="7391807" y="3162092"/>
            <a:ext cx="902576" cy="307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113A83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支付模块</a:t>
            </a:r>
            <a:endParaRPr lang="en-US" sz="1400" b="1" dirty="0">
              <a:solidFill>
                <a:srgbClr val="113A83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81" name="TextBox 56"/>
          <p:cNvSpPr txBox="1"/>
          <p:nvPr/>
        </p:nvSpPr>
        <p:spPr>
          <a:xfrm>
            <a:off x="8759604" y="3176375"/>
            <a:ext cx="902576" cy="307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113A83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评论模块</a:t>
            </a:r>
            <a:endParaRPr lang="en-US" sz="1400" b="1" dirty="0">
              <a:solidFill>
                <a:srgbClr val="113A83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82" name="TextBox 57"/>
          <p:cNvSpPr txBox="1"/>
          <p:nvPr/>
        </p:nvSpPr>
        <p:spPr>
          <a:xfrm>
            <a:off x="10556458" y="2912919"/>
            <a:ext cx="1261556" cy="307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113A83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系统管理模块</a:t>
            </a:r>
            <a:endParaRPr lang="en-US" sz="1400" b="1" dirty="0">
              <a:solidFill>
                <a:srgbClr val="113A83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83" name="TextBox 58"/>
          <p:cNvSpPr txBox="1"/>
          <p:nvPr/>
        </p:nvSpPr>
        <p:spPr>
          <a:xfrm>
            <a:off x="2084737" y="3603302"/>
            <a:ext cx="902576" cy="307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113A83"/>
                </a:solidFill>
                <a:latin typeface="Arial"/>
                <a:ea typeface="微软雅黑"/>
                <a:cs typeface="Open Sans" panose="020B0606030504020204" pitchFamily="34" charset="0"/>
                <a:sym typeface="Arial"/>
              </a:rPr>
              <a:t>用户模块</a:t>
            </a:r>
            <a:endParaRPr lang="en-US" sz="1400" b="1" dirty="0">
              <a:solidFill>
                <a:srgbClr val="113A83"/>
              </a:solidFill>
              <a:latin typeface="Arial"/>
              <a:ea typeface="微软雅黑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35" name="等腰三角形 47"/>
          <p:cNvSpPr>
            <a:spLocks noChangeArrowheads="1"/>
          </p:cNvSpPr>
          <p:nvPr/>
        </p:nvSpPr>
        <p:spPr bwMode="auto">
          <a:xfrm rot="5400000">
            <a:off x="-39677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矩形 46"/>
          <p:cNvSpPr>
            <a:spLocks noChangeArrowheads="1"/>
          </p:cNvSpPr>
          <p:nvPr/>
        </p:nvSpPr>
        <p:spPr bwMode="auto">
          <a:xfrm>
            <a:off x="611029" y="157112"/>
            <a:ext cx="5071769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系统概述 </a:t>
            </a:r>
            <a:r>
              <a:rPr lang="en-US" altLang="zh-CN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—— </a:t>
            </a:r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七大模块</a:t>
            </a:r>
          </a:p>
        </p:txBody>
      </p:sp>
    </p:spTree>
    <p:extLst>
      <p:ext uri="{BB962C8B-B14F-4D97-AF65-F5344CB8AC3E}">
        <p14:creationId xmlns:p14="http://schemas.microsoft.com/office/powerpoint/2010/main" val="5837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44" grpId="0" animBg="1"/>
      <p:bldP spid="154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/>
          <p:cNvSpPr/>
          <p:nvPr/>
        </p:nvSpPr>
        <p:spPr>
          <a:xfrm>
            <a:off x="3474384" y="2224603"/>
            <a:ext cx="4995964" cy="358408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0" tIns="38080" rIns="38080" bIns="38080" numCol="1" spcCol="1270" anchor="b" anchorCtr="0">
            <a:noAutofit/>
          </a:bodyPr>
          <a:lstStyle/>
          <a:p>
            <a:pPr defTabSz="888466">
              <a:lnSpc>
                <a:spcPct val="90000"/>
              </a:lnSpc>
              <a:spcAft>
                <a:spcPct val="35000"/>
              </a:spcAft>
            </a:pPr>
            <a:endParaRPr lang="id-ID" sz="1998">
              <a:latin typeface="Arial"/>
              <a:ea typeface="微软雅黑"/>
              <a:sym typeface="Arial"/>
            </a:endParaRPr>
          </a:p>
        </p:txBody>
      </p:sp>
      <p:sp>
        <p:nvSpPr>
          <p:cNvPr id="58" name="Straight Connector 10"/>
          <p:cNvSpPr/>
          <p:nvPr/>
        </p:nvSpPr>
        <p:spPr>
          <a:xfrm>
            <a:off x="1372830" y="2595853"/>
            <a:ext cx="892472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798">
              <a:latin typeface="Arial"/>
              <a:ea typeface="微软雅黑"/>
              <a:sym typeface="Arial"/>
            </a:endParaRPr>
          </a:p>
        </p:txBody>
      </p:sp>
      <p:grpSp>
        <p:nvGrpSpPr>
          <p:cNvPr id="59" name="Group 3"/>
          <p:cNvGrpSpPr/>
          <p:nvPr/>
        </p:nvGrpSpPr>
        <p:grpSpPr>
          <a:xfrm>
            <a:off x="1562104" y="2133937"/>
            <a:ext cx="913924" cy="913924"/>
            <a:chOff x="1071014" y="2141084"/>
            <a:chExt cx="914400" cy="914400"/>
          </a:xfrm>
        </p:grpSpPr>
        <p:sp>
          <p:nvSpPr>
            <p:cNvPr id="60" name="Teardrop 1"/>
            <p:cNvSpPr/>
            <p:nvPr/>
          </p:nvSpPr>
          <p:spPr>
            <a:xfrm rot="2714409">
              <a:off x="1071014" y="2141084"/>
              <a:ext cx="914400" cy="914400"/>
            </a:xfrm>
            <a:prstGeom prst="teardrop">
              <a:avLst/>
            </a:prstGeom>
            <a:solidFill>
              <a:srgbClr val="113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1" name="Group 26"/>
            <p:cNvGrpSpPr>
              <a:grpSpLocks noChangeAspect="1"/>
            </p:cNvGrpSpPr>
            <p:nvPr/>
          </p:nvGrpSpPr>
          <p:grpSpPr>
            <a:xfrm>
              <a:off x="1352010" y="2413086"/>
              <a:ext cx="352407" cy="359364"/>
              <a:chOff x="7160655" y="2178006"/>
              <a:chExt cx="379359" cy="386846"/>
            </a:xfrm>
            <a:solidFill>
              <a:schemeClr val="bg1">
                <a:lumMod val="95000"/>
              </a:schemeClr>
            </a:solidFill>
          </p:grpSpPr>
          <p:sp>
            <p:nvSpPr>
              <p:cNvPr id="62" name="Freeform 36"/>
              <p:cNvSpPr>
                <a:spLocks noEditPoints="1"/>
              </p:cNvSpPr>
              <p:nvPr/>
            </p:nvSpPr>
            <p:spPr bwMode="auto">
              <a:xfrm>
                <a:off x="7277956" y="2178006"/>
                <a:ext cx="262058" cy="262058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1 w 79"/>
                  <a:gd name="T5" fmla="*/ 63 h 79"/>
                  <a:gd name="T6" fmla="*/ 11 w 79"/>
                  <a:gd name="T7" fmla="*/ 63 h 79"/>
                  <a:gd name="T8" fmla="*/ 17 w 79"/>
                  <a:gd name="T9" fmla="*/ 68 h 79"/>
                  <a:gd name="T10" fmla="*/ 64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8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0" y="28"/>
                      <a:pt x="0" y="49"/>
                      <a:pt x="11" y="6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4" y="66"/>
                      <a:pt x="15" y="67"/>
                      <a:pt x="17" y="68"/>
                    </a:cubicBezTo>
                    <a:cubicBezTo>
                      <a:pt x="31" y="79"/>
                      <a:pt x="51" y="78"/>
                      <a:pt x="64" y="65"/>
                    </a:cubicBezTo>
                    <a:cubicBezTo>
                      <a:pt x="78" y="51"/>
                      <a:pt x="79" y="29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7" y="69"/>
                      <a:pt x="30" y="69"/>
                      <a:pt x="20" y="59"/>
                    </a:cubicBezTo>
                    <a:cubicBezTo>
                      <a:pt x="9" y="48"/>
                      <a:pt x="9" y="31"/>
                      <a:pt x="20" y="21"/>
                    </a:cubicBezTo>
                    <a:cubicBezTo>
                      <a:pt x="31" y="10"/>
                      <a:pt x="48" y="10"/>
                      <a:pt x="58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3" name="Freeform 37"/>
              <p:cNvSpPr>
                <a:spLocks/>
              </p:cNvSpPr>
              <p:nvPr/>
            </p:nvSpPr>
            <p:spPr bwMode="auto">
              <a:xfrm>
                <a:off x="7160655" y="2400130"/>
                <a:ext cx="159730" cy="164722"/>
              </a:xfrm>
              <a:custGeom>
                <a:avLst/>
                <a:gdLst>
                  <a:gd name="T0" fmla="*/ 0 w 64"/>
                  <a:gd name="T1" fmla="*/ 52 h 66"/>
                  <a:gd name="T2" fmla="*/ 12 w 64"/>
                  <a:gd name="T3" fmla="*/ 66 h 66"/>
                  <a:gd name="T4" fmla="*/ 64 w 64"/>
                  <a:gd name="T5" fmla="*/ 8 h 66"/>
                  <a:gd name="T6" fmla="*/ 55 w 64"/>
                  <a:gd name="T7" fmla="*/ 0 h 66"/>
                  <a:gd name="T8" fmla="*/ 0 w 64"/>
                  <a:gd name="T9" fmla="*/ 5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2"/>
                    </a:moveTo>
                    <a:lnTo>
                      <a:pt x="12" y="66"/>
                    </a:lnTo>
                    <a:lnTo>
                      <a:pt x="64" y="8"/>
                    </a:lnTo>
                    <a:lnTo>
                      <a:pt x="55" y="0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4" name="Freeform 38"/>
              <p:cNvSpPr>
                <a:spLocks/>
              </p:cNvSpPr>
              <p:nvPr/>
            </p:nvSpPr>
            <p:spPr bwMode="auto">
              <a:xfrm>
                <a:off x="7412728" y="2265358"/>
                <a:ext cx="99831" cy="119797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0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729041" y="2150759"/>
            <a:ext cx="7560499" cy="581135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后台使用</a:t>
            </a: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: Pycharm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	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前端使用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: Visual Studio Code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827214" y="2291585"/>
            <a:ext cx="901830" cy="202206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IDE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工具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89" name="Freeform 47"/>
          <p:cNvSpPr/>
          <p:nvPr/>
        </p:nvSpPr>
        <p:spPr>
          <a:xfrm>
            <a:off x="4120621" y="2977953"/>
            <a:ext cx="4995964" cy="358408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0" tIns="38080" rIns="38080" bIns="38080" numCol="1" spcCol="1270" anchor="b" anchorCtr="0">
            <a:noAutofit/>
          </a:bodyPr>
          <a:lstStyle/>
          <a:p>
            <a:pPr defTabSz="888466">
              <a:lnSpc>
                <a:spcPct val="90000"/>
              </a:lnSpc>
              <a:spcAft>
                <a:spcPct val="35000"/>
              </a:spcAft>
            </a:pPr>
            <a:endParaRPr lang="id-ID" sz="1998">
              <a:latin typeface="Arial"/>
              <a:ea typeface="微软雅黑"/>
              <a:sym typeface="Arial"/>
            </a:endParaRPr>
          </a:p>
        </p:txBody>
      </p:sp>
      <p:sp>
        <p:nvSpPr>
          <p:cNvPr id="90" name="Straight Connector 48"/>
          <p:cNvSpPr/>
          <p:nvPr/>
        </p:nvSpPr>
        <p:spPr>
          <a:xfrm flipV="1">
            <a:off x="2036710" y="3346086"/>
            <a:ext cx="826084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798">
              <a:latin typeface="Arial"/>
              <a:ea typeface="微软雅黑"/>
              <a:sym typeface="Arial"/>
            </a:endParaRP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4329744" y="2875048"/>
            <a:ext cx="7130174" cy="581135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前端框架</a:t>
            </a: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: Vue 2.0	UI</a:t>
            </a:r>
            <a:r>
              <a:rPr lang="zh-CN" altLang="en-US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组件库</a:t>
            </a: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: XUI  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3473451" y="3011290"/>
            <a:ext cx="901830" cy="202206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前端技术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93" name="Freeform 57"/>
          <p:cNvSpPr/>
          <p:nvPr/>
        </p:nvSpPr>
        <p:spPr>
          <a:xfrm>
            <a:off x="3474384" y="3728200"/>
            <a:ext cx="4995964" cy="358408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0" tIns="38080" rIns="38080" bIns="38080" numCol="1" spcCol="1270" anchor="b" anchorCtr="0">
            <a:noAutofit/>
          </a:bodyPr>
          <a:lstStyle/>
          <a:p>
            <a:pPr defTabSz="888466">
              <a:lnSpc>
                <a:spcPct val="90000"/>
              </a:lnSpc>
              <a:spcAft>
                <a:spcPct val="35000"/>
              </a:spcAft>
            </a:pPr>
            <a:endParaRPr lang="id-ID" sz="1998">
              <a:latin typeface="Arial"/>
              <a:ea typeface="微软雅黑"/>
              <a:sym typeface="Arial"/>
            </a:endParaRPr>
          </a:p>
        </p:txBody>
      </p:sp>
      <p:sp>
        <p:nvSpPr>
          <p:cNvPr id="95" name="Straight Connector 58"/>
          <p:cNvSpPr/>
          <p:nvPr/>
        </p:nvSpPr>
        <p:spPr>
          <a:xfrm>
            <a:off x="1372830" y="4099450"/>
            <a:ext cx="892472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798">
              <a:latin typeface="Arial"/>
              <a:ea typeface="微软雅黑"/>
              <a:sym typeface="Arial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3729044" y="3597358"/>
            <a:ext cx="7560498" cy="581135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Django: Django Rest Framework, ORM, WebSocket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2827214" y="3730995"/>
            <a:ext cx="901830" cy="202206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后台技术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98" name="Freeform 67"/>
          <p:cNvSpPr/>
          <p:nvPr/>
        </p:nvSpPr>
        <p:spPr>
          <a:xfrm>
            <a:off x="4120621" y="4481550"/>
            <a:ext cx="4995964" cy="358408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0" tIns="38080" rIns="38080" bIns="38080" numCol="1" spcCol="1270" anchor="b" anchorCtr="0">
            <a:noAutofit/>
          </a:bodyPr>
          <a:lstStyle/>
          <a:p>
            <a:pPr defTabSz="888466">
              <a:lnSpc>
                <a:spcPct val="90000"/>
              </a:lnSpc>
              <a:spcAft>
                <a:spcPct val="35000"/>
              </a:spcAft>
            </a:pPr>
            <a:endParaRPr lang="id-ID" sz="1998">
              <a:latin typeface="Arial"/>
              <a:ea typeface="微软雅黑"/>
              <a:sym typeface="Arial"/>
            </a:endParaRPr>
          </a:p>
        </p:txBody>
      </p:sp>
      <p:sp>
        <p:nvSpPr>
          <p:cNvPr id="99" name="Straight Connector 68"/>
          <p:cNvSpPr/>
          <p:nvPr/>
        </p:nvSpPr>
        <p:spPr>
          <a:xfrm flipV="1">
            <a:off x="2067604" y="4849684"/>
            <a:ext cx="822995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798">
              <a:latin typeface="Arial"/>
              <a:ea typeface="微软雅黑"/>
              <a:sym typeface="Arial"/>
            </a:endParaRPr>
          </a:p>
        </p:txBody>
      </p:sp>
      <p:sp>
        <p:nvSpPr>
          <p:cNvPr id="100" name="Freeform 69"/>
          <p:cNvSpPr/>
          <p:nvPr/>
        </p:nvSpPr>
        <p:spPr>
          <a:xfrm>
            <a:off x="4193153" y="4834961"/>
            <a:ext cx="4995964" cy="358408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0" tIns="38080" rIns="38080" bIns="38080" numCol="1" spcCol="1270" anchor="b" anchorCtr="0">
            <a:noAutofit/>
          </a:bodyPr>
          <a:lstStyle/>
          <a:p>
            <a:pPr defTabSz="888466">
              <a:lnSpc>
                <a:spcPct val="90000"/>
              </a:lnSpc>
              <a:spcAft>
                <a:spcPct val="35000"/>
              </a:spcAft>
            </a:pPr>
            <a:endParaRPr lang="id-ID" sz="1998">
              <a:latin typeface="Arial"/>
              <a:ea typeface="微软雅黑"/>
              <a:sym typeface="Arial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4375279" y="4391631"/>
            <a:ext cx="6914261" cy="581135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项目管理</a:t>
            </a: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: Virtual Environments		</a:t>
            </a:r>
            <a:r>
              <a:rPr lang="zh-CN" altLang="en-US" sz="120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版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本控制系统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: </a:t>
            </a:r>
            <a:r>
              <a:rPr lang="en-US" altLang="zh-CN" sz="1200" dirty="0" err="1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GIt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102" name="Content Placeholder 2"/>
          <p:cNvSpPr txBox="1">
            <a:spLocks/>
          </p:cNvSpPr>
          <p:nvPr/>
        </p:nvSpPr>
        <p:spPr>
          <a:xfrm>
            <a:off x="3473451" y="4522671"/>
            <a:ext cx="901830" cy="202206"/>
          </a:xfrm>
          <a:prstGeom prst="rect">
            <a:avLst/>
          </a:prstGeom>
        </p:spPr>
        <p:txBody>
          <a:bodyPr vert="horz" lIns="91392" tIns="45696" rIns="91392" bIns="45696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管理工具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03" name="Group 85"/>
          <p:cNvGrpSpPr/>
          <p:nvPr/>
        </p:nvGrpSpPr>
        <p:grpSpPr>
          <a:xfrm>
            <a:off x="1562104" y="3637535"/>
            <a:ext cx="913924" cy="913924"/>
            <a:chOff x="1071014" y="3645465"/>
            <a:chExt cx="914400" cy="914400"/>
          </a:xfrm>
        </p:grpSpPr>
        <p:sp>
          <p:nvSpPr>
            <p:cNvPr id="104" name="Teardrop 56"/>
            <p:cNvSpPr/>
            <p:nvPr/>
          </p:nvSpPr>
          <p:spPr>
            <a:xfrm rot="2714409">
              <a:off x="1071014" y="3645465"/>
              <a:ext cx="914400" cy="914400"/>
            </a:xfrm>
            <a:prstGeom prst="teardrop">
              <a:avLst/>
            </a:prstGeom>
            <a:solidFill>
              <a:srgbClr val="113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05" name="Group 76"/>
            <p:cNvGrpSpPr>
              <a:grpSpLocks noChangeAspect="1"/>
            </p:cNvGrpSpPr>
            <p:nvPr/>
          </p:nvGrpSpPr>
          <p:grpSpPr>
            <a:xfrm>
              <a:off x="1357162" y="3948046"/>
              <a:ext cx="339996" cy="299327"/>
              <a:chOff x="6040049" y="4182118"/>
              <a:chExt cx="521619" cy="459224"/>
            </a:xfrm>
            <a:solidFill>
              <a:schemeClr val="bg1">
                <a:lumMod val="95000"/>
              </a:schemeClr>
            </a:solidFill>
          </p:grpSpPr>
          <p:sp>
            <p:nvSpPr>
              <p:cNvPr id="106" name="Freeform 84"/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7" name="Freeform 85"/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8" name="Freeform 86"/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8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11" name="Group 86"/>
          <p:cNvGrpSpPr/>
          <p:nvPr/>
        </p:nvGrpSpPr>
        <p:grpSpPr>
          <a:xfrm>
            <a:off x="2208339" y="4390885"/>
            <a:ext cx="913924" cy="913924"/>
            <a:chOff x="1717587" y="4399207"/>
            <a:chExt cx="914400" cy="914400"/>
          </a:xfrm>
        </p:grpSpPr>
        <p:sp>
          <p:nvSpPr>
            <p:cNvPr id="112" name="Teardrop 66"/>
            <p:cNvSpPr/>
            <p:nvPr/>
          </p:nvSpPr>
          <p:spPr>
            <a:xfrm rot="2714409">
              <a:off x="1717587" y="4399207"/>
              <a:ext cx="914400" cy="914400"/>
            </a:xfrm>
            <a:prstGeom prst="teardrop">
              <a:avLst/>
            </a:prstGeom>
            <a:solidFill>
              <a:srgbClr val="113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3" name="Freeform 16"/>
            <p:cNvSpPr>
              <a:spLocks noChangeAspect="1" noEditPoints="1"/>
            </p:cNvSpPr>
            <p:nvPr/>
          </p:nvSpPr>
          <p:spPr bwMode="auto">
            <a:xfrm>
              <a:off x="2009712" y="4632711"/>
              <a:ext cx="335981" cy="389311"/>
            </a:xfrm>
            <a:custGeom>
              <a:avLst/>
              <a:gdLst>
                <a:gd name="T0" fmla="*/ 233 w 320"/>
                <a:gd name="T1" fmla="*/ 138 h 371"/>
                <a:gd name="T2" fmla="*/ 261 w 320"/>
                <a:gd name="T3" fmla="*/ 12 h 371"/>
                <a:gd name="T4" fmla="*/ 168 w 320"/>
                <a:gd name="T5" fmla="*/ 104 h 371"/>
                <a:gd name="T6" fmla="*/ 80 w 320"/>
                <a:gd name="T7" fmla="*/ 182 h 371"/>
                <a:gd name="T8" fmla="*/ 80 w 320"/>
                <a:gd name="T9" fmla="*/ 319 h 371"/>
                <a:gd name="T10" fmla="*/ 253 w 320"/>
                <a:gd name="T11" fmla="*/ 371 h 371"/>
                <a:gd name="T12" fmla="*/ 320 w 320"/>
                <a:gd name="T13" fmla="*/ 172 h 371"/>
                <a:gd name="T14" fmla="*/ 233 w 320"/>
                <a:gd name="T15" fmla="*/ 138 h 371"/>
                <a:gd name="T16" fmla="*/ 60 w 320"/>
                <a:gd name="T17" fmla="*/ 140 h 371"/>
                <a:gd name="T18" fmla="*/ 0 w 320"/>
                <a:gd name="T19" fmla="*/ 202 h 371"/>
                <a:gd name="T20" fmla="*/ 0 w 320"/>
                <a:gd name="T21" fmla="*/ 299 h 371"/>
                <a:gd name="T22" fmla="*/ 60 w 320"/>
                <a:gd name="T23" fmla="*/ 360 h 371"/>
                <a:gd name="T24" fmla="*/ 40 w 320"/>
                <a:gd name="T25" fmla="*/ 315 h 371"/>
                <a:gd name="T26" fmla="*/ 40 w 320"/>
                <a:gd name="T27" fmla="*/ 187 h 371"/>
                <a:gd name="T28" fmla="*/ 60 w 320"/>
                <a:gd name="T29" fmla="*/ 1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0" h="371">
                  <a:moveTo>
                    <a:pt x="233" y="138"/>
                  </a:moveTo>
                  <a:cubicBezTo>
                    <a:pt x="230" y="131"/>
                    <a:pt x="304" y="65"/>
                    <a:pt x="261" y="12"/>
                  </a:cubicBezTo>
                  <a:cubicBezTo>
                    <a:pt x="251" y="0"/>
                    <a:pt x="217" y="72"/>
                    <a:pt x="168" y="104"/>
                  </a:cubicBezTo>
                  <a:cubicBezTo>
                    <a:pt x="142" y="122"/>
                    <a:pt x="80" y="161"/>
                    <a:pt x="80" y="182"/>
                  </a:cubicBezTo>
                  <a:cubicBezTo>
                    <a:pt x="80" y="319"/>
                    <a:pt x="80" y="319"/>
                    <a:pt x="80" y="319"/>
                  </a:cubicBezTo>
                  <a:cubicBezTo>
                    <a:pt x="80" y="344"/>
                    <a:pt x="178" y="371"/>
                    <a:pt x="253" y="371"/>
                  </a:cubicBezTo>
                  <a:cubicBezTo>
                    <a:pt x="280" y="371"/>
                    <a:pt x="320" y="199"/>
                    <a:pt x="320" y="172"/>
                  </a:cubicBezTo>
                  <a:cubicBezTo>
                    <a:pt x="320" y="145"/>
                    <a:pt x="235" y="145"/>
                    <a:pt x="233" y="138"/>
                  </a:cubicBezTo>
                  <a:close/>
                  <a:moveTo>
                    <a:pt x="60" y="140"/>
                  </a:moveTo>
                  <a:cubicBezTo>
                    <a:pt x="47" y="140"/>
                    <a:pt x="0" y="148"/>
                    <a:pt x="0" y="20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54"/>
                    <a:pt x="47" y="360"/>
                    <a:pt x="60" y="360"/>
                  </a:cubicBezTo>
                  <a:cubicBezTo>
                    <a:pt x="73" y="360"/>
                    <a:pt x="40" y="348"/>
                    <a:pt x="40" y="315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52"/>
                    <a:pt x="73" y="140"/>
                    <a:pt x="60" y="1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endParaRPr lang="en-US" sz="1798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4" name="Group 84"/>
          <p:cNvGrpSpPr/>
          <p:nvPr/>
        </p:nvGrpSpPr>
        <p:grpSpPr>
          <a:xfrm>
            <a:off x="2208339" y="2887287"/>
            <a:ext cx="913924" cy="913924"/>
            <a:chOff x="1717587" y="2894826"/>
            <a:chExt cx="914400" cy="914400"/>
          </a:xfrm>
        </p:grpSpPr>
        <p:sp>
          <p:nvSpPr>
            <p:cNvPr id="115" name="Teardrop 46"/>
            <p:cNvSpPr/>
            <p:nvPr/>
          </p:nvSpPr>
          <p:spPr>
            <a:xfrm rot="2714409">
              <a:off x="1717587" y="2894826"/>
              <a:ext cx="914400" cy="914400"/>
            </a:xfrm>
            <a:prstGeom prst="teardrop">
              <a:avLst/>
            </a:prstGeom>
            <a:solidFill>
              <a:srgbClr val="113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6" name="Freeform 6"/>
            <p:cNvSpPr>
              <a:spLocks noChangeAspect="1" noEditPoints="1"/>
            </p:cNvSpPr>
            <p:nvPr/>
          </p:nvSpPr>
          <p:spPr bwMode="auto">
            <a:xfrm>
              <a:off x="2033640" y="3176640"/>
              <a:ext cx="312053" cy="274118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endParaRPr lang="en-US" sz="1798" dirty="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3" name="等腰三角形 47"/>
          <p:cNvSpPr>
            <a:spLocks noChangeArrowheads="1"/>
          </p:cNvSpPr>
          <p:nvPr/>
        </p:nvSpPr>
        <p:spPr bwMode="auto">
          <a:xfrm rot="5400000">
            <a:off x="-38090" y="229434"/>
            <a:ext cx="580874" cy="501519"/>
          </a:xfrm>
          <a:prstGeom prst="triangle">
            <a:avLst>
              <a:gd name="adj" fmla="val 50000"/>
            </a:avLst>
          </a:prstGeom>
          <a:solidFill>
            <a:srgbClr val="0547A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46"/>
          <p:cNvSpPr>
            <a:spLocks noChangeArrowheads="1"/>
          </p:cNvSpPr>
          <p:nvPr/>
        </p:nvSpPr>
        <p:spPr bwMode="auto">
          <a:xfrm>
            <a:off x="612616" y="157113"/>
            <a:ext cx="2818666" cy="6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599" dirty="0">
                <a:solidFill>
                  <a:srgbClr val="0547A7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运行环境</a:t>
            </a:r>
          </a:p>
        </p:txBody>
      </p:sp>
    </p:spTree>
    <p:extLst>
      <p:ext uri="{BB962C8B-B14F-4D97-AF65-F5344CB8AC3E}">
        <p14:creationId xmlns:p14="http://schemas.microsoft.com/office/powerpoint/2010/main" val="40436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5" grpId="0"/>
      <p:bldP spid="66" grpId="0"/>
      <p:bldP spid="89" grpId="0"/>
      <p:bldP spid="91" grpId="0"/>
      <p:bldP spid="92" grpId="0"/>
      <p:bldP spid="96" grpId="0"/>
      <p:bldP spid="97" grpId="0"/>
      <p:bldP spid="98" grpId="0"/>
      <p:bldP spid="100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74822" y="2438658"/>
            <a:ext cx="6664243" cy="678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99"/>
              </a:lnSpc>
            </a:pPr>
            <a:r>
              <a:rPr lang="zh-CN" altLang="en-US" sz="5398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sym typeface="Arial"/>
              </a:rPr>
              <a:t>系统功能详述</a:t>
            </a:r>
          </a:p>
        </p:txBody>
      </p:sp>
      <p:sp>
        <p:nvSpPr>
          <p:cNvPr id="7" name="矩形 6"/>
          <p:cNvSpPr/>
          <p:nvPr/>
        </p:nvSpPr>
        <p:spPr>
          <a:xfrm>
            <a:off x="534848" y="4724063"/>
            <a:ext cx="8075097" cy="65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99"/>
              </a:lnSpc>
            </a:pPr>
            <a:r>
              <a:rPr lang="en-US" altLang="zh-CN" sz="28691" dirty="0">
                <a:solidFill>
                  <a:srgbClr val="113A83"/>
                </a:solidFill>
                <a:latin typeface="Arial"/>
                <a:ea typeface="微软雅黑"/>
                <a:sym typeface="Arial"/>
              </a:rPr>
              <a:t>02</a:t>
            </a:r>
            <a:endParaRPr lang="zh-CN" altLang="en-US" sz="11497" dirty="0">
              <a:solidFill>
                <a:srgbClr val="113A83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3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SubTitle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7153932"/>
  <p:tag name="MH_LIBRARY" val="GRAPHIC"/>
  <p:tag name="MH_TYPE" val="SubTitle"/>
  <p:tag name="MH_ORDER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1629</Words>
  <Application>Microsoft Office PowerPoint</Application>
  <PresentationFormat>宽屏</PresentationFormat>
  <Paragraphs>142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Adobe 黑体 Std R</vt:lpstr>
      <vt:lpstr>Open Sans</vt:lpstr>
      <vt:lpstr>等线</vt:lpstr>
      <vt:lpstr>等线 Light</vt:lpstr>
      <vt:lpstr>方正兰亭细黑_GBK</vt:lpstr>
      <vt:lpstr>华文隶书</vt:lpstr>
      <vt:lpstr>宋体</vt:lpstr>
      <vt:lpstr>微软雅黑</vt:lpstr>
      <vt:lpstr>Arial</vt:lpstr>
      <vt:lpstr>Calibri</vt:lpstr>
      <vt:lpstr>Gisha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2018-01-17T09:15:33Z</dcterms:created>
  <dcterms:modified xsi:type="dcterms:W3CDTF">2018-01-18T06:20:22Z</dcterms:modified>
</cp:coreProperties>
</file>