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14EFDC-23E4-4029-A61D-87910A2F49F2}"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6E0152-7248-429A-A287-E06473726CE3}" type="slidenum">
              <a:rPr lang="en-US" smtClean="0"/>
              <a:t>‹#›</a:t>
            </a:fld>
            <a:endParaRPr lang="en-US"/>
          </a:p>
        </p:txBody>
      </p:sp>
    </p:spTree>
    <p:extLst>
      <p:ext uri="{BB962C8B-B14F-4D97-AF65-F5344CB8AC3E}">
        <p14:creationId xmlns:p14="http://schemas.microsoft.com/office/powerpoint/2010/main" val="406985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14EFDC-23E4-4029-A61D-87910A2F49F2}"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6E0152-7248-429A-A287-E06473726CE3}" type="slidenum">
              <a:rPr lang="en-US" smtClean="0"/>
              <a:t>‹#›</a:t>
            </a:fld>
            <a:endParaRPr lang="en-US"/>
          </a:p>
        </p:txBody>
      </p:sp>
    </p:spTree>
    <p:extLst>
      <p:ext uri="{BB962C8B-B14F-4D97-AF65-F5344CB8AC3E}">
        <p14:creationId xmlns:p14="http://schemas.microsoft.com/office/powerpoint/2010/main" val="1033386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14EFDC-23E4-4029-A61D-87910A2F49F2}"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6E0152-7248-429A-A287-E06473726CE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6840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14EFDC-23E4-4029-A61D-87910A2F49F2}"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6E0152-7248-429A-A287-E06473726CE3}" type="slidenum">
              <a:rPr lang="en-US" smtClean="0"/>
              <a:t>‹#›</a:t>
            </a:fld>
            <a:endParaRPr lang="en-US"/>
          </a:p>
        </p:txBody>
      </p:sp>
    </p:spTree>
    <p:extLst>
      <p:ext uri="{BB962C8B-B14F-4D97-AF65-F5344CB8AC3E}">
        <p14:creationId xmlns:p14="http://schemas.microsoft.com/office/powerpoint/2010/main" val="1845880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14EFDC-23E4-4029-A61D-87910A2F49F2}"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6E0152-7248-429A-A287-E06473726CE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5756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14EFDC-23E4-4029-A61D-87910A2F49F2}"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6E0152-7248-429A-A287-E06473726CE3}" type="slidenum">
              <a:rPr lang="en-US" smtClean="0"/>
              <a:t>‹#›</a:t>
            </a:fld>
            <a:endParaRPr lang="en-US"/>
          </a:p>
        </p:txBody>
      </p:sp>
    </p:spTree>
    <p:extLst>
      <p:ext uri="{BB962C8B-B14F-4D97-AF65-F5344CB8AC3E}">
        <p14:creationId xmlns:p14="http://schemas.microsoft.com/office/powerpoint/2010/main" val="237581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4EFDC-23E4-4029-A61D-87910A2F49F2}"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6E0152-7248-429A-A287-E06473726CE3}" type="slidenum">
              <a:rPr lang="en-US" smtClean="0"/>
              <a:t>‹#›</a:t>
            </a:fld>
            <a:endParaRPr lang="en-US"/>
          </a:p>
        </p:txBody>
      </p:sp>
    </p:spTree>
    <p:extLst>
      <p:ext uri="{BB962C8B-B14F-4D97-AF65-F5344CB8AC3E}">
        <p14:creationId xmlns:p14="http://schemas.microsoft.com/office/powerpoint/2010/main" val="1282544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4EFDC-23E4-4029-A61D-87910A2F49F2}"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6E0152-7248-429A-A287-E06473726CE3}" type="slidenum">
              <a:rPr lang="en-US" smtClean="0"/>
              <a:t>‹#›</a:t>
            </a:fld>
            <a:endParaRPr lang="en-US"/>
          </a:p>
        </p:txBody>
      </p:sp>
    </p:spTree>
    <p:extLst>
      <p:ext uri="{BB962C8B-B14F-4D97-AF65-F5344CB8AC3E}">
        <p14:creationId xmlns:p14="http://schemas.microsoft.com/office/powerpoint/2010/main" val="54636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4EFDC-23E4-4029-A61D-87910A2F49F2}"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6E0152-7248-429A-A287-E06473726CE3}" type="slidenum">
              <a:rPr lang="en-US" smtClean="0"/>
              <a:t>‹#›</a:t>
            </a:fld>
            <a:endParaRPr lang="en-US"/>
          </a:p>
        </p:txBody>
      </p:sp>
    </p:spTree>
    <p:extLst>
      <p:ext uri="{BB962C8B-B14F-4D97-AF65-F5344CB8AC3E}">
        <p14:creationId xmlns:p14="http://schemas.microsoft.com/office/powerpoint/2010/main" val="1270410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14EFDC-23E4-4029-A61D-87910A2F49F2}"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6E0152-7248-429A-A287-E06473726CE3}" type="slidenum">
              <a:rPr lang="en-US" smtClean="0"/>
              <a:t>‹#›</a:t>
            </a:fld>
            <a:endParaRPr lang="en-US"/>
          </a:p>
        </p:txBody>
      </p:sp>
    </p:spTree>
    <p:extLst>
      <p:ext uri="{BB962C8B-B14F-4D97-AF65-F5344CB8AC3E}">
        <p14:creationId xmlns:p14="http://schemas.microsoft.com/office/powerpoint/2010/main" val="270081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4EFDC-23E4-4029-A61D-87910A2F49F2}" type="datetimeFigureOut">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6E0152-7248-429A-A287-E06473726CE3}" type="slidenum">
              <a:rPr lang="en-US" smtClean="0"/>
              <a:t>‹#›</a:t>
            </a:fld>
            <a:endParaRPr lang="en-US"/>
          </a:p>
        </p:txBody>
      </p:sp>
    </p:spTree>
    <p:extLst>
      <p:ext uri="{BB962C8B-B14F-4D97-AF65-F5344CB8AC3E}">
        <p14:creationId xmlns:p14="http://schemas.microsoft.com/office/powerpoint/2010/main" val="226264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14EFDC-23E4-4029-A61D-87910A2F49F2}" type="datetimeFigureOut">
              <a:rPr lang="en-US" smtClean="0"/>
              <a:t>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6E0152-7248-429A-A287-E06473726CE3}" type="slidenum">
              <a:rPr lang="en-US" smtClean="0"/>
              <a:t>‹#›</a:t>
            </a:fld>
            <a:endParaRPr lang="en-US"/>
          </a:p>
        </p:txBody>
      </p:sp>
    </p:spTree>
    <p:extLst>
      <p:ext uri="{BB962C8B-B14F-4D97-AF65-F5344CB8AC3E}">
        <p14:creationId xmlns:p14="http://schemas.microsoft.com/office/powerpoint/2010/main" val="375908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14EFDC-23E4-4029-A61D-87910A2F49F2}" type="datetimeFigureOut">
              <a:rPr lang="en-US" smtClean="0"/>
              <a:t>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6E0152-7248-429A-A287-E06473726CE3}" type="slidenum">
              <a:rPr lang="en-US" smtClean="0"/>
              <a:t>‹#›</a:t>
            </a:fld>
            <a:endParaRPr lang="en-US"/>
          </a:p>
        </p:txBody>
      </p:sp>
    </p:spTree>
    <p:extLst>
      <p:ext uri="{BB962C8B-B14F-4D97-AF65-F5344CB8AC3E}">
        <p14:creationId xmlns:p14="http://schemas.microsoft.com/office/powerpoint/2010/main" val="265087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4EFDC-23E4-4029-A61D-87910A2F49F2}" type="datetimeFigureOut">
              <a:rPr lang="en-US" smtClean="0"/>
              <a:t>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6E0152-7248-429A-A287-E06473726CE3}" type="slidenum">
              <a:rPr lang="en-US" smtClean="0"/>
              <a:t>‹#›</a:t>
            </a:fld>
            <a:endParaRPr lang="en-US"/>
          </a:p>
        </p:txBody>
      </p:sp>
    </p:spTree>
    <p:extLst>
      <p:ext uri="{BB962C8B-B14F-4D97-AF65-F5344CB8AC3E}">
        <p14:creationId xmlns:p14="http://schemas.microsoft.com/office/powerpoint/2010/main" val="3666817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14EFDC-23E4-4029-A61D-87910A2F49F2}" type="datetimeFigureOut">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6E0152-7248-429A-A287-E06473726CE3}" type="slidenum">
              <a:rPr lang="en-US" smtClean="0"/>
              <a:t>‹#›</a:t>
            </a:fld>
            <a:endParaRPr lang="en-US"/>
          </a:p>
        </p:txBody>
      </p:sp>
    </p:spTree>
    <p:extLst>
      <p:ext uri="{BB962C8B-B14F-4D97-AF65-F5344CB8AC3E}">
        <p14:creationId xmlns:p14="http://schemas.microsoft.com/office/powerpoint/2010/main" val="594854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14EFDC-23E4-4029-A61D-87910A2F49F2}" type="datetimeFigureOut">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6E0152-7248-429A-A287-E06473726CE3}" type="slidenum">
              <a:rPr lang="en-US" smtClean="0"/>
              <a:t>‹#›</a:t>
            </a:fld>
            <a:endParaRPr lang="en-US"/>
          </a:p>
        </p:txBody>
      </p:sp>
    </p:spTree>
    <p:extLst>
      <p:ext uri="{BB962C8B-B14F-4D97-AF65-F5344CB8AC3E}">
        <p14:creationId xmlns:p14="http://schemas.microsoft.com/office/powerpoint/2010/main" val="3793206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14EFDC-23E4-4029-A61D-87910A2F49F2}" type="datetimeFigureOut">
              <a:rPr lang="en-US" smtClean="0"/>
              <a:t>1/9/2019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6E0152-7248-429A-A287-E06473726CE3}" type="slidenum">
              <a:rPr lang="en-US" smtClean="0"/>
              <a:t>‹#›</a:t>
            </a:fld>
            <a:endParaRPr lang="en-US"/>
          </a:p>
        </p:txBody>
      </p:sp>
    </p:spTree>
    <p:extLst>
      <p:ext uri="{BB962C8B-B14F-4D97-AF65-F5344CB8AC3E}">
        <p14:creationId xmlns:p14="http://schemas.microsoft.com/office/powerpoint/2010/main" val="192330506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1A4C-83BC-4E0F-8329-E67D93CFE114}"/>
              </a:ext>
            </a:extLst>
          </p:cNvPr>
          <p:cNvSpPr>
            <a:spLocks noGrp="1"/>
          </p:cNvSpPr>
          <p:nvPr>
            <p:ph type="ctrTitle"/>
          </p:nvPr>
        </p:nvSpPr>
        <p:spPr>
          <a:xfrm>
            <a:off x="1315998" y="-406905"/>
            <a:ext cx="7766936" cy="1646302"/>
          </a:xfrm>
        </p:spPr>
        <p:txBody>
          <a:bodyPr/>
          <a:lstStyle/>
          <a:p>
            <a:r>
              <a:rPr lang="en-US" dirty="0"/>
              <a:t>Coursera capstone</a:t>
            </a:r>
          </a:p>
        </p:txBody>
      </p:sp>
      <p:sp>
        <p:nvSpPr>
          <p:cNvPr id="3" name="Subtitle 2">
            <a:extLst>
              <a:ext uri="{FF2B5EF4-FFF2-40B4-BE49-F238E27FC236}">
                <a16:creationId xmlns:a16="http://schemas.microsoft.com/office/drawing/2014/main" id="{EAC0E147-C048-4AF8-9DAF-758199DF97D5}"/>
              </a:ext>
            </a:extLst>
          </p:cNvPr>
          <p:cNvSpPr>
            <a:spLocks noGrp="1"/>
          </p:cNvSpPr>
          <p:nvPr>
            <p:ph type="subTitle" idx="1"/>
          </p:nvPr>
        </p:nvSpPr>
        <p:spPr>
          <a:xfrm>
            <a:off x="1315998" y="1239394"/>
            <a:ext cx="7766936" cy="1096899"/>
          </a:xfrm>
        </p:spPr>
        <p:txBody>
          <a:bodyPr>
            <a:normAutofit/>
          </a:bodyPr>
          <a:lstStyle/>
          <a:p>
            <a:r>
              <a:rPr lang="en-US" sz="3600" dirty="0"/>
              <a:t>Battle of Neighborhood</a:t>
            </a:r>
          </a:p>
        </p:txBody>
      </p:sp>
      <p:pic>
        <p:nvPicPr>
          <p:cNvPr id="4" name="Picture 3">
            <a:extLst>
              <a:ext uri="{FF2B5EF4-FFF2-40B4-BE49-F238E27FC236}">
                <a16:creationId xmlns:a16="http://schemas.microsoft.com/office/drawing/2014/main" id="{FC1577E2-4ED3-48C0-AFA0-A80144D2F1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0496" y="2194705"/>
            <a:ext cx="7866775" cy="4654006"/>
          </a:xfrm>
          <a:prstGeom prst="rect">
            <a:avLst/>
          </a:prstGeom>
          <a:noFill/>
          <a:ln>
            <a:noFill/>
          </a:ln>
        </p:spPr>
      </p:pic>
    </p:spTree>
    <p:extLst>
      <p:ext uri="{BB962C8B-B14F-4D97-AF65-F5344CB8AC3E}">
        <p14:creationId xmlns:p14="http://schemas.microsoft.com/office/powerpoint/2010/main" val="801192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A96D-CCF7-40E5-AE6E-5BB518C42BFC}"/>
              </a:ext>
            </a:extLst>
          </p:cNvPr>
          <p:cNvSpPr>
            <a:spLocks noGrp="1"/>
          </p:cNvSpPr>
          <p:nvPr>
            <p:ph type="title"/>
          </p:nvPr>
        </p:nvSpPr>
        <p:spPr/>
        <p:txBody>
          <a:bodyPr/>
          <a:lstStyle/>
          <a:p>
            <a:r>
              <a:rPr lang="en-US" dirty="0"/>
              <a:t>Results</a:t>
            </a:r>
            <a:br>
              <a:rPr lang="en-US" dirty="0"/>
            </a:br>
            <a:r>
              <a:rPr lang="en-US" sz="2400" dirty="0"/>
              <a:t>- Brooklyn Borough in New York City </a:t>
            </a:r>
            <a:r>
              <a:rPr lang="en-US" sz="1200" dirty="0"/>
              <a:t>…(2)</a:t>
            </a:r>
          </a:p>
        </p:txBody>
      </p:sp>
      <p:pic>
        <p:nvPicPr>
          <p:cNvPr id="3" name="Picture 2">
            <a:extLst>
              <a:ext uri="{FF2B5EF4-FFF2-40B4-BE49-F238E27FC236}">
                <a16:creationId xmlns:a16="http://schemas.microsoft.com/office/drawing/2014/main" id="{8DF20A19-3BBA-448B-A616-B31703384C3C}"/>
              </a:ext>
            </a:extLst>
          </p:cNvPr>
          <p:cNvPicPr>
            <a:picLocks noChangeAspect="1"/>
          </p:cNvPicPr>
          <p:nvPr/>
        </p:nvPicPr>
        <p:blipFill>
          <a:blip r:embed="rId2"/>
          <a:stretch>
            <a:fillRect/>
          </a:stretch>
        </p:blipFill>
        <p:spPr>
          <a:xfrm>
            <a:off x="185284" y="1821996"/>
            <a:ext cx="2081488" cy="3562350"/>
          </a:xfrm>
          <a:prstGeom prst="rect">
            <a:avLst/>
          </a:prstGeom>
        </p:spPr>
      </p:pic>
      <p:pic>
        <p:nvPicPr>
          <p:cNvPr id="4" name="Picture 3">
            <a:extLst>
              <a:ext uri="{FF2B5EF4-FFF2-40B4-BE49-F238E27FC236}">
                <a16:creationId xmlns:a16="http://schemas.microsoft.com/office/drawing/2014/main" id="{987BA6A9-AD69-4847-BAC3-03C98524F7E2}"/>
              </a:ext>
            </a:extLst>
          </p:cNvPr>
          <p:cNvPicPr>
            <a:picLocks noChangeAspect="1"/>
          </p:cNvPicPr>
          <p:nvPr/>
        </p:nvPicPr>
        <p:blipFill>
          <a:blip r:embed="rId3"/>
          <a:stretch>
            <a:fillRect/>
          </a:stretch>
        </p:blipFill>
        <p:spPr>
          <a:xfrm>
            <a:off x="2266772" y="1821996"/>
            <a:ext cx="2089057" cy="3771900"/>
          </a:xfrm>
          <a:prstGeom prst="rect">
            <a:avLst/>
          </a:prstGeom>
        </p:spPr>
      </p:pic>
      <p:pic>
        <p:nvPicPr>
          <p:cNvPr id="6" name="Picture 5">
            <a:extLst>
              <a:ext uri="{FF2B5EF4-FFF2-40B4-BE49-F238E27FC236}">
                <a16:creationId xmlns:a16="http://schemas.microsoft.com/office/drawing/2014/main" id="{F221A0D4-845A-499F-AE5C-37D337635F69}"/>
              </a:ext>
            </a:extLst>
          </p:cNvPr>
          <p:cNvPicPr>
            <a:picLocks noChangeAspect="1"/>
          </p:cNvPicPr>
          <p:nvPr/>
        </p:nvPicPr>
        <p:blipFill>
          <a:blip r:embed="rId4"/>
          <a:stretch>
            <a:fillRect/>
          </a:stretch>
        </p:blipFill>
        <p:spPr>
          <a:xfrm>
            <a:off x="4355829" y="1821996"/>
            <a:ext cx="2081488" cy="3771900"/>
          </a:xfrm>
          <a:prstGeom prst="rect">
            <a:avLst/>
          </a:prstGeom>
        </p:spPr>
      </p:pic>
      <p:pic>
        <p:nvPicPr>
          <p:cNvPr id="9" name="Picture 8">
            <a:extLst>
              <a:ext uri="{FF2B5EF4-FFF2-40B4-BE49-F238E27FC236}">
                <a16:creationId xmlns:a16="http://schemas.microsoft.com/office/drawing/2014/main" id="{0A8D5C38-A894-4E91-9E7C-B4EB5556AB8F}"/>
              </a:ext>
            </a:extLst>
          </p:cNvPr>
          <p:cNvPicPr>
            <a:picLocks noChangeAspect="1"/>
          </p:cNvPicPr>
          <p:nvPr/>
        </p:nvPicPr>
        <p:blipFill>
          <a:blip r:embed="rId5"/>
          <a:stretch>
            <a:fillRect/>
          </a:stretch>
        </p:blipFill>
        <p:spPr>
          <a:xfrm>
            <a:off x="6444886" y="1821996"/>
            <a:ext cx="2089057" cy="3771900"/>
          </a:xfrm>
          <a:prstGeom prst="rect">
            <a:avLst/>
          </a:prstGeom>
        </p:spPr>
      </p:pic>
      <p:pic>
        <p:nvPicPr>
          <p:cNvPr id="10" name="Picture 9">
            <a:extLst>
              <a:ext uri="{FF2B5EF4-FFF2-40B4-BE49-F238E27FC236}">
                <a16:creationId xmlns:a16="http://schemas.microsoft.com/office/drawing/2014/main" id="{D40E4FF5-61FE-45FE-A2F1-B2F1D8E774D5}"/>
              </a:ext>
            </a:extLst>
          </p:cNvPr>
          <p:cNvPicPr>
            <a:picLocks noChangeAspect="1"/>
          </p:cNvPicPr>
          <p:nvPr/>
        </p:nvPicPr>
        <p:blipFill>
          <a:blip r:embed="rId6"/>
          <a:stretch>
            <a:fillRect/>
          </a:stretch>
        </p:blipFill>
        <p:spPr>
          <a:xfrm>
            <a:off x="8584365" y="1821996"/>
            <a:ext cx="2119333" cy="3771900"/>
          </a:xfrm>
          <a:prstGeom prst="rect">
            <a:avLst/>
          </a:prstGeom>
        </p:spPr>
      </p:pic>
    </p:spTree>
    <p:extLst>
      <p:ext uri="{BB962C8B-B14F-4D97-AF65-F5344CB8AC3E}">
        <p14:creationId xmlns:p14="http://schemas.microsoft.com/office/powerpoint/2010/main" val="3002091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C092-B5F0-4639-A079-F8B3ECE701C6}"/>
              </a:ext>
            </a:extLst>
          </p:cNvPr>
          <p:cNvSpPr>
            <a:spLocks noGrp="1"/>
          </p:cNvSpPr>
          <p:nvPr>
            <p:ph type="title"/>
          </p:nvPr>
        </p:nvSpPr>
        <p:spPr/>
        <p:txBody>
          <a:bodyPr/>
          <a:lstStyle/>
          <a:p>
            <a:r>
              <a:rPr lang="en-US" dirty="0"/>
              <a:t>Discussion</a:t>
            </a:r>
            <a:r>
              <a:rPr lang="en-US" sz="1200" dirty="0"/>
              <a:t> …(1)</a:t>
            </a:r>
            <a:endParaRPr lang="en-US" dirty="0"/>
          </a:p>
        </p:txBody>
      </p:sp>
      <p:sp>
        <p:nvSpPr>
          <p:cNvPr id="3" name="Content Placeholder 2">
            <a:extLst>
              <a:ext uri="{FF2B5EF4-FFF2-40B4-BE49-F238E27FC236}">
                <a16:creationId xmlns:a16="http://schemas.microsoft.com/office/drawing/2014/main" id="{FE3143DE-84FC-479B-B1D3-3D922B760192}"/>
              </a:ext>
            </a:extLst>
          </p:cNvPr>
          <p:cNvSpPr>
            <a:spLocks noGrp="1"/>
          </p:cNvSpPr>
          <p:nvPr>
            <p:ph idx="1"/>
          </p:nvPr>
        </p:nvSpPr>
        <p:spPr>
          <a:xfrm>
            <a:off x="677334" y="2160589"/>
            <a:ext cx="4549759" cy="3880773"/>
          </a:xfrm>
        </p:spPr>
        <p:txBody>
          <a:bodyPr>
            <a:normAutofit lnSpcReduction="10000"/>
          </a:bodyPr>
          <a:lstStyle/>
          <a:p>
            <a:r>
              <a:rPr lang="en-US" dirty="0"/>
              <a:t>Toronto has 11 boroughs and 103 neighborhoods. The geographical coordinate of Toronto, Canada are 43.653963, -79.387207</a:t>
            </a:r>
          </a:p>
          <a:p>
            <a:r>
              <a:rPr lang="en-US" dirty="0"/>
              <a:t>In Downtown borough:</a:t>
            </a:r>
          </a:p>
          <a:p>
            <a:pPr lvl="1">
              <a:buFont typeface="Wingdings" panose="05000000000000000000" pitchFamily="2" charset="2"/>
              <a:buChar char="§"/>
            </a:pPr>
            <a:r>
              <a:rPr lang="en-US" dirty="0"/>
              <a:t>Foursquare found 1278 venues in 18 neighborhoods</a:t>
            </a:r>
          </a:p>
          <a:p>
            <a:pPr lvl="1">
              <a:buFont typeface="Wingdings" panose="05000000000000000000" pitchFamily="2" charset="2"/>
              <a:buChar char="§"/>
            </a:pPr>
            <a:r>
              <a:rPr lang="en-US" dirty="0"/>
              <a:t>The neighborhoods with the most venues are </a:t>
            </a:r>
            <a:r>
              <a:rPr lang="en-US" dirty="0" err="1"/>
              <a:t>Habourfront</a:t>
            </a:r>
            <a:r>
              <a:rPr lang="en-US" dirty="0"/>
              <a:t> East, Adelaide, Chinatown, Commerce Court, Design Exchange, First Canadian Place and Ryerson</a:t>
            </a:r>
          </a:p>
          <a:p>
            <a:pPr lvl="1">
              <a:buFont typeface="Wingdings" panose="05000000000000000000" pitchFamily="2" charset="2"/>
              <a:buChar char="§"/>
            </a:pPr>
            <a:r>
              <a:rPr lang="en-US" dirty="0"/>
              <a:t>There are 744 distinct venues in 205 categories</a:t>
            </a:r>
          </a:p>
          <a:p>
            <a:endParaRPr lang="en-US" dirty="0"/>
          </a:p>
        </p:txBody>
      </p:sp>
      <p:pic>
        <p:nvPicPr>
          <p:cNvPr id="4" name="Picture 3">
            <a:extLst>
              <a:ext uri="{FF2B5EF4-FFF2-40B4-BE49-F238E27FC236}">
                <a16:creationId xmlns:a16="http://schemas.microsoft.com/office/drawing/2014/main" id="{7A9F9045-58C3-4D77-A1C7-8556C7A8B3F3}"/>
              </a:ext>
            </a:extLst>
          </p:cNvPr>
          <p:cNvPicPr/>
          <p:nvPr/>
        </p:nvPicPr>
        <p:blipFill>
          <a:blip r:embed="rId2">
            <a:extLst>
              <a:ext uri="{28A0092B-C50C-407E-A947-70E740481C1C}">
                <a14:useLocalDpi xmlns:a14="http://schemas.microsoft.com/office/drawing/2010/main" val="0"/>
              </a:ext>
            </a:extLst>
          </a:blip>
          <a:stretch>
            <a:fillRect/>
          </a:stretch>
        </p:blipFill>
        <p:spPr>
          <a:xfrm>
            <a:off x="5227092" y="2160589"/>
            <a:ext cx="4549758" cy="3680346"/>
          </a:xfrm>
          <a:prstGeom prst="rect">
            <a:avLst/>
          </a:prstGeom>
        </p:spPr>
      </p:pic>
    </p:spTree>
    <p:extLst>
      <p:ext uri="{BB962C8B-B14F-4D97-AF65-F5344CB8AC3E}">
        <p14:creationId xmlns:p14="http://schemas.microsoft.com/office/powerpoint/2010/main" val="317204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C092-B5F0-4639-A079-F8B3ECE701C6}"/>
              </a:ext>
            </a:extLst>
          </p:cNvPr>
          <p:cNvSpPr>
            <a:spLocks noGrp="1"/>
          </p:cNvSpPr>
          <p:nvPr>
            <p:ph type="title"/>
          </p:nvPr>
        </p:nvSpPr>
        <p:spPr/>
        <p:txBody>
          <a:bodyPr/>
          <a:lstStyle/>
          <a:p>
            <a:r>
              <a:rPr lang="en-US" dirty="0"/>
              <a:t>Discussion</a:t>
            </a:r>
            <a:r>
              <a:rPr lang="en-US" sz="1200" dirty="0"/>
              <a:t> …(2)</a:t>
            </a:r>
          </a:p>
        </p:txBody>
      </p:sp>
      <p:sp>
        <p:nvSpPr>
          <p:cNvPr id="3" name="Content Placeholder 2">
            <a:extLst>
              <a:ext uri="{FF2B5EF4-FFF2-40B4-BE49-F238E27FC236}">
                <a16:creationId xmlns:a16="http://schemas.microsoft.com/office/drawing/2014/main" id="{FE3143DE-84FC-479B-B1D3-3D922B760192}"/>
              </a:ext>
            </a:extLst>
          </p:cNvPr>
          <p:cNvSpPr>
            <a:spLocks noGrp="1"/>
          </p:cNvSpPr>
          <p:nvPr>
            <p:ph idx="1"/>
          </p:nvPr>
        </p:nvSpPr>
        <p:spPr>
          <a:xfrm>
            <a:off x="677334" y="2160589"/>
            <a:ext cx="4549759" cy="3880773"/>
          </a:xfrm>
        </p:spPr>
        <p:txBody>
          <a:bodyPr>
            <a:normAutofit fontScale="92500" lnSpcReduction="10000"/>
          </a:bodyPr>
          <a:lstStyle/>
          <a:p>
            <a:r>
              <a:rPr lang="en-US" dirty="0"/>
              <a:t>New York City has 5 boroughs and 306 neighborhoods. The geographical coordinate of New York City are 40.7308619, -73.9871558.</a:t>
            </a:r>
          </a:p>
          <a:p>
            <a:r>
              <a:rPr lang="en-US" dirty="0"/>
              <a:t>In Brooklyn borough:</a:t>
            </a:r>
          </a:p>
          <a:p>
            <a:pPr lvl="1">
              <a:buFont typeface="Wingdings" panose="05000000000000000000" pitchFamily="2" charset="2"/>
              <a:buChar char="§"/>
            </a:pPr>
            <a:r>
              <a:rPr lang="en-US" dirty="0"/>
              <a:t>Foursquare found 2809 venues in 70 neighborhoods; many of the neighborhoods are homogenous and are very similar to each other</a:t>
            </a:r>
          </a:p>
          <a:p>
            <a:pPr lvl="1">
              <a:buFont typeface="Wingdings" panose="05000000000000000000" pitchFamily="2" charset="2"/>
              <a:buChar char="§"/>
            </a:pPr>
            <a:r>
              <a:rPr lang="en-US" dirty="0"/>
              <a:t>The neighborhoods with the most venues are Downtown, Brooklyn Heights, Carroll Gardens, Cobble Hill, Greenpoint, North Side and South Side</a:t>
            </a:r>
          </a:p>
          <a:p>
            <a:pPr lvl="1">
              <a:buFont typeface="Wingdings" panose="05000000000000000000" pitchFamily="2" charset="2"/>
              <a:buChar char="§"/>
            </a:pPr>
            <a:r>
              <a:rPr lang="en-US" dirty="0"/>
              <a:t>There are 2312 distinct venues in 287 categories</a:t>
            </a:r>
          </a:p>
          <a:p>
            <a:endParaRPr lang="en-US" dirty="0"/>
          </a:p>
        </p:txBody>
      </p:sp>
      <p:pic>
        <p:nvPicPr>
          <p:cNvPr id="5" name="Picture 4">
            <a:extLst>
              <a:ext uri="{FF2B5EF4-FFF2-40B4-BE49-F238E27FC236}">
                <a16:creationId xmlns:a16="http://schemas.microsoft.com/office/drawing/2014/main" id="{B9C4D8C9-E517-4419-8FF6-5E57A6815D1D}"/>
              </a:ext>
            </a:extLst>
          </p:cNvPr>
          <p:cNvPicPr/>
          <p:nvPr/>
        </p:nvPicPr>
        <p:blipFill>
          <a:blip r:embed="rId2">
            <a:extLst>
              <a:ext uri="{28A0092B-C50C-407E-A947-70E740481C1C}">
                <a14:useLocalDpi xmlns:a14="http://schemas.microsoft.com/office/drawing/2010/main" val="0"/>
              </a:ext>
            </a:extLst>
          </a:blip>
          <a:stretch>
            <a:fillRect/>
          </a:stretch>
        </p:blipFill>
        <p:spPr>
          <a:xfrm>
            <a:off x="5227093" y="2160589"/>
            <a:ext cx="4549759" cy="3732211"/>
          </a:xfrm>
          <a:prstGeom prst="rect">
            <a:avLst/>
          </a:prstGeom>
        </p:spPr>
      </p:pic>
    </p:spTree>
    <p:extLst>
      <p:ext uri="{BB962C8B-B14F-4D97-AF65-F5344CB8AC3E}">
        <p14:creationId xmlns:p14="http://schemas.microsoft.com/office/powerpoint/2010/main" val="318568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DBE1-7CCD-4709-BAF4-273B7A1754A1}"/>
              </a:ext>
            </a:extLst>
          </p:cNvPr>
          <p:cNvSpPr>
            <a:spLocks noGrp="1"/>
          </p:cNvSpPr>
          <p:nvPr>
            <p:ph type="title"/>
          </p:nvPr>
        </p:nvSpPr>
        <p:spPr/>
        <p:txBody>
          <a:bodyPr/>
          <a:lstStyle/>
          <a:p>
            <a:r>
              <a:rPr lang="en-US" dirty="0"/>
              <a:t>Discussion</a:t>
            </a:r>
            <a:r>
              <a:rPr lang="en-US" sz="1200" dirty="0"/>
              <a:t> …(3)</a:t>
            </a:r>
          </a:p>
        </p:txBody>
      </p:sp>
      <p:sp>
        <p:nvSpPr>
          <p:cNvPr id="3" name="Content Placeholder 2">
            <a:extLst>
              <a:ext uri="{FF2B5EF4-FFF2-40B4-BE49-F238E27FC236}">
                <a16:creationId xmlns:a16="http://schemas.microsoft.com/office/drawing/2014/main" id="{D2FE0256-5C0A-4D2A-9ED9-B5A44ABA08F0}"/>
              </a:ext>
            </a:extLst>
          </p:cNvPr>
          <p:cNvSpPr>
            <a:spLocks noGrp="1"/>
          </p:cNvSpPr>
          <p:nvPr>
            <p:ph idx="1"/>
          </p:nvPr>
        </p:nvSpPr>
        <p:spPr/>
        <p:txBody>
          <a:bodyPr/>
          <a:lstStyle/>
          <a:p>
            <a:r>
              <a:rPr lang="en-US" dirty="0"/>
              <a:t>Both Downtown of Toronto and Brooklyn of New York consist of neighborhood cluster that contain majority of the neighborhoods, and the remaining clusters had only around 10% neighborhoods.</a:t>
            </a:r>
          </a:p>
          <a:p>
            <a:r>
              <a:rPr lang="en-US" dirty="0"/>
              <a:t>Brooklyn of New York had a significant more number of neighborhoods and venues than Downtown of Toronto.</a:t>
            </a:r>
          </a:p>
        </p:txBody>
      </p:sp>
    </p:spTree>
    <p:extLst>
      <p:ext uri="{BB962C8B-B14F-4D97-AF65-F5344CB8AC3E}">
        <p14:creationId xmlns:p14="http://schemas.microsoft.com/office/powerpoint/2010/main" val="317313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1081-9109-4727-8CBD-F623B02BB307}"/>
              </a:ext>
            </a:extLst>
          </p:cNvPr>
          <p:cNvSpPr>
            <a:spLocks noGrp="1"/>
          </p:cNvSpPr>
          <p:nvPr>
            <p:ph type="title"/>
          </p:nvPr>
        </p:nvSpPr>
        <p:spPr/>
        <p:txBody>
          <a:bodyPr/>
          <a:lstStyle/>
          <a:p>
            <a:r>
              <a:rPr lang="en-US" dirty="0"/>
              <a:t>Conclusion</a:t>
            </a:r>
            <a:r>
              <a:rPr lang="en-US" sz="1200" dirty="0"/>
              <a:t> …(1)</a:t>
            </a:r>
          </a:p>
        </p:txBody>
      </p:sp>
      <p:sp>
        <p:nvSpPr>
          <p:cNvPr id="3" name="Content Placeholder 2">
            <a:extLst>
              <a:ext uri="{FF2B5EF4-FFF2-40B4-BE49-F238E27FC236}">
                <a16:creationId xmlns:a16="http://schemas.microsoft.com/office/drawing/2014/main" id="{2C16532A-AAF4-483A-8B64-ACE788A44C6A}"/>
              </a:ext>
            </a:extLst>
          </p:cNvPr>
          <p:cNvSpPr>
            <a:spLocks noGrp="1"/>
          </p:cNvSpPr>
          <p:nvPr>
            <p:ph idx="1"/>
          </p:nvPr>
        </p:nvSpPr>
        <p:spPr/>
        <p:txBody>
          <a:bodyPr/>
          <a:lstStyle/>
          <a:p>
            <a:r>
              <a:rPr lang="en-US" dirty="0"/>
              <a:t>In conclusion, based on the quantity of venues and variety of venues, I would choose Brooklyn of New York over Downtown of Toronto as a choice to setup the startup of the Chinese technology company.</a:t>
            </a:r>
          </a:p>
          <a:p>
            <a:r>
              <a:rPr lang="en-US" dirty="0"/>
              <a:t>Brooklyn of New York offer way more in choices for Chinese &amp; other restaurants, pharmacy, grocery stores, various venues and extracurricular activities for individuals and families of the company’s employees.</a:t>
            </a:r>
          </a:p>
        </p:txBody>
      </p:sp>
    </p:spTree>
    <p:extLst>
      <p:ext uri="{BB962C8B-B14F-4D97-AF65-F5344CB8AC3E}">
        <p14:creationId xmlns:p14="http://schemas.microsoft.com/office/powerpoint/2010/main" val="4140150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1081-9109-4727-8CBD-F623B02BB307}"/>
              </a:ext>
            </a:extLst>
          </p:cNvPr>
          <p:cNvSpPr>
            <a:spLocks noGrp="1"/>
          </p:cNvSpPr>
          <p:nvPr>
            <p:ph type="title"/>
          </p:nvPr>
        </p:nvSpPr>
        <p:spPr/>
        <p:txBody>
          <a:bodyPr/>
          <a:lstStyle/>
          <a:p>
            <a:r>
              <a:rPr lang="en-US" dirty="0"/>
              <a:t>Conclusion</a:t>
            </a:r>
            <a:r>
              <a:rPr lang="en-US" sz="1200" dirty="0"/>
              <a:t> …(2)</a:t>
            </a:r>
          </a:p>
        </p:txBody>
      </p:sp>
      <p:sp>
        <p:nvSpPr>
          <p:cNvPr id="3" name="Content Placeholder 2">
            <a:extLst>
              <a:ext uri="{FF2B5EF4-FFF2-40B4-BE49-F238E27FC236}">
                <a16:creationId xmlns:a16="http://schemas.microsoft.com/office/drawing/2014/main" id="{2C16532A-AAF4-483A-8B64-ACE788A44C6A}"/>
              </a:ext>
            </a:extLst>
          </p:cNvPr>
          <p:cNvSpPr>
            <a:spLocks noGrp="1"/>
          </p:cNvSpPr>
          <p:nvPr>
            <p:ph idx="1"/>
          </p:nvPr>
        </p:nvSpPr>
        <p:spPr>
          <a:xfrm>
            <a:off x="677334" y="1488613"/>
            <a:ext cx="8596668" cy="3880773"/>
          </a:xfrm>
        </p:spPr>
        <p:txBody>
          <a:bodyPr/>
          <a:lstStyle/>
          <a:p>
            <a:r>
              <a:rPr lang="en-US" dirty="0"/>
              <a:t>Brooklyn of New York can better fulfill the business requirements as below:</a:t>
            </a:r>
          </a:p>
          <a:p>
            <a:pPr marL="800100" lvl="1" indent="-342900">
              <a:buFont typeface="+mj-lt"/>
              <a:buAutoNum type="arabicPeriod"/>
            </a:pPr>
            <a:r>
              <a:rPr lang="en-US" b="1" dirty="0">
                <a:solidFill>
                  <a:schemeClr val="accent2">
                    <a:lumMod val="75000"/>
                  </a:schemeClr>
                </a:solidFill>
              </a:rPr>
              <a:t>Dining</a:t>
            </a:r>
            <a:r>
              <a:rPr lang="en-US" dirty="0"/>
              <a:t> – Chinese restaurants for team gathering, pizza place for quick lunch and coffee shop for client meetings (as below)</a:t>
            </a:r>
          </a:p>
          <a:p>
            <a:pPr marL="800100" lvl="1" indent="-342900">
              <a:buFont typeface="+mj-lt"/>
              <a:buAutoNum type="arabicPeriod"/>
            </a:pPr>
            <a:r>
              <a:rPr lang="en-US" b="1" dirty="0">
                <a:solidFill>
                  <a:schemeClr val="accent2">
                    <a:lumMod val="75000"/>
                  </a:schemeClr>
                </a:solidFill>
              </a:rPr>
              <a:t>Daily needs </a:t>
            </a:r>
            <a:r>
              <a:rPr lang="en-US" dirty="0"/>
              <a:t>– pharmacy and grocery store (as below)</a:t>
            </a:r>
          </a:p>
          <a:p>
            <a:pPr marL="800100" lvl="1" indent="-342900">
              <a:buFont typeface="+mj-lt"/>
              <a:buAutoNum type="arabicPeriod"/>
            </a:pPr>
            <a:r>
              <a:rPr lang="en-US" b="1" dirty="0">
                <a:solidFill>
                  <a:schemeClr val="accent2">
                    <a:lumMod val="75000"/>
                  </a:schemeClr>
                </a:solidFill>
              </a:rPr>
              <a:t>Location</a:t>
            </a:r>
            <a:r>
              <a:rPr lang="en-US" dirty="0"/>
              <a:t> – nearby CBD or financial center to provide back-office support to clients (given its geographical coordinate, such as Downtown neighborhood, is very close to Manhattan)</a:t>
            </a:r>
          </a:p>
        </p:txBody>
      </p:sp>
      <p:pic>
        <p:nvPicPr>
          <p:cNvPr id="4" name="Picture 3">
            <a:extLst>
              <a:ext uri="{FF2B5EF4-FFF2-40B4-BE49-F238E27FC236}">
                <a16:creationId xmlns:a16="http://schemas.microsoft.com/office/drawing/2014/main" id="{C4001913-754A-4E12-8597-1515C005B2D3}"/>
              </a:ext>
            </a:extLst>
          </p:cNvPr>
          <p:cNvPicPr>
            <a:picLocks noChangeAspect="1"/>
          </p:cNvPicPr>
          <p:nvPr/>
        </p:nvPicPr>
        <p:blipFill>
          <a:blip r:embed="rId2"/>
          <a:stretch>
            <a:fillRect/>
          </a:stretch>
        </p:blipFill>
        <p:spPr>
          <a:xfrm>
            <a:off x="3040289" y="3495675"/>
            <a:ext cx="5734050" cy="3362325"/>
          </a:xfrm>
          <a:prstGeom prst="rect">
            <a:avLst/>
          </a:prstGeom>
        </p:spPr>
      </p:pic>
    </p:spTree>
    <p:extLst>
      <p:ext uri="{BB962C8B-B14F-4D97-AF65-F5344CB8AC3E}">
        <p14:creationId xmlns:p14="http://schemas.microsoft.com/office/powerpoint/2010/main" val="340678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F97B-6DE6-41E5-B3DD-3B50D8A58559}"/>
              </a:ext>
            </a:extLst>
          </p:cNvPr>
          <p:cNvSpPr>
            <a:spLocks noGrp="1"/>
          </p:cNvSpPr>
          <p:nvPr>
            <p:ph type="title"/>
          </p:nvPr>
        </p:nvSpPr>
        <p:spPr/>
        <p:txBody>
          <a:bodyPr/>
          <a:lstStyle/>
          <a:p>
            <a:r>
              <a:rPr lang="en-US" dirty="0"/>
              <a:t>Introduction / Business Problem</a:t>
            </a:r>
          </a:p>
        </p:txBody>
      </p:sp>
      <p:sp>
        <p:nvSpPr>
          <p:cNvPr id="3" name="Content Placeholder 2">
            <a:extLst>
              <a:ext uri="{FF2B5EF4-FFF2-40B4-BE49-F238E27FC236}">
                <a16:creationId xmlns:a16="http://schemas.microsoft.com/office/drawing/2014/main" id="{D7AAE8B2-DA1B-43BE-A0D3-CCDBD28E4619}"/>
              </a:ext>
            </a:extLst>
          </p:cNvPr>
          <p:cNvSpPr>
            <a:spLocks noGrp="1"/>
          </p:cNvSpPr>
          <p:nvPr>
            <p:ph idx="1"/>
          </p:nvPr>
        </p:nvSpPr>
        <p:spPr/>
        <p:txBody>
          <a:bodyPr/>
          <a:lstStyle/>
          <a:p>
            <a:r>
              <a:rPr lang="en-US" dirty="0"/>
              <a:t>A Chinese technology company is embarking on global expansion and is looking for a startup setup in either Downtown of Toronto or Brooklyn of New York City.</a:t>
            </a:r>
          </a:p>
          <a:p>
            <a:r>
              <a:rPr lang="en-US" dirty="0"/>
              <a:t>The company wants insight into the neighborhoods and local businesses in the cities so that its employees may have the optimum living standards and quality of life.</a:t>
            </a:r>
          </a:p>
          <a:p>
            <a:r>
              <a:rPr lang="en-US" dirty="0"/>
              <a:t>This project will explore the similarities and dissimilarities between certain neighborhoods in the two cities, and determine which neighborhoods best fit the culture of the Chinese technology startup’s employees.</a:t>
            </a:r>
          </a:p>
        </p:txBody>
      </p:sp>
    </p:spTree>
    <p:extLst>
      <p:ext uri="{BB962C8B-B14F-4D97-AF65-F5344CB8AC3E}">
        <p14:creationId xmlns:p14="http://schemas.microsoft.com/office/powerpoint/2010/main" val="238761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0E69-6B66-441E-8E8D-DE4748F459FE}"/>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6AED8A0-585E-432D-9A1C-BD72BA2E811C}"/>
              </a:ext>
            </a:extLst>
          </p:cNvPr>
          <p:cNvSpPr>
            <a:spLocks noGrp="1"/>
          </p:cNvSpPr>
          <p:nvPr>
            <p:ph idx="1"/>
          </p:nvPr>
        </p:nvSpPr>
        <p:spPr>
          <a:xfrm>
            <a:off x="677334" y="1624084"/>
            <a:ext cx="8596668" cy="4885897"/>
          </a:xfrm>
        </p:spPr>
        <p:txBody>
          <a:bodyPr>
            <a:normAutofit lnSpcReduction="10000"/>
          </a:bodyPr>
          <a:lstStyle/>
          <a:p>
            <a:r>
              <a:rPr lang="en-US" dirty="0"/>
              <a:t>The data used for this project will be acquired from the respective cities Wikipedia website pages. The datasets consists of the postal codes, neighborhood names, latitude, and longitude information for each neighborhood.</a:t>
            </a:r>
          </a:p>
          <a:p>
            <a:r>
              <a:rPr lang="en-US" dirty="0"/>
              <a:t>Foursquare API search feature will be used to collect neighborhood venue information. Details about local venues and locality will be provide insight into the qualities of a neighborhood.</a:t>
            </a:r>
          </a:p>
          <a:p>
            <a:r>
              <a:rPr lang="en-US" dirty="0"/>
              <a:t>In addition to Foursquare, various python packages will be used to create maps and machine learning models to further provide insights into our neighborhood battle project.</a:t>
            </a:r>
          </a:p>
          <a:p>
            <a:r>
              <a:rPr lang="en-US" dirty="0"/>
              <a:t>I used the following datasets from these websites:</a:t>
            </a:r>
          </a:p>
          <a:p>
            <a:pPr lvl="1"/>
            <a:r>
              <a:rPr lang="en-US" dirty="0"/>
              <a:t>Toronto Neighborhoods - https://en.wikipedia.org/wiki/List_of_postal_codes_of_Canada:_M.</a:t>
            </a:r>
          </a:p>
          <a:p>
            <a:pPr lvl="1"/>
            <a:r>
              <a:rPr lang="en-US" dirty="0"/>
              <a:t>Toronto Latitude and Longitude - http://cocl.us/Geospatial_data</a:t>
            </a:r>
          </a:p>
          <a:p>
            <a:pPr lvl="1"/>
            <a:r>
              <a:rPr lang="en-US" dirty="0"/>
              <a:t>New York City neighborhoods - https://geo.nyu.edu/catalog/nyu_2451_34572</a:t>
            </a:r>
          </a:p>
          <a:p>
            <a:pPr lvl="1"/>
            <a:r>
              <a:rPr lang="en-US" dirty="0"/>
              <a:t>New York City Latitude and Longitude = Python </a:t>
            </a:r>
            <a:r>
              <a:rPr lang="en-US" dirty="0" err="1"/>
              <a:t>Geolibrar</a:t>
            </a:r>
            <a:endParaRPr lang="en-US" dirty="0"/>
          </a:p>
          <a:p>
            <a:endParaRPr lang="en-US" dirty="0"/>
          </a:p>
        </p:txBody>
      </p:sp>
    </p:spTree>
    <p:extLst>
      <p:ext uri="{BB962C8B-B14F-4D97-AF65-F5344CB8AC3E}">
        <p14:creationId xmlns:p14="http://schemas.microsoft.com/office/powerpoint/2010/main" val="1447612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BF40-44CA-4570-84C5-6EBE40072D3E}"/>
              </a:ext>
            </a:extLst>
          </p:cNvPr>
          <p:cNvSpPr>
            <a:spLocks noGrp="1"/>
          </p:cNvSpPr>
          <p:nvPr>
            <p:ph type="title"/>
          </p:nvPr>
        </p:nvSpPr>
        <p:spPr/>
        <p:txBody>
          <a:bodyPr/>
          <a:lstStyle/>
          <a:p>
            <a:r>
              <a:rPr lang="en-US" dirty="0"/>
              <a:t>Methodology</a:t>
            </a:r>
            <a:br>
              <a:rPr lang="en-US" dirty="0"/>
            </a:br>
            <a:r>
              <a:rPr lang="en-US" sz="2400" dirty="0"/>
              <a:t>- Approach</a:t>
            </a:r>
            <a:r>
              <a:rPr lang="en-US" sz="1200" dirty="0"/>
              <a:t> …(1)</a:t>
            </a:r>
          </a:p>
        </p:txBody>
      </p:sp>
      <p:sp>
        <p:nvSpPr>
          <p:cNvPr id="3" name="Content Placeholder 2">
            <a:extLst>
              <a:ext uri="{FF2B5EF4-FFF2-40B4-BE49-F238E27FC236}">
                <a16:creationId xmlns:a16="http://schemas.microsoft.com/office/drawing/2014/main" id="{1E760B1F-9611-44BB-9F09-013D4660C9B6}"/>
              </a:ext>
            </a:extLst>
          </p:cNvPr>
          <p:cNvSpPr>
            <a:spLocks noGrp="1"/>
          </p:cNvSpPr>
          <p:nvPr>
            <p:ph idx="1"/>
          </p:nvPr>
        </p:nvSpPr>
        <p:spPr/>
        <p:txBody>
          <a:bodyPr>
            <a:normAutofit/>
          </a:bodyPr>
          <a:lstStyle/>
          <a:p>
            <a:r>
              <a:rPr lang="en-US" dirty="0"/>
              <a:t>Under the business requirements and determine the analytical approach to assess whether the neighborhood is suitable, with some key considerations as below:</a:t>
            </a:r>
          </a:p>
          <a:p>
            <a:pPr lvl="1">
              <a:buFont typeface="+mj-lt"/>
              <a:buAutoNum type="arabicPeriod"/>
            </a:pPr>
            <a:r>
              <a:rPr lang="en-US" b="1" dirty="0">
                <a:solidFill>
                  <a:schemeClr val="accent2">
                    <a:lumMod val="75000"/>
                  </a:schemeClr>
                </a:solidFill>
              </a:rPr>
              <a:t>Dining</a:t>
            </a:r>
            <a:r>
              <a:rPr lang="en-US" dirty="0"/>
              <a:t> – Chinese restaurants for team gathering, pizza place for quick lunch and coffee shop for client meetings</a:t>
            </a:r>
          </a:p>
          <a:p>
            <a:pPr lvl="1">
              <a:buFont typeface="+mj-lt"/>
              <a:buAutoNum type="arabicPeriod"/>
            </a:pPr>
            <a:r>
              <a:rPr lang="en-US" b="1" dirty="0">
                <a:solidFill>
                  <a:schemeClr val="accent2">
                    <a:lumMod val="75000"/>
                  </a:schemeClr>
                </a:solidFill>
              </a:rPr>
              <a:t>Daily needs </a:t>
            </a:r>
            <a:r>
              <a:rPr lang="en-US" dirty="0"/>
              <a:t>– pharmacy and grocery store</a:t>
            </a:r>
          </a:p>
          <a:p>
            <a:pPr lvl="1">
              <a:buFont typeface="+mj-lt"/>
              <a:buAutoNum type="arabicPeriod"/>
            </a:pPr>
            <a:r>
              <a:rPr lang="en-US" b="1" dirty="0">
                <a:solidFill>
                  <a:schemeClr val="accent2">
                    <a:lumMod val="75000"/>
                  </a:schemeClr>
                </a:solidFill>
              </a:rPr>
              <a:t>Location</a:t>
            </a:r>
            <a:r>
              <a:rPr lang="en-US" dirty="0"/>
              <a:t> – nearby CBD or financial center to provide back-office support to clients</a:t>
            </a:r>
          </a:p>
          <a:p>
            <a:r>
              <a:rPr lang="en-US" dirty="0"/>
              <a:t>Understand the data requirements and collect the data as described in the “Data” section above.</a:t>
            </a:r>
          </a:p>
          <a:p>
            <a:r>
              <a:rPr lang="en-US" dirty="0"/>
              <a:t>The data was analyzed, cleaned, and processed. As a result, some features have been extracted and used.</a:t>
            </a:r>
          </a:p>
        </p:txBody>
      </p:sp>
    </p:spTree>
    <p:extLst>
      <p:ext uri="{BB962C8B-B14F-4D97-AF65-F5344CB8AC3E}">
        <p14:creationId xmlns:p14="http://schemas.microsoft.com/office/powerpoint/2010/main" val="177166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BF40-44CA-4570-84C5-6EBE40072D3E}"/>
              </a:ext>
            </a:extLst>
          </p:cNvPr>
          <p:cNvSpPr>
            <a:spLocks noGrp="1"/>
          </p:cNvSpPr>
          <p:nvPr>
            <p:ph type="title"/>
          </p:nvPr>
        </p:nvSpPr>
        <p:spPr/>
        <p:txBody>
          <a:bodyPr/>
          <a:lstStyle/>
          <a:p>
            <a:r>
              <a:rPr lang="en-US" dirty="0"/>
              <a:t>Methodology</a:t>
            </a:r>
            <a:br>
              <a:rPr lang="en-US" dirty="0"/>
            </a:br>
            <a:r>
              <a:rPr lang="en-US" sz="2400" dirty="0"/>
              <a:t>- Approach</a:t>
            </a:r>
            <a:r>
              <a:rPr lang="en-US" sz="1200" dirty="0"/>
              <a:t> …(2)</a:t>
            </a:r>
          </a:p>
        </p:txBody>
      </p:sp>
      <p:sp>
        <p:nvSpPr>
          <p:cNvPr id="3" name="Content Placeholder 2">
            <a:extLst>
              <a:ext uri="{FF2B5EF4-FFF2-40B4-BE49-F238E27FC236}">
                <a16:creationId xmlns:a16="http://schemas.microsoft.com/office/drawing/2014/main" id="{1E760B1F-9611-44BB-9F09-013D4660C9B6}"/>
              </a:ext>
            </a:extLst>
          </p:cNvPr>
          <p:cNvSpPr>
            <a:spLocks noGrp="1"/>
          </p:cNvSpPr>
          <p:nvPr>
            <p:ph idx="1"/>
          </p:nvPr>
        </p:nvSpPr>
        <p:spPr>
          <a:xfrm>
            <a:off x="677334" y="2160589"/>
            <a:ext cx="8596668" cy="4087811"/>
          </a:xfrm>
        </p:spPr>
        <p:txBody>
          <a:bodyPr>
            <a:noAutofit/>
          </a:bodyPr>
          <a:lstStyle/>
          <a:p>
            <a:r>
              <a:rPr lang="en-US" dirty="0"/>
              <a:t>HTTP requests would be made to this Foursquare API server using zip codes of the Toronto and New York city neighborhoods to pull the location information (Latitude and Longitude).</a:t>
            </a:r>
          </a:p>
          <a:p>
            <a:r>
              <a:rPr lang="en-US" dirty="0"/>
              <a:t>Foursquare API search feature would be enabled to collect the nearby places of the neighborhoods. Due to http request limitations the number of places per neighborhood parameter would reasonably be set to 100 and the radius parameter would be set to 700.</a:t>
            </a:r>
          </a:p>
          <a:p>
            <a:r>
              <a:rPr lang="en-US" dirty="0"/>
              <a:t>Folium- Python visualization library would be used to visualize the neighborhoods cluster distribution of Toronto and New York city neighborhoods over an interactive leaflet map.</a:t>
            </a:r>
          </a:p>
          <a:p>
            <a:r>
              <a:rPr lang="en-US" dirty="0"/>
              <a:t>Unsupervised machine learning algorithm K-mean clustering would be applied to form the clusters of different categories of places residing in and around the neighborhoods. These clusters from each of those two chosen neighborhoods would be analyzed individually collectively and comparatively to derive the conclusions.</a:t>
            </a:r>
          </a:p>
        </p:txBody>
      </p:sp>
    </p:spTree>
    <p:extLst>
      <p:ext uri="{BB962C8B-B14F-4D97-AF65-F5344CB8AC3E}">
        <p14:creationId xmlns:p14="http://schemas.microsoft.com/office/powerpoint/2010/main" val="377184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A96D-CCF7-40E5-AE6E-5BB518C42BFC}"/>
              </a:ext>
            </a:extLst>
          </p:cNvPr>
          <p:cNvSpPr>
            <a:spLocks noGrp="1"/>
          </p:cNvSpPr>
          <p:nvPr>
            <p:ph type="title"/>
          </p:nvPr>
        </p:nvSpPr>
        <p:spPr/>
        <p:txBody>
          <a:bodyPr/>
          <a:lstStyle/>
          <a:p>
            <a:r>
              <a:rPr lang="en-US" dirty="0"/>
              <a:t>Methodology</a:t>
            </a:r>
            <a:br>
              <a:rPr lang="en-US" dirty="0"/>
            </a:br>
            <a:r>
              <a:rPr lang="en-US" sz="2400" dirty="0"/>
              <a:t>- Python Packages Used</a:t>
            </a:r>
            <a:endParaRPr lang="en-US" dirty="0"/>
          </a:p>
        </p:txBody>
      </p:sp>
      <p:sp>
        <p:nvSpPr>
          <p:cNvPr id="3" name="Content Placeholder 2">
            <a:extLst>
              <a:ext uri="{FF2B5EF4-FFF2-40B4-BE49-F238E27FC236}">
                <a16:creationId xmlns:a16="http://schemas.microsoft.com/office/drawing/2014/main" id="{ADE313AD-64AD-4219-A193-B9E5FE520B27}"/>
              </a:ext>
            </a:extLst>
          </p:cNvPr>
          <p:cNvSpPr>
            <a:spLocks noGrp="1"/>
          </p:cNvSpPr>
          <p:nvPr>
            <p:ph idx="1"/>
          </p:nvPr>
        </p:nvSpPr>
        <p:spPr/>
        <p:txBody>
          <a:bodyPr/>
          <a:lstStyle/>
          <a:p>
            <a:r>
              <a:rPr lang="en-US" dirty="0"/>
              <a:t>Pandas - Library for Data Analysis</a:t>
            </a:r>
          </a:p>
          <a:p>
            <a:r>
              <a:rPr lang="en-US" dirty="0"/>
              <a:t>NumPy – Library to handle data in a vectorized manner</a:t>
            </a:r>
          </a:p>
          <a:p>
            <a:r>
              <a:rPr lang="en-US" dirty="0"/>
              <a:t>JSON – Library to handle JSON files</a:t>
            </a:r>
          </a:p>
          <a:p>
            <a:r>
              <a:rPr lang="en-US" dirty="0" err="1"/>
              <a:t>Geopy</a:t>
            </a:r>
            <a:r>
              <a:rPr lang="en-US" dirty="0"/>
              <a:t> – To retrieve Location Data</a:t>
            </a:r>
          </a:p>
          <a:p>
            <a:r>
              <a:rPr lang="en-US" dirty="0"/>
              <a:t>Requests – Library to handle http requests</a:t>
            </a:r>
          </a:p>
          <a:p>
            <a:r>
              <a:rPr lang="en-US" dirty="0"/>
              <a:t>Matplotlib – Python Plotting Module</a:t>
            </a:r>
          </a:p>
          <a:p>
            <a:r>
              <a:rPr lang="en-US" dirty="0" err="1"/>
              <a:t>Sklearn</a:t>
            </a:r>
            <a:r>
              <a:rPr lang="en-US" dirty="0"/>
              <a:t> – Python machine learning Library</a:t>
            </a:r>
          </a:p>
          <a:p>
            <a:r>
              <a:rPr lang="en-US" dirty="0"/>
              <a:t>Folium – Map rendering Library</a:t>
            </a:r>
          </a:p>
        </p:txBody>
      </p:sp>
    </p:spTree>
    <p:extLst>
      <p:ext uri="{BB962C8B-B14F-4D97-AF65-F5344CB8AC3E}">
        <p14:creationId xmlns:p14="http://schemas.microsoft.com/office/powerpoint/2010/main" val="98359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A96D-CCF7-40E5-AE6E-5BB518C42BFC}"/>
              </a:ext>
            </a:extLst>
          </p:cNvPr>
          <p:cNvSpPr>
            <a:spLocks noGrp="1"/>
          </p:cNvSpPr>
          <p:nvPr>
            <p:ph type="title"/>
          </p:nvPr>
        </p:nvSpPr>
        <p:spPr/>
        <p:txBody>
          <a:bodyPr/>
          <a:lstStyle/>
          <a:p>
            <a:r>
              <a:rPr lang="en-US" dirty="0"/>
              <a:t>Results</a:t>
            </a:r>
            <a:br>
              <a:rPr lang="en-US" dirty="0"/>
            </a:br>
            <a:r>
              <a:rPr lang="en-US" sz="2400" dirty="0"/>
              <a:t>- Downtown Borough in Toronto, Canada</a:t>
            </a:r>
            <a:r>
              <a:rPr lang="en-US" sz="1200" dirty="0"/>
              <a:t> …(1)</a:t>
            </a:r>
          </a:p>
        </p:txBody>
      </p:sp>
      <p:sp>
        <p:nvSpPr>
          <p:cNvPr id="3" name="Content Placeholder 2">
            <a:extLst>
              <a:ext uri="{FF2B5EF4-FFF2-40B4-BE49-F238E27FC236}">
                <a16:creationId xmlns:a16="http://schemas.microsoft.com/office/drawing/2014/main" id="{ADE313AD-64AD-4219-A193-B9E5FE520B27}"/>
              </a:ext>
            </a:extLst>
          </p:cNvPr>
          <p:cNvSpPr>
            <a:spLocks noGrp="1"/>
          </p:cNvSpPr>
          <p:nvPr>
            <p:ph idx="1"/>
          </p:nvPr>
        </p:nvSpPr>
        <p:spPr/>
        <p:txBody>
          <a:bodyPr/>
          <a:lstStyle/>
          <a:p>
            <a:pPr marL="0" indent="0">
              <a:buNone/>
            </a:pPr>
            <a:r>
              <a:rPr lang="en-US" dirty="0"/>
              <a:t>I use k-means to group the 18 neighborhoods in Downtown (Toronto) into 3 clusters:</a:t>
            </a:r>
          </a:p>
          <a:p>
            <a:r>
              <a:rPr lang="en-US" dirty="0"/>
              <a:t>Cluster #1 has 16 neighborhoods and the most common venues are coffee shop, café and park</a:t>
            </a:r>
          </a:p>
          <a:p>
            <a:r>
              <a:rPr lang="en-US" dirty="0"/>
              <a:t>Cluster #2 has 1 neighborhood, and the most common venues are airport lounge, airport service and airport terminal</a:t>
            </a:r>
          </a:p>
          <a:p>
            <a:r>
              <a:rPr lang="en-US" dirty="0"/>
              <a:t>Cluster #3 has 1 neighborhood, and the most common venues are Japanese restaurant, sushi restaurant and coffee shop</a:t>
            </a:r>
          </a:p>
        </p:txBody>
      </p:sp>
    </p:spTree>
    <p:extLst>
      <p:ext uri="{BB962C8B-B14F-4D97-AF65-F5344CB8AC3E}">
        <p14:creationId xmlns:p14="http://schemas.microsoft.com/office/powerpoint/2010/main" val="117230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A96D-CCF7-40E5-AE6E-5BB518C42BFC}"/>
              </a:ext>
            </a:extLst>
          </p:cNvPr>
          <p:cNvSpPr>
            <a:spLocks noGrp="1"/>
          </p:cNvSpPr>
          <p:nvPr>
            <p:ph type="title"/>
          </p:nvPr>
        </p:nvSpPr>
        <p:spPr/>
        <p:txBody>
          <a:bodyPr/>
          <a:lstStyle/>
          <a:p>
            <a:r>
              <a:rPr lang="en-US" dirty="0"/>
              <a:t>Results</a:t>
            </a:r>
            <a:br>
              <a:rPr lang="en-US" dirty="0"/>
            </a:br>
            <a:r>
              <a:rPr lang="en-US" sz="2400" dirty="0"/>
              <a:t>- Downtown Borough in Toronto, Canada</a:t>
            </a:r>
            <a:r>
              <a:rPr lang="en-US" sz="1200" dirty="0"/>
              <a:t> …(2)</a:t>
            </a:r>
          </a:p>
        </p:txBody>
      </p:sp>
      <p:pic>
        <p:nvPicPr>
          <p:cNvPr id="5" name="Picture 4">
            <a:extLst>
              <a:ext uri="{FF2B5EF4-FFF2-40B4-BE49-F238E27FC236}">
                <a16:creationId xmlns:a16="http://schemas.microsoft.com/office/drawing/2014/main" id="{DE277EAB-0520-4C2D-AD7F-5F67AE06C661}"/>
              </a:ext>
            </a:extLst>
          </p:cNvPr>
          <p:cNvPicPr>
            <a:picLocks noChangeAspect="1"/>
          </p:cNvPicPr>
          <p:nvPr/>
        </p:nvPicPr>
        <p:blipFill>
          <a:blip r:embed="rId2"/>
          <a:stretch>
            <a:fillRect/>
          </a:stretch>
        </p:blipFill>
        <p:spPr>
          <a:xfrm>
            <a:off x="527571" y="2100169"/>
            <a:ext cx="2647950" cy="3238500"/>
          </a:xfrm>
          <a:prstGeom prst="rect">
            <a:avLst/>
          </a:prstGeom>
        </p:spPr>
      </p:pic>
      <p:pic>
        <p:nvPicPr>
          <p:cNvPr id="7" name="Picture 6">
            <a:extLst>
              <a:ext uri="{FF2B5EF4-FFF2-40B4-BE49-F238E27FC236}">
                <a16:creationId xmlns:a16="http://schemas.microsoft.com/office/drawing/2014/main" id="{DB23EFAA-9AE0-4FFA-AACA-157AAC4BB08C}"/>
              </a:ext>
            </a:extLst>
          </p:cNvPr>
          <p:cNvPicPr>
            <a:picLocks noChangeAspect="1"/>
          </p:cNvPicPr>
          <p:nvPr/>
        </p:nvPicPr>
        <p:blipFill>
          <a:blip r:embed="rId3"/>
          <a:stretch>
            <a:fillRect/>
          </a:stretch>
        </p:blipFill>
        <p:spPr>
          <a:xfrm>
            <a:off x="3448050" y="2100169"/>
            <a:ext cx="2647950" cy="3105150"/>
          </a:xfrm>
          <a:prstGeom prst="rect">
            <a:avLst/>
          </a:prstGeom>
        </p:spPr>
      </p:pic>
      <p:pic>
        <p:nvPicPr>
          <p:cNvPr id="8" name="Picture 7">
            <a:extLst>
              <a:ext uri="{FF2B5EF4-FFF2-40B4-BE49-F238E27FC236}">
                <a16:creationId xmlns:a16="http://schemas.microsoft.com/office/drawing/2014/main" id="{E348E5D2-1318-4B83-9524-4B57991EF572}"/>
              </a:ext>
            </a:extLst>
          </p:cNvPr>
          <p:cNvPicPr>
            <a:picLocks noChangeAspect="1"/>
          </p:cNvPicPr>
          <p:nvPr/>
        </p:nvPicPr>
        <p:blipFill>
          <a:blip r:embed="rId4"/>
          <a:stretch>
            <a:fillRect/>
          </a:stretch>
        </p:blipFill>
        <p:spPr>
          <a:xfrm>
            <a:off x="6368531" y="2100169"/>
            <a:ext cx="2647950" cy="3352800"/>
          </a:xfrm>
          <a:prstGeom prst="rect">
            <a:avLst/>
          </a:prstGeom>
        </p:spPr>
      </p:pic>
    </p:spTree>
    <p:extLst>
      <p:ext uri="{BB962C8B-B14F-4D97-AF65-F5344CB8AC3E}">
        <p14:creationId xmlns:p14="http://schemas.microsoft.com/office/powerpoint/2010/main" val="358976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A96D-CCF7-40E5-AE6E-5BB518C42BFC}"/>
              </a:ext>
            </a:extLst>
          </p:cNvPr>
          <p:cNvSpPr>
            <a:spLocks noGrp="1"/>
          </p:cNvSpPr>
          <p:nvPr>
            <p:ph type="title"/>
          </p:nvPr>
        </p:nvSpPr>
        <p:spPr/>
        <p:txBody>
          <a:bodyPr/>
          <a:lstStyle/>
          <a:p>
            <a:r>
              <a:rPr lang="en-US" dirty="0"/>
              <a:t>Results</a:t>
            </a:r>
            <a:br>
              <a:rPr lang="en-US" dirty="0"/>
            </a:br>
            <a:r>
              <a:rPr lang="en-US" sz="2400" dirty="0"/>
              <a:t>- Brooklyn Borough in New York City</a:t>
            </a:r>
            <a:r>
              <a:rPr lang="en-US" sz="1200" dirty="0"/>
              <a:t> …(1)</a:t>
            </a:r>
          </a:p>
        </p:txBody>
      </p:sp>
      <p:sp>
        <p:nvSpPr>
          <p:cNvPr id="3" name="Content Placeholder 2">
            <a:extLst>
              <a:ext uri="{FF2B5EF4-FFF2-40B4-BE49-F238E27FC236}">
                <a16:creationId xmlns:a16="http://schemas.microsoft.com/office/drawing/2014/main" id="{ADE313AD-64AD-4219-A193-B9E5FE520B27}"/>
              </a:ext>
            </a:extLst>
          </p:cNvPr>
          <p:cNvSpPr>
            <a:spLocks noGrp="1"/>
          </p:cNvSpPr>
          <p:nvPr>
            <p:ph idx="1"/>
          </p:nvPr>
        </p:nvSpPr>
        <p:spPr/>
        <p:txBody>
          <a:bodyPr>
            <a:normAutofit lnSpcReduction="10000"/>
          </a:bodyPr>
          <a:lstStyle/>
          <a:p>
            <a:pPr marL="0" indent="0">
              <a:buNone/>
            </a:pPr>
            <a:r>
              <a:rPr lang="en-US" dirty="0"/>
              <a:t>I used k-means to group the 70 neighborhoods in Brooklyn (New York) into 5 clusters:</a:t>
            </a:r>
          </a:p>
          <a:p>
            <a:r>
              <a:rPr lang="en-US" dirty="0"/>
              <a:t>Cluster #1 has 60 neighborhoods and the most common venues are pizza places, deli and Chinese restaurants</a:t>
            </a:r>
          </a:p>
          <a:p>
            <a:r>
              <a:rPr lang="en-US" dirty="0"/>
              <a:t>Cluster #2 has 1 neighborhood and the most common venues are pizza place, Chinese restaurant and bagel shop</a:t>
            </a:r>
          </a:p>
          <a:p>
            <a:r>
              <a:rPr lang="en-US" dirty="0"/>
              <a:t>Cluster #3 has 6 neighborhoods and the most common venues are pizza place, harbor/ marina and donut shop</a:t>
            </a:r>
          </a:p>
          <a:p>
            <a:r>
              <a:rPr lang="en-US" dirty="0"/>
              <a:t>Cluster #4 has 2 neighborhoods and the most common venues are pizza place, Caribbean restaurant and pharmacy</a:t>
            </a:r>
          </a:p>
          <a:p>
            <a:r>
              <a:rPr lang="en-US" dirty="0"/>
              <a:t>Cluster #5 has 1 neighborhoods and the most common venues are bakery, Chinese restaurant and pizza place</a:t>
            </a:r>
          </a:p>
        </p:txBody>
      </p:sp>
    </p:spTree>
    <p:extLst>
      <p:ext uri="{BB962C8B-B14F-4D97-AF65-F5344CB8AC3E}">
        <p14:creationId xmlns:p14="http://schemas.microsoft.com/office/powerpoint/2010/main" val="26810623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TotalTime>
  <Words>1134</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Coursera capstone</vt:lpstr>
      <vt:lpstr>Introduction / Business Problem</vt:lpstr>
      <vt:lpstr>Data</vt:lpstr>
      <vt:lpstr>Methodology - Approach …(1)</vt:lpstr>
      <vt:lpstr>Methodology - Approach …(2)</vt:lpstr>
      <vt:lpstr>Methodology - Python Packages Used</vt:lpstr>
      <vt:lpstr>Results - Downtown Borough in Toronto, Canada …(1)</vt:lpstr>
      <vt:lpstr>Results - Downtown Borough in Toronto, Canada …(2)</vt:lpstr>
      <vt:lpstr>Results - Brooklyn Borough in New York City …(1)</vt:lpstr>
      <vt:lpstr>Results - Brooklyn Borough in New York City …(2)</vt:lpstr>
      <vt:lpstr>Discussion …(1)</vt:lpstr>
      <vt:lpstr>Discussion …(2)</vt:lpstr>
      <vt:lpstr>Discussion …(3)</vt:lpstr>
      <vt:lpstr>Conclusion …(1)</vt:lpstr>
      <vt:lpstr>Conclusion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dc:title>
  <dc:creator>Lau Rocky</dc:creator>
  <cp:lastModifiedBy>Lau Rocky</cp:lastModifiedBy>
  <cp:revision>3</cp:revision>
  <dcterms:created xsi:type="dcterms:W3CDTF">2019-01-08T22:07:49Z</dcterms:created>
  <dcterms:modified xsi:type="dcterms:W3CDTF">2019-01-08T22:34:57Z</dcterms:modified>
</cp:coreProperties>
</file>