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fair Display Medium"/>
      <p:regular r:id="rId15"/>
      <p:bold r:id="rId16"/>
      <p:italic r:id="rId17"/>
      <p:boldItalic r:id="rId18"/>
    </p:embeddedFont>
    <p:embeddedFont>
      <p:font typeface="Play"/>
      <p:regular r:id="rId19"/>
      <p:bold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VJxvzWb1E1TeQnwpqSzWnb/7F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Medium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Medium-italic.fntdata"/><Relationship Id="rId16" Type="http://schemas.openxmlformats.org/officeDocument/2006/relationships/font" Target="fonts/PlayfairDisplayMedium-bold.fntdata"/><Relationship Id="rId19" Type="http://schemas.openxmlformats.org/officeDocument/2006/relationships/font" Target="fonts/Play-regular.fntdata"/><Relationship Id="rId18" Type="http://schemas.openxmlformats.org/officeDocument/2006/relationships/font" Target="fonts/PlayfairDisplay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e9e183b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be9e183b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ee94ec302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8ee94ec302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ee94ec302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8ee94ec302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e2dc0fb25_2_60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2be2dc0fb25_2_60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2be2dc0fb25_2_60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g2be2dc0fb25_2_60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g2be2dc0fb25_2_6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be2dc0fb25_2_9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be2dc0fb25_2_99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be2dc0fb25_2_99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be2dc0fb25_2_9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e2dc0fb25_2_10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e2dc0fb25_2_106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be2dc0fb25_2_1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2be2dc0fb25_2_1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be2dc0fb25_2_1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be2dc0fb25_2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e2dc0fb25_2_66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" name="Google Shape;21;g2be2dc0fb25_2_6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be2dc0fb25_2_6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g2be2dc0fb25_2_69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g2be2dc0fb25_2_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g2be2dc0fb25_2_6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be2dc0fb25_2_7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9" name="Google Shape;29;g2be2dc0fb25_2_7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2be2dc0fb25_2_7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be2dc0fb25_2_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e2dc0fb25_2_79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4" name="Google Shape;34;g2be2dc0fb25_2_7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e2dc0fb25_2_8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2be2dc0fb25_2_82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2be2dc0fb25_2_8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e2dc0fb25_2_8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g2be2dc0fb25_2_8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be2dc0fb25_2_8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be2dc0fb25_2_8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be2dc0fb25_2_89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6" name="Google Shape;46;g2be2dc0fb25_2_8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g2be2dc0fb25_2_8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be2dc0fb25_2_8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be2dc0fb25_2_96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g2be2dc0fb25_2_9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e2dc0fb25_2_56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g2be2dc0fb25_2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be2dc0fb25_2_5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>
                <a:solidFill>
                  <a:srgbClr val="262626"/>
                </a:solidFill>
                <a:highlight>
                  <a:schemeClr val="lt1"/>
                </a:highlight>
              </a:rPr>
              <a:t>Nailvana/ GAL</a:t>
            </a:r>
            <a:endParaRPr>
              <a:solidFill>
                <a:srgbClr val="262626"/>
              </a:solidFill>
              <a:highlight>
                <a:schemeClr val="lt1"/>
              </a:highlight>
            </a:endParaRPr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3315025" y="4076800"/>
            <a:ext cx="55620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Joquanna Scott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Eliza Berard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Daniel Rappaport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Li Ting Chen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3316525" y="1150848"/>
            <a:ext cx="55620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rgbClr val="262626"/>
                </a:solidFill>
                <a:latin typeface="Play"/>
                <a:ea typeface="Play"/>
                <a:cs typeface="Play"/>
                <a:sym typeface="Play"/>
              </a:rPr>
              <a:t>Thank you!</a:t>
            </a:r>
            <a:endParaRPr sz="6000">
              <a:solidFill>
                <a:srgbClr val="262626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rgbClr val="262626"/>
                </a:solidFill>
                <a:latin typeface="Play"/>
                <a:ea typeface="Play"/>
                <a:cs typeface="Play"/>
                <a:sym typeface="Play"/>
              </a:rPr>
              <a:t>Any questions?</a:t>
            </a:r>
            <a:endParaRPr sz="6000">
              <a:solidFill>
                <a:srgbClr val="262626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3" name="Google Shape;163;p7"/>
          <p:cNvSpPr/>
          <p:nvPr/>
        </p:nvSpPr>
        <p:spPr>
          <a:xfrm flipH="1" rot="-1577528">
            <a:off x="2494144" y="6131"/>
            <a:ext cx="6816149" cy="6816149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/>
              <a:t>What and Why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426975" y="1658675"/>
            <a:ext cx="111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229925" y="1379475"/>
            <a:ext cx="11758500" cy="5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Overview: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Platform for people to schedule nail appointments online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Eliminates the need for in-person visits to book appointments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Enables users to find technicians with specific art style preferences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Benefits:</a:t>
            </a:r>
            <a:endParaRPr b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Customers: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Convenient appointment scheduling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Ability to filter technicians based on availability and style preferences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Technicians: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Provides a platform to offer services independently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Increases visibility and accessibility for potential customers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2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Use cases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(maybe looking for specific/niche service) 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Nail biter wants to paint nails to help with healthy nail growth.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Someone wants to shape their nails into cat claws for their Halloween costume.</a:t>
            </a:r>
            <a:endParaRPr sz="2600"/>
          </a:p>
          <a:p>
            <a:pPr indent="-22859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952" cy="686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-6250" y="2188"/>
            <a:ext cx="12189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6596988" y="-572115"/>
            <a:ext cx="45894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The Data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(</a:t>
            </a:r>
            <a:r>
              <a:rPr lang="en-US" sz="1500"/>
              <a:t>rec: Relational Data Model</a:t>
            </a:r>
            <a:r>
              <a:rPr lang="en-US" sz="4800"/>
              <a:t>)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t/>
            </a:r>
            <a:endParaRPr sz="4800"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336566" y="2517867"/>
            <a:ext cx="45894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2727"/>
              <a:buChar char="-"/>
            </a:pPr>
            <a:r>
              <a:rPr b="1" lang="en-US" sz="2200"/>
              <a:t>Primary entities: Client, Technician, Appointment</a:t>
            </a:r>
            <a:endParaRPr b="1" sz="2200"/>
          </a:p>
          <a:p>
            <a:pPr indent="-3284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1700"/>
              <a:t>Represent the core of our system: Many clients can book </a:t>
            </a:r>
            <a:r>
              <a:rPr b="1" lang="en-US" sz="1700"/>
              <a:t>appointments with technicians</a:t>
            </a:r>
            <a:endParaRPr b="1" sz="1700"/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US" sz="2200"/>
              <a:t>Other entities: Schedule, Review</a:t>
            </a:r>
            <a:endParaRPr b="1" sz="22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117"/>
              <a:buChar char="-"/>
            </a:pPr>
            <a:r>
              <a:rPr b="1" lang="en-US" sz="1700"/>
              <a:t>The schedule entity will be used to keep track of the available openings</a:t>
            </a:r>
            <a:endParaRPr b="1" sz="17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117"/>
              <a:buChar char="-"/>
            </a:pPr>
            <a:r>
              <a:rPr b="1" lang="en-US" sz="1700"/>
              <a:t>Reviews will help the clients make informed decisions</a:t>
            </a:r>
            <a:endParaRPr b="1" sz="1700"/>
          </a:p>
        </p:txBody>
      </p:sp>
      <p:sp>
        <p:nvSpPr>
          <p:cNvPr id="106" name="Google Shape;106;p4"/>
          <p:cNvSpPr txBox="1"/>
          <p:nvPr/>
        </p:nvSpPr>
        <p:spPr>
          <a:xfrm>
            <a:off x="6597000" y="1009475"/>
            <a:ext cx="4916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4CA5B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Entities &amp; Relationships</a:t>
            </a:r>
            <a:endParaRPr sz="4300">
              <a:solidFill>
                <a:srgbClr val="4CA5B2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625" y="1153900"/>
            <a:ext cx="5884625" cy="43604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e9e183bd9_0_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be9e183bd9_0_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be9e183bd9_0_0"/>
          <p:cNvSpPr txBox="1"/>
          <p:nvPr>
            <p:ph type="title"/>
          </p:nvPr>
        </p:nvSpPr>
        <p:spPr>
          <a:xfrm>
            <a:off x="686834" y="1153572"/>
            <a:ext cx="3200400" cy="4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/>
              <a:t>Marketable Data </a:t>
            </a:r>
            <a:endParaRPr/>
          </a:p>
        </p:txBody>
      </p:sp>
      <p:sp>
        <p:nvSpPr>
          <p:cNvPr id="115" name="Google Shape;115;g2be9e183bd9_0_0"/>
          <p:cNvSpPr/>
          <p:nvPr/>
        </p:nvSpPr>
        <p:spPr>
          <a:xfrm flipH="1" rot="10800000">
            <a:off x="7727127" y="2508637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be9e183bd9_0_0"/>
          <p:cNvSpPr txBox="1"/>
          <p:nvPr>
            <p:ph idx="1" type="body"/>
          </p:nvPr>
        </p:nvSpPr>
        <p:spPr>
          <a:xfrm>
            <a:off x="4243483" y="591369"/>
            <a:ext cx="6906600" cy="5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Market/product trends and preferences</a:t>
            </a:r>
            <a:endParaRPr b="1" sz="26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preferences in nail designs, colors, styles 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preferred brands, specific products, services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Demographics and consumer behavior </a:t>
            </a:r>
            <a:endParaRPr b="1" sz="26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Frequency of customer appointments and customer loyalty data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Marketing insights </a:t>
            </a:r>
            <a:endParaRPr b="1" sz="2600"/>
          </a:p>
          <a:p>
            <a:pPr indent="-3937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Engagement patterns and responsiveness to certain promotions or advertisements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ee94ec302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8ee94ec302_1_7"/>
          <p:cNvSpPr/>
          <p:nvPr/>
        </p:nvSpPr>
        <p:spPr>
          <a:xfrm>
            <a:off x="-583525" y="21350"/>
            <a:ext cx="2013600" cy="6858000"/>
          </a:xfrm>
          <a:prstGeom prst="rect">
            <a:avLst/>
          </a:prstGeom>
          <a:solidFill>
            <a:srgbClr val="668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8ee94ec302_1_7"/>
          <p:cNvSpPr/>
          <p:nvPr>
            <p:ph type="title"/>
          </p:nvPr>
        </p:nvSpPr>
        <p:spPr>
          <a:xfrm>
            <a:off x="640080" y="2074363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latin typeface="Play"/>
                <a:ea typeface="Play"/>
                <a:cs typeface="Play"/>
                <a:sym typeface="Play"/>
              </a:rPr>
              <a:t>Front End </a:t>
            </a:r>
            <a:endParaRPr/>
          </a:p>
        </p:txBody>
      </p:sp>
      <p:sp>
        <p:nvSpPr>
          <p:cNvPr id="124" name="Google Shape;124;g28ee94ec302_1_7"/>
          <p:cNvSpPr txBox="1"/>
          <p:nvPr/>
        </p:nvSpPr>
        <p:spPr>
          <a:xfrm>
            <a:off x="3630650" y="536200"/>
            <a:ext cx="8244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React.js</a:t>
            </a: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Fast rendering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Interactive UIs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JavaScript Library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Axios: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Simple HTTP requests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Promise-based API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Wide browser support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Request cancellation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Excel 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Highly customizable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simple and easy to use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g28ee94ec302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038" y="1178025"/>
            <a:ext cx="3446100" cy="1905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8ee94ec302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63" y="3961088"/>
            <a:ext cx="3705225" cy="12287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ee94ec302_1_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8ee94ec302_1_14"/>
          <p:cNvSpPr/>
          <p:nvPr/>
        </p:nvSpPr>
        <p:spPr>
          <a:xfrm>
            <a:off x="-583525" y="21350"/>
            <a:ext cx="2013600" cy="6858000"/>
          </a:xfrm>
          <a:prstGeom prst="rect">
            <a:avLst/>
          </a:prstGeom>
          <a:solidFill>
            <a:srgbClr val="668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8ee94ec302_1_14"/>
          <p:cNvSpPr/>
          <p:nvPr>
            <p:ph type="title"/>
          </p:nvPr>
        </p:nvSpPr>
        <p:spPr>
          <a:xfrm>
            <a:off x="640080" y="2074363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latin typeface="Play"/>
                <a:ea typeface="Play"/>
                <a:cs typeface="Play"/>
                <a:sym typeface="Play"/>
              </a:rPr>
              <a:t>Back End </a:t>
            </a:r>
            <a:endParaRPr/>
          </a:p>
        </p:txBody>
      </p:sp>
      <p:sp>
        <p:nvSpPr>
          <p:cNvPr id="134" name="Google Shape;134;g28ee94ec302_1_14"/>
          <p:cNvSpPr txBox="1"/>
          <p:nvPr/>
        </p:nvSpPr>
        <p:spPr>
          <a:xfrm>
            <a:off x="3599850" y="1444375"/>
            <a:ext cx="8244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Ease of use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Readability and collaboration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Useful libraries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Python based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Easy to deploy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Lightweight and modular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Libraries and extensions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SQLAlchemy (ORM)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Good documentation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g28ee94ec302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238" y="1444375"/>
            <a:ext cx="3809965" cy="1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8ee94ec302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064" y="3097977"/>
            <a:ext cx="2977450" cy="19813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-583525" y="21350"/>
            <a:ext cx="2013600" cy="6858000"/>
          </a:xfrm>
          <a:prstGeom prst="rect">
            <a:avLst/>
          </a:prstGeom>
          <a:solidFill>
            <a:srgbClr val="668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latin typeface="Play"/>
                <a:ea typeface="Play"/>
                <a:cs typeface="Play"/>
                <a:sym typeface="Play"/>
              </a:rPr>
              <a:t>Database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3586800" y="1746075"/>
            <a:ext cx="824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endParaRPr b="1"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Self contained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Highly portable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Free and open source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Easy to learn and use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ACID Compliant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-"/>
            </a:pP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Cross-platform </a:t>
            </a: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compatibility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463" y="2397900"/>
            <a:ext cx="3114675" cy="146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200700" y="154600"/>
            <a:ext cx="11790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>
            <p:ph type="title"/>
          </p:nvPr>
        </p:nvSpPr>
        <p:spPr>
          <a:xfrm>
            <a:off x="640080" y="2074363"/>
            <a:ext cx="2752500" cy="27093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Member Roles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3603125" y="2597863"/>
            <a:ext cx="830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Joquanna </a:t>
            </a: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Back end development, SQLite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Eliza </a:t>
            </a: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Front end development, Axios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Daniel </a:t>
            </a: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Back end development, Flask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 Ting </a:t>
            </a:r>
            <a:r>
              <a:rPr lang="en-US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Front end development, SQLite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