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6" r:id="rId5"/>
    <p:sldId id="259" r:id="rId6"/>
    <p:sldId id="285" r:id="rId7"/>
    <p:sldId id="281" r:id="rId8"/>
    <p:sldId id="284" r:id="rId9"/>
    <p:sldId id="289" r:id="rId10"/>
    <p:sldId id="261" r:id="rId11"/>
    <p:sldId id="290" r:id="rId12"/>
    <p:sldId id="291" r:id="rId13"/>
    <p:sldId id="292" r:id="rId14"/>
    <p:sldId id="278" r:id="rId15"/>
    <p:sldId id="288" r:id="rId16"/>
    <p:sldId id="286" r:id="rId17"/>
    <p:sldId id="287" r:id="rId18"/>
    <p:sldId id="279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84A3F-DD21-6975-99BC-36ECC6D80153}" v="43" dt="2025-03-15T14:05:37.650"/>
    <p1510:client id="{B69B7A9C-591C-4453-86E0-B0978FF6F7DC}" v="123" dt="2025-03-15T15:01:5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7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284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7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7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64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396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5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17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896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57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DAD7-E779-4196-824F-76A96C83FD63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F72D-8E5D-45A0-8503-1F23951E9A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18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es-es/topics/cyber-attack" TargetMode="External"/><Relationship Id="rId3" Type="http://schemas.openxmlformats.org/officeDocument/2006/relationships/hyperlink" Target="https://aws.amazon.com/es/what-is/cybersecurity/#:~:text=La%20ciberseguridad%20es%20la%20pr%C3%A1ctica,cliente%20y%20cumplir%20la%20normativa" TargetMode="External"/><Relationship Id="rId7" Type="http://schemas.openxmlformats.org/officeDocument/2006/relationships/hyperlink" Target="https://www.eltiempo.com/tecnosfera/novedades-tecnologia/colombia-tuvo-mas-de5-000-intentos-de-ciberataques-al-inicio-del-2023-796252" TargetMode="External"/><Relationship Id="rId2" Type="http://schemas.openxmlformats.org/officeDocument/2006/relationships/hyperlink" Target="https://aws.amazon.com/es/what-is/machine-learnin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elivesecurity.com/la-es/2022/02/23/ransomware-as-a-service-raas-quees-como-funciona/" TargetMode="External"/><Relationship Id="rId5" Type="http://schemas.openxmlformats.org/officeDocument/2006/relationships/hyperlink" Target="https://www.mcafee.com/es-co/antivirus/malware.html#:~:text=Malware%20es%20un%20t%C3%A9rmino%20que,dispositivo%2C%20servicio%20o%20red%20programable" TargetMode="External"/><Relationship Id="rId4" Type="http://schemas.openxmlformats.org/officeDocument/2006/relationships/hyperlink" Target="https://planderecuperacion.gob.es/noticias/que-es-inteligencia-artificial-ia-prtr#:~:text=La%20inteligencia%20artificial%20(IA)%20es,el%20razonamiento%20y%20la%20percepci%C3%B3n" TargetMode="External"/><Relationship Id="rId9" Type="http://schemas.openxmlformats.org/officeDocument/2006/relationships/hyperlink" Target="https://www.ibm.com/es-es/topics/social-engine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47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3530C-7653-D5F2-97D9-F4284E20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FF4AE43-5A61-C2A8-165E-3A192C20E1D8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9E194-68F7-2343-984F-6B75BDB55149}"/>
              </a:ext>
            </a:extLst>
          </p:cNvPr>
          <p:cNvSpPr txBox="1"/>
          <p:nvPr/>
        </p:nvSpPr>
        <p:spPr>
          <a:xfrm>
            <a:off x="972626" y="1252092"/>
            <a:ext cx="10246746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Implementación y despliegue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Integración del sistema en la infraestructura de ciberseguridad de medianas empresas.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Pruebas en entornos reales y ajustes finales.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Documentación y presentación de resultados</a:t>
            </a:r>
            <a:endParaRPr lang="es-MX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Elaboración de informes técnicos y documentación del modelo.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Presentación de resultados y recomendaciones para su implementación en seguridad informática.</a:t>
            </a:r>
            <a:endParaRPr lang="es-MX"/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7242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B69515-8499-7242-AFB3-524F824B43A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4000" b="1" dirty="0">
                <a:latin typeface="Arial Nova"/>
                <a:ea typeface="Calibri Light"/>
                <a:cs typeface="Calibri Light"/>
              </a:rPr>
              <a:t>DATASET</a:t>
            </a:r>
            <a:endParaRPr lang="es-E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4C354E-0825-E7DF-CD3F-355E8682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84"/>
          <a:stretch/>
        </p:blipFill>
        <p:spPr>
          <a:xfrm>
            <a:off x="1759455" y="1609860"/>
            <a:ext cx="3790306" cy="3785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CB6A4A-6282-D632-0B9F-412D9040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11" b="5108"/>
          <a:stretch/>
        </p:blipFill>
        <p:spPr>
          <a:xfrm>
            <a:off x="6336490" y="1701800"/>
            <a:ext cx="4145906" cy="370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1E14D36-4529-128A-1E41-370F1B3CB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0633"/>
          <a:stretch/>
        </p:blipFill>
        <p:spPr>
          <a:xfrm>
            <a:off x="3817986" y="477328"/>
            <a:ext cx="3182889" cy="53483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F4AA20C-82F4-413E-846F-AA23DB59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68" y="5410178"/>
            <a:ext cx="1705213" cy="30484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ADED7A-364B-4737-9564-AA80C19C0B0F}"/>
              </a:ext>
            </a:extLst>
          </p:cNvPr>
          <p:cNvSpPr txBox="1"/>
          <p:nvPr/>
        </p:nvSpPr>
        <p:spPr>
          <a:xfrm>
            <a:off x="4020448" y="2080"/>
            <a:ext cx="415110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atin typeface="Arial Nova"/>
                <a:ea typeface="Calibri Light"/>
                <a:cs typeface="Calibri Light"/>
              </a:rPr>
              <a:t>MODELO RESNETV50</a:t>
            </a:r>
          </a:p>
        </p:txBody>
      </p:sp>
    </p:spTree>
    <p:extLst>
      <p:ext uri="{BB962C8B-B14F-4D97-AF65-F5344CB8AC3E}">
        <p14:creationId xmlns:p14="http://schemas.microsoft.com/office/powerpoint/2010/main" val="178162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7E8FA039-7205-581E-F2A2-063827E4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55" y="957079"/>
            <a:ext cx="7848966" cy="4680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2203A2-2384-5769-8361-16E46F6C550B}"/>
              </a:ext>
            </a:extLst>
          </p:cNvPr>
          <p:cNvSpPr txBox="1"/>
          <p:nvPr/>
        </p:nvSpPr>
        <p:spPr>
          <a:xfrm>
            <a:off x="4020448" y="2080"/>
            <a:ext cx="415110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atin typeface="Arial Nova"/>
                <a:ea typeface="Calibri Light"/>
                <a:cs typeface="Calibri Light"/>
              </a:rPr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62712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B190A5-E7D2-FEC7-EEB1-28DC9B578A86}"/>
              </a:ext>
            </a:extLst>
          </p:cNvPr>
          <p:cNvSpPr txBox="1"/>
          <p:nvPr/>
        </p:nvSpPr>
        <p:spPr>
          <a:xfrm>
            <a:off x="4020448" y="2080"/>
            <a:ext cx="415110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3600" b="1" dirty="0">
                <a:latin typeface="Arial Nova"/>
                <a:ea typeface="Calibri Light"/>
                <a:cs typeface="Calibri Light"/>
              </a:rPr>
              <a:t>DIAGRAMA DE ESTADOS</a:t>
            </a:r>
          </a:p>
        </p:txBody>
      </p:sp>
      <p:pic>
        <p:nvPicPr>
          <p:cNvPr id="5" name="Imagen 4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4B1C53B-4070-11FA-8D41-09D47F96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709738"/>
            <a:ext cx="9020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63215-A6C8-54E4-AAB6-392C1627ACF0}"/>
              </a:ext>
            </a:extLst>
          </p:cNvPr>
          <p:cNvSpPr>
            <a:spLocks noGrp="1"/>
          </p:cNvSpPr>
          <p:nvPr/>
        </p:nvSpPr>
        <p:spPr>
          <a:xfrm>
            <a:off x="1933035" y="212667"/>
            <a:ext cx="8311551" cy="537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>
                <a:latin typeface="Arial Nova" panose="020B0504020202020204" pitchFamily="34" charset="0"/>
                <a:cs typeface="Calibri Light"/>
              </a:rPr>
              <a:t>BIBLIOGRAFÍA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F07138-3C05-914D-D4EB-3C9CE5B9DA71}"/>
              </a:ext>
            </a:extLst>
          </p:cNvPr>
          <p:cNvSpPr txBox="1"/>
          <p:nvPr/>
        </p:nvSpPr>
        <p:spPr>
          <a:xfrm>
            <a:off x="992363" y="1001838"/>
            <a:ext cx="10632708" cy="4864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AWS. (s.f.). </a:t>
            </a:r>
            <a:r>
              <a:rPr lang="es-ES" sz="1300" err="1">
                <a:latin typeface="Arial Nova"/>
                <a:cs typeface="Calibri"/>
              </a:rPr>
              <a:t>amazon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2"/>
              </a:rPr>
              <a:t>https://aws.amazon.com/es/what-is/machine-learning/</a:t>
            </a:r>
            <a:r>
              <a:rPr lang="es-ES" sz="1300">
                <a:latin typeface="Arial Nova"/>
                <a:cs typeface="Calibri"/>
              </a:rPr>
              <a:t>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AWS. (s.f.). Amazon. Obtenido de </a:t>
            </a:r>
            <a:r>
              <a:rPr lang="es-ES" sz="1300">
                <a:latin typeface="Arial Nova"/>
                <a:cs typeface="Calibri"/>
                <a:hlinkClick r:id="rId3"/>
              </a:rPr>
              <a:t>https://aws.amazon.com/es/what-is/cybersecurity/#:~:text=La%20ciberseguridad%20es%20la%20práctica,cliente%20y%20cumplir%20la%20normativa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España, G. d. (19 de abril de 2023). </a:t>
            </a:r>
            <a:r>
              <a:rPr lang="es-ES" sz="1300" err="1">
                <a:latin typeface="Arial Nova"/>
                <a:cs typeface="Calibri"/>
              </a:rPr>
              <a:t>planderecuperacion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4"/>
              </a:rPr>
              <a:t>https://planderecuperacion.gob.es/noticias/que-es-inteligencia-artificial-ia-prtr#:~:text=La%20inteligencia%20artificial%20(IA)%20es,el%20razonamiento%20y%20la%20percepción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 err="1">
                <a:latin typeface="Arial Nova"/>
                <a:cs typeface="Calibri"/>
              </a:rPr>
              <a:t>Mcafee</a:t>
            </a:r>
            <a:r>
              <a:rPr lang="es-ES" sz="1300">
                <a:latin typeface="Arial Nova"/>
                <a:cs typeface="Calibri"/>
              </a:rPr>
              <a:t>. (2020). </a:t>
            </a:r>
            <a:r>
              <a:rPr lang="es-ES" sz="1300" err="1">
                <a:latin typeface="Arial Nova"/>
                <a:cs typeface="Calibri"/>
              </a:rPr>
              <a:t>mcafee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5"/>
              </a:rPr>
              <a:t>https://www.mcafee.com/es-co/antivirus/malware.html#:~:text=Malware%20es%20un%20término%20que,dispositivo%2C%20servicio%20o%20red%20programable</a:t>
            </a:r>
            <a:r>
              <a:rPr lang="es-ES" sz="1300">
                <a:latin typeface="Arial Nova"/>
                <a:cs typeface="Calibri"/>
              </a:rPr>
              <a:t>.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Barbosa, D. C. (23 de Febrero de 2022). </a:t>
            </a:r>
            <a:r>
              <a:rPr lang="es-ES" sz="1300" err="1">
                <a:latin typeface="Arial Nova"/>
                <a:cs typeface="Calibri"/>
              </a:rPr>
              <a:t>Welivesecurity</a:t>
            </a:r>
            <a:r>
              <a:rPr lang="es-ES" sz="1300">
                <a:latin typeface="Arial Nova"/>
                <a:cs typeface="Calibri"/>
              </a:rPr>
              <a:t>. Obtenido de </a:t>
            </a:r>
            <a:r>
              <a:rPr lang="es-ES" sz="1300">
                <a:latin typeface="Arial Nova"/>
                <a:cs typeface="Calibri"/>
                <a:hlinkClick r:id="rId6"/>
              </a:rPr>
              <a:t>https://www.welivesecurity.com/la-es/2022/02/23/ransomware-as-a-service-raas-quees-como-funciona/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Díaz, L. L. (15 de Agosto de 2023). EL TIEMPO. Obtenido de </a:t>
            </a:r>
            <a:r>
              <a:rPr lang="es-ES" sz="1300">
                <a:latin typeface="Arial Nova"/>
                <a:cs typeface="Calibri"/>
                <a:hlinkClick r:id="rId7"/>
              </a:rPr>
              <a:t>https://www.eltiempo.com/tecnosfera/novedades-tecnologia/colombia-tuvo-mas-de5-000-intentos-de-ciberataques-al-inicio-del-2023-796252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IBM. (2020). IBM. Obtenido de </a:t>
            </a:r>
            <a:r>
              <a:rPr lang="es-ES" sz="1300">
                <a:latin typeface="Arial Nova"/>
                <a:cs typeface="Calibri"/>
                <a:hlinkClick r:id="rId8"/>
              </a:rPr>
              <a:t>https://www.ibm.com/es-es/topics/cyber-attack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IBM. (2021). Obtenido de </a:t>
            </a:r>
            <a:r>
              <a:rPr lang="es-ES" sz="1300">
                <a:latin typeface="Arial Nova"/>
                <a:cs typeface="Calibri"/>
                <a:hlinkClick r:id="rId9"/>
              </a:rPr>
              <a:t>https://www.ibm.com/es-es/topics/social-engineering</a:t>
            </a:r>
            <a:r>
              <a:rPr lang="es-ES" sz="1300">
                <a:latin typeface="Arial Nova"/>
                <a:cs typeface="Calibri"/>
              </a:rPr>
              <a:t>  </a:t>
            </a:r>
          </a:p>
          <a:p>
            <a:pPr marL="457200" indent="-457200">
              <a:lnSpc>
                <a:spcPct val="90000"/>
              </a:lnSpc>
              <a:spcBef>
                <a:spcPts val="2000"/>
              </a:spcBef>
            </a:pPr>
            <a:r>
              <a:rPr lang="es-ES" sz="1300">
                <a:latin typeface="Arial Nova"/>
                <a:cs typeface="Calibri"/>
              </a:rPr>
              <a:t>Robledo, J. C. (2012). Impacto de las Patentes sobre el Crecimiento Económico: Un Modelo Panel </a:t>
            </a:r>
            <a:r>
              <a:rPr lang="es-ES" sz="1300" err="1">
                <a:latin typeface="Arial Nova"/>
                <a:cs typeface="Calibri"/>
              </a:rPr>
              <a:t>Cointegrado</a:t>
            </a:r>
            <a:r>
              <a:rPr lang="es-ES" sz="1300">
                <a:latin typeface="Arial Nova"/>
                <a:cs typeface="Calibri"/>
              </a:rPr>
              <a:t>. Bogotá: </a:t>
            </a:r>
            <a:r>
              <a:rPr lang="es-ES" sz="1300" err="1">
                <a:latin typeface="Arial Nova"/>
                <a:cs typeface="Calibri"/>
              </a:rPr>
              <a:t>Hal</a:t>
            </a:r>
            <a:r>
              <a:rPr lang="es-ES" sz="1300">
                <a:latin typeface="Arial Nova"/>
                <a:cs typeface="Calibri"/>
              </a:rPr>
              <a:t> Open </a:t>
            </a:r>
            <a:r>
              <a:rPr lang="es-ES" sz="1300" err="1">
                <a:latin typeface="Arial Nova"/>
                <a:cs typeface="Calibri"/>
              </a:rPr>
              <a:t>Science</a:t>
            </a:r>
            <a:r>
              <a:rPr lang="es-ES" sz="1300">
                <a:latin typeface="Arial Nova"/>
                <a:cs typeface="Calibri"/>
              </a:rPr>
              <a:t> </a:t>
            </a:r>
          </a:p>
          <a:p>
            <a:endParaRPr lang="es-ES" sz="1300"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71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972F8-DC4F-4A72-8B69-D495BED1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333" y="1050014"/>
            <a:ext cx="6807679" cy="1325563"/>
          </a:xfrm>
        </p:spPr>
        <p:txBody>
          <a:bodyPr/>
          <a:lstStyle/>
          <a:p>
            <a:pPr algn="ctr"/>
            <a:r>
              <a:rPr lang="es-MX" sz="5000" b="1" dirty="0">
                <a:solidFill>
                  <a:srgbClr val="002060"/>
                </a:solidFill>
                <a:ea typeface="+mj-lt"/>
                <a:cs typeface="+mj-lt"/>
              </a:rPr>
              <a:t>EXE</a:t>
            </a:r>
            <a:r>
              <a:rPr lang="es-MX" b="1" dirty="0">
                <a:solidFill>
                  <a:srgbClr val="002060"/>
                </a:solidFill>
                <a:ea typeface="+mj-lt"/>
                <a:cs typeface="+mj-lt"/>
              </a:rPr>
              <a:t>-RAY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CF80215-A6A4-E9F4-9F83-04AF2C484350}"/>
              </a:ext>
            </a:extLst>
          </p:cNvPr>
          <p:cNvSpPr txBox="1">
            <a:spLocks/>
          </p:cNvSpPr>
          <p:nvPr/>
        </p:nvSpPr>
        <p:spPr>
          <a:xfrm>
            <a:off x="4298672" y="2768768"/>
            <a:ext cx="35946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/>
              <a:t>Isabela López Cardona</a:t>
            </a:r>
            <a:endParaRPr lang="es-MX" sz="2400" dirty="0">
              <a:ea typeface="Calibri"/>
              <a:cs typeface="Calibri"/>
            </a:endParaRPr>
          </a:p>
          <a:p>
            <a:pPr algn="ctr"/>
            <a:r>
              <a:rPr lang="es-MX" sz="2400" dirty="0">
                <a:ea typeface="Calibri"/>
                <a:cs typeface="Calibri"/>
              </a:rPr>
              <a:t>Simón Zapata Flórez</a:t>
            </a:r>
          </a:p>
          <a:p>
            <a:pPr algn="ctr"/>
            <a:r>
              <a:rPr lang="es-MX" sz="2400" dirty="0">
                <a:ea typeface="Calibri"/>
                <a:cs typeface="Calibri"/>
              </a:rPr>
              <a:t>Simón Vélez Gutiérrez</a:t>
            </a:r>
          </a:p>
          <a:p>
            <a:pPr algn="ctr"/>
            <a:r>
              <a:rPr lang="es-MX" sz="2400" dirty="0" err="1">
                <a:ea typeface="Calibri"/>
                <a:cs typeface="Calibri"/>
              </a:rPr>
              <a:t>Sebastian</a:t>
            </a:r>
            <a:r>
              <a:rPr lang="es-MX" sz="2400" dirty="0">
                <a:ea typeface="Calibri"/>
                <a:cs typeface="Calibri"/>
              </a:rPr>
              <a:t> Zapata </a:t>
            </a:r>
            <a:r>
              <a:rPr lang="es-MX" sz="2400" dirty="0" err="1">
                <a:ea typeface="Calibri"/>
                <a:cs typeface="Calibri"/>
              </a:rPr>
              <a:t>Zapata</a:t>
            </a:r>
          </a:p>
        </p:txBody>
      </p:sp>
    </p:spTree>
    <p:extLst>
      <p:ext uri="{BB962C8B-B14F-4D97-AF65-F5344CB8AC3E}">
        <p14:creationId xmlns:p14="http://schemas.microsoft.com/office/powerpoint/2010/main" val="2069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D29F2-906F-347C-A2E2-B6DE9A6B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200" y="2587625"/>
            <a:ext cx="9499600" cy="1679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dirty="0">
                <a:ea typeface="+mn-lt"/>
                <a:cs typeface="+mn-lt"/>
              </a:rPr>
              <a:t>¿Cómo pueden las técnicas de Inteligencia Artificial mejorarse y aplicarse eficazmente para la detección y mitigación de malware, teniendo en cuenta la evolución constante de las amenazas cibernéticas y los desafíos asociados?</a:t>
            </a:r>
            <a:endParaRPr lang="es-ES" sz="2400" dirty="0">
              <a:latin typeface="Univers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BAD8A5-3204-36C9-E2E9-FF516081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056005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Arial Nova"/>
                <a:cs typeface="Calibri Light"/>
              </a:rPr>
              <a:t>PREGUNTA</a:t>
            </a:r>
          </a:p>
        </p:txBody>
      </p:sp>
    </p:spTree>
    <p:extLst>
      <p:ext uri="{BB962C8B-B14F-4D97-AF65-F5344CB8AC3E}">
        <p14:creationId xmlns:p14="http://schemas.microsoft.com/office/powerpoint/2010/main" val="158694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0A761-3002-8957-79E9-AD492E4E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>
                <a:latin typeface="Arial Nova"/>
                <a:cs typeface="Calibri Light"/>
              </a:rPr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CAB93-5701-90CD-6D81-7EE0EB55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latin typeface="Arial Nova"/>
                <a:cs typeface="Calibri" panose="020F0502020204030204"/>
              </a:rPr>
              <a:t>América Latina y el Caribe sufrieron más de 63 mil millones de intentos de ciberataques, Colombia (5 mil millones)</a:t>
            </a:r>
          </a:p>
          <a:p>
            <a:pPr marL="0" indent="0">
              <a:buNone/>
            </a:pPr>
            <a:endParaRPr lang="es-ES">
              <a:latin typeface="Arial Nova"/>
              <a:cs typeface="Calibri" panose="020F0502020204030204"/>
            </a:endParaRPr>
          </a:p>
        </p:txBody>
      </p:sp>
      <p:pic>
        <p:nvPicPr>
          <p:cNvPr id="4" name="Imagen 3" descr="Imagen que contiene naranja, computadora&#10;&#10;Descripción generada automáticamente">
            <a:extLst>
              <a:ext uri="{FF2B5EF4-FFF2-40B4-BE49-F238E27FC236}">
                <a16:creationId xmlns:a16="http://schemas.microsoft.com/office/drawing/2014/main" id="{1D6A9E99-92BF-0EDE-23A3-751D100D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8" y="3186291"/>
            <a:ext cx="4776519" cy="28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SentinelOne Debuts Cloud Data Security Product Line - | MSSP Alert">
            <a:extLst>
              <a:ext uri="{FF2B5EF4-FFF2-40B4-BE49-F238E27FC236}">
                <a16:creationId xmlns:a16="http://schemas.microsoft.com/office/drawing/2014/main" id="{7BC4EC68-BA5E-F1B4-E292-49A53A72B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508159"/>
            <a:ext cx="6431280" cy="1845310"/>
          </a:xfrm>
        </p:spPr>
      </p:pic>
      <p:pic>
        <p:nvPicPr>
          <p:cNvPr id="5" name="Imagen 4" descr="Vulnerabilidad en CrowdStrike Falcon Sensor para Linux permite ataques ...">
            <a:extLst>
              <a:ext uri="{FF2B5EF4-FFF2-40B4-BE49-F238E27FC236}">
                <a16:creationId xmlns:a16="http://schemas.microsoft.com/office/drawing/2014/main" id="{49567940-7FD4-39B2-F153-FAEFE061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1" y="3134618"/>
            <a:ext cx="5425438" cy="995163"/>
          </a:xfrm>
          <a:prstGeom prst="rect">
            <a:avLst/>
          </a:prstGeom>
        </p:spPr>
      </p:pic>
      <p:pic>
        <p:nvPicPr>
          <p:cNvPr id="6" name="Imagen 5" descr="Trend Micro Apex One">
            <a:extLst>
              <a:ext uri="{FF2B5EF4-FFF2-40B4-BE49-F238E27FC236}">
                <a16:creationId xmlns:a16="http://schemas.microsoft.com/office/drawing/2014/main" id="{F92C7018-029A-DC8B-9311-FAFB16DE5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80" y="2711370"/>
            <a:ext cx="2743199" cy="1435260"/>
          </a:xfrm>
          <a:prstGeom prst="rect">
            <a:avLst/>
          </a:prstGeom>
        </p:spPr>
      </p:pic>
      <p:pic>
        <p:nvPicPr>
          <p:cNvPr id="7" name="Imagen 6" descr="Sophos XG v17 Configuration and Rules – The Doc's World">
            <a:extLst>
              <a:ext uri="{FF2B5EF4-FFF2-40B4-BE49-F238E27FC236}">
                <a16:creationId xmlns:a16="http://schemas.microsoft.com/office/drawing/2014/main" id="{FC8B4C34-3812-CFDF-0A11-7CFBDB46E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00" y="4432300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F3EC4-3DC2-5BA8-1EC1-C4D87774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3EE8C89-1C10-A2BA-E651-04AD88A1BE8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20243-A9B8-8670-0097-63B9861D42D4}"/>
              </a:ext>
            </a:extLst>
          </p:cNvPr>
          <p:cNvSpPr txBox="1"/>
          <p:nvPr/>
        </p:nvSpPr>
        <p:spPr>
          <a:xfrm>
            <a:off x="972626" y="1695438"/>
            <a:ext cx="10246746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Font typeface="Arial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Investigación preliminar y análisis de amenazas</a:t>
            </a:r>
            <a:endParaRPr lang="es-ES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Revisión bibliográfica sobre malware en medianas empresas.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Identificación de los tipos de malware más comunes.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Análisis de las familias de malware relevantes.</a:t>
            </a:r>
            <a:endParaRPr lang="es-MX">
              <a:ea typeface="+mn-lt"/>
              <a:cs typeface="+mn-lt"/>
            </a:endParaRPr>
          </a:p>
          <a:p>
            <a:pPr algn="just">
              <a:buFont typeface="Arial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Definición de la técnica de IA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Estudio de técnicas de Machine Learning y Deep Learning aplicadas a ciberseguridad.</a:t>
            </a:r>
            <a:endParaRPr lang="es-MX"/>
          </a:p>
          <a:p>
            <a:pPr lvl="1" algn="just">
              <a:buFont typeface="Arial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Selección de CNN como enfoque principal para la detección.</a:t>
            </a:r>
            <a:endParaRPr lang="es-MX"/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4541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B69515-8499-7242-AFB3-524F824B43A3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38310B-76DB-BB74-D90F-149B3C630BCD}"/>
              </a:ext>
            </a:extLst>
          </p:cNvPr>
          <p:cNvSpPr txBox="1"/>
          <p:nvPr/>
        </p:nvSpPr>
        <p:spPr>
          <a:xfrm>
            <a:off x="972626" y="1695438"/>
            <a:ext cx="10246746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Recopilación y preparación de datos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Obtención de una base de datos de archivos .exe (maliciosos y benignos).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Conversión de archivos .exe en imágenes binarias para el análisis con CNN.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Etiquetado y preprocesamiento de datos.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Diseño de la arquitectura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Selección del framework de IA (TensorFlow, PyTorch, etc.).</a:t>
            </a: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Definición de la estructura de la red neuronal convolucional (capas, funciones de activación, etc.).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301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55455-510F-383D-3849-FE68E21F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9675D7D-E825-B385-CE79-A8AD20F99384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F9DFCF-B81F-ECA5-9694-8C11C53196AD}"/>
              </a:ext>
            </a:extLst>
          </p:cNvPr>
          <p:cNvSpPr txBox="1"/>
          <p:nvPr/>
        </p:nvSpPr>
        <p:spPr>
          <a:xfrm>
            <a:off x="972626" y="1252092"/>
            <a:ext cx="10246746" cy="65556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Entrenamiento del modelo de IA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Dividir los datos en conjuntos de entrenamiento, validación y prueba.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Entrenar la CNN con distintas configuraciones de hiperparámetros.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Evaluar la precisión y ajustar el modelo según los resultados.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Pruebas y validación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Realizar pruebas con muestras desconocidas.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Evaluar métricas de desempeño como precisión, recall y F1-score.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Comparación con otros métodos tradicionales de detección de malware.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1554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87240-BCB5-969C-27C3-E77ED39B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4F9CFA4-D3A7-59B6-389D-4F7340D29324}"/>
              </a:ext>
            </a:extLst>
          </p:cNvPr>
          <p:cNvSpPr txBox="1"/>
          <p:nvPr/>
        </p:nvSpPr>
        <p:spPr>
          <a:xfrm>
            <a:off x="4020448" y="256080"/>
            <a:ext cx="41511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4000" b="1" dirty="0">
                <a:latin typeface="Arial Nova"/>
                <a:ea typeface="Calibri Light"/>
                <a:cs typeface="Calibri Light"/>
              </a:rPr>
              <a:t>HITOS</a:t>
            </a:r>
            <a:endParaRPr lang="es-419" sz="4000" b="1" dirty="0">
              <a:latin typeface="Arial Nova" panose="020B05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0598BD-B0F1-5B1C-8BDB-5AB8A48632D3}"/>
              </a:ext>
            </a:extLst>
          </p:cNvPr>
          <p:cNvSpPr txBox="1"/>
          <p:nvPr/>
        </p:nvSpPr>
        <p:spPr>
          <a:xfrm>
            <a:off x="972626" y="1252092"/>
            <a:ext cx="10246746" cy="56938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Desarrollo de la interfaz de usuario</a:t>
            </a:r>
            <a:endParaRPr lang="es-MX" sz="2800">
              <a:ea typeface="Calibri"/>
              <a:cs typeface="Calibri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Diseño de la GUI para facilitar la carga de archivos y visualización de resultados.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Integración con el modelo entrenado para predicciones en tiempo real.</a:t>
            </a:r>
          </a:p>
          <a:p>
            <a:pPr marL="285750" indent="-285750" algn="just">
              <a:buFont typeface="Arial,Sans-Serif" panose="020F0302020204030204"/>
              <a:buChar char="•"/>
            </a:pPr>
            <a:r>
              <a:rPr lang="es-MX" sz="2800" b="1">
                <a:ea typeface="+mn-lt"/>
                <a:cs typeface="+mn-lt"/>
              </a:rPr>
              <a:t>Optimización y mejora del modelo</a:t>
            </a:r>
            <a:endParaRPr lang="es-MX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Refinamiento del modelo para mejorar la detección de malware y su clasificación por familias.</a:t>
            </a:r>
            <a:endParaRPr lang="en-US" sz="2800">
              <a:ea typeface="+mn-lt"/>
              <a:cs typeface="+mn-lt"/>
            </a:endParaRPr>
          </a:p>
          <a:p>
            <a:pPr marL="742950" lvl="1" indent="-285750" algn="just">
              <a:buFont typeface="Arial,Sans-Serif" panose="020F0302020204030204"/>
              <a:buChar char="•"/>
            </a:pPr>
            <a:r>
              <a:rPr lang="es-MX" sz="2800">
                <a:ea typeface="+mn-lt"/>
                <a:cs typeface="+mn-lt"/>
              </a:rPr>
              <a:t>Reducción de falsos positivos y falsos negativos.</a:t>
            </a:r>
            <a:endParaRPr lang="en-US" sz="2800">
              <a:ea typeface="+mn-lt"/>
              <a:cs typeface="+mn-lt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285750" indent="-285750" algn="just">
              <a:buFont typeface="Arial,Sans-Serif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algn="just">
              <a:buFont typeface="Arial" panose="020F0302020204030204"/>
              <a:buChar char="•"/>
            </a:pPr>
            <a:endParaRPr lang="es-MX" sz="2800" b="1" dirty="0">
              <a:ea typeface="Calibri"/>
              <a:cs typeface="Calibri"/>
            </a:endParaRPr>
          </a:p>
          <a:p>
            <a:pPr marL="514350" indent="-514350" algn="just">
              <a:buAutoNum type="arabicPeriod"/>
            </a:pPr>
            <a:endParaRPr lang="es-MX" sz="28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1918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040a75-8d0d-45f5-9cad-18891bcad32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DF3D539F8442479352221087EA4B68" ma:contentTypeVersion="15" ma:contentTypeDescription="Create a new document." ma:contentTypeScope="" ma:versionID="b0a395d253e57c93e1cb86962be70c49">
  <xsd:schema xmlns:xsd="http://www.w3.org/2001/XMLSchema" xmlns:xs="http://www.w3.org/2001/XMLSchema" xmlns:p="http://schemas.microsoft.com/office/2006/metadata/properties" xmlns:ns3="8ea0530e-d45f-4602-b190-8b6aff108f07" xmlns:ns4="52040a75-8d0d-45f5-9cad-18891bcad325" targetNamespace="http://schemas.microsoft.com/office/2006/metadata/properties" ma:root="true" ma:fieldsID="032ea6d0abdb2f71fa9bc421412e8567" ns3:_="" ns4:_="">
    <xsd:import namespace="8ea0530e-d45f-4602-b190-8b6aff108f07"/>
    <xsd:import namespace="52040a75-8d0d-45f5-9cad-18891bcad3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a0530e-d45f-4602-b190-8b6aff108f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40a75-8d0d-45f5-9cad-18891bcad3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01EAD-214B-46E3-A753-F11DEC952B13}">
  <ds:schemaRefs>
    <ds:schemaRef ds:uri="http://schemas.microsoft.com/office/2006/metadata/properties"/>
    <ds:schemaRef ds:uri="http://www.w3.org/2000/xmlns/"/>
    <ds:schemaRef ds:uri="52040a75-8d0d-45f5-9cad-18891bcad32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83191C0-1290-4F26-8355-1B2E30A966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7880D1-0EA4-4017-8E28-8E1A6603ED9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a0530e-d45f-4602-b190-8b6aff108f07"/>
    <ds:schemaRef ds:uri="52040a75-8d0d-45f5-9cad-18891bcad32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Office PowerPoint</Application>
  <PresentationFormat>Panorámica</PresentationFormat>
  <Paragraphs>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Nova</vt:lpstr>
      <vt:lpstr>Arial,Sans-Serif</vt:lpstr>
      <vt:lpstr>Calibri</vt:lpstr>
      <vt:lpstr>Calibri Light</vt:lpstr>
      <vt:lpstr>Univers Light</vt:lpstr>
      <vt:lpstr>Tema de Office</vt:lpstr>
      <vt:lpstr>Presentación de PowerPoint</vt:lpstr>
      <vt:lpstr>EXE-RAY</vt:lpstr>
      <vt:lpstr>PREGUNTA</vt:lpstr>
      <vt:lpstr>CONTEXTO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Practicante Diseño</dc:creator>
  <cp:lastModifiedBy>DIANA VALENTINA LOBON BERMUDEZ</cp:lastModifiedBy>
  <cp:revision>253</cp:revision>
  <dcterms:created xsi:type="dcterms:W3CDTF">2020-04-29T13:14:21Z</dcterms:created>
  <dcterms:modified xsi:type="dcterms:W3CDTF">2025-03-15T15:33:14Z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0x010100EADF3D539F8442479352221087EA4B68</vt:lpwstr>
  </property>
</Properties>
</file>