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88" r:id="rId6"/>
    <p:sldId id="274" r:id="rId7"/>
    <p:sldId id="259" r:id="rId8"/>
    <p:sldId id="261" r:id="rId9"/>
    <p:sldId id="275" r:id="rId10"/>
    <p:sldId id="276" r:id="rId11"/>
    <p:sldId id="278" r:id="rId12"/>
    <p:sldId id="279" r:id="rId13"/>
    <p:sldId id="262" r:id="rId14"/>
    <p:sldId id="277" r:id="rId15"/>
    <p:sldId id="280" r:id="rId16"/>
    <p:sldId id="283" r:id="rId17"/>
    <p:sldId id="282" r:id="rId18"/>
    <p:sldId id="284" r:id="rId19"/>
    <p:sldId id="285" r:id="rId20"/>
    <p:sldId id="286" r:id="rId21"/>
    <p:sldId id="287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君华" initials="张" lastIdx="1" clrIdx="0">
    <p:extLst>
      <p:ext uri="{19B8F6BF-5375-455C-9EA6-DF929625EA0E}">
        <p15:presenceInfo xmlns:p15="http://schemas.microsoft.com/office/powerpoint/2012/main" userId="6425964a03d75f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3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10AE-AF22-4702-9DA2-A79212F115A3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DDFE1-1265-44B7-B94B-FC109C2A0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7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F9F0-DDBA-4942-A6FC-4E9B2924B621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827F-0DBC-4A83-91D4-06040691ADEF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01-E75E-4E24-9F1A-67F84424065B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58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66D-89CE-4F88-BB79-F566F453DF48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04DB-9078-48B9-ACD5-16561747D5E2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71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203-1862-4C73-9961-A95B89EFA9D0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5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182-16BA-4B8D-B3EE-5752843D2EE4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BC6-3E30-4CB7-9C7B-35C5A1D43B32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606-2321-4AD7-AD2F-958FB925C8AA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0C1-F5B8-4C2B-B6F9-2AEF6114C689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71CC-811C-4275-A946-B2200E6142DC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077E-EC2B-47B9-912E-D61CC31AB6A7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BC34-5536-47EA-A989-863D6F2B67D3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8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ED5-0627-435A-BE80-16D6FE2C279D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4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4729-763C-4EE0-8A55-91D5D5BA1730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057-A4BB-4E88-81D3-99A9C913FEC3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A880-3680-4BFF-AEA1-259EC5F48261}" type="datetime1">
              <a:rPr lang="en-US" altLang="zh-CN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2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ffice.51fanli.com/wiki/Fanli_LDAP(ActiveDirectory)_Connect%26Que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57ABE-CE20-492F-A77B-E5599FDB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8415F-93F7-4BD6-B8EE-A5CD707F3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张君华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FB8A5-AFFC-4402-B572-56DB8FB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4F4F5-EF6B-4368-A4BA-7AED94DF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5645-20D1-445B-9320-4074BF06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应用层协议</a:t>
            </a:r>
            <a:r>
              <a:rPr lang="en-US" altLang="zh-CN" dirty="0">
                <a:latin typeface="+mj-ea"/>
              </a:rPr>
              <a:t>-HTTP(s)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3C46C-259D-409C-A05D-AF4828EF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68704"/>
            <a:ext cx="3981752" cy="41444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$ telnet ipecho.net 80</a:t>
            </a:r>
          </a:p>
          <a:p>
            <a:pPr marL="0" indent="0">
              <a:buNone/>
            </a:pPr>
            <a:r>
              <a:rPr lang="en-US" altLang="zh-CN" dirty="0"/>
              <a:t>Trying 216.239.34.21...</a:t>
            </a:r>
          </a:p>
          <a:p>
            <a:pPr marL="0" indent="0">
              <a:buNone/>
            </a:pPr>
            <a:r>
              <a:rPr lang="en-US" altLang="zh-CN" dirty="0"/>
              <a:t>Connected to ipecho.net.</a:t>
            </a:r>
          </a:p>
          <a:p>
            <a:pPr marL="0" indent="0">
              <a:buNone/>
            </a:pPr>
            <a:r>
              <a:rPr lang="en-US" altLang="zh-CN" dirty="0"/>
              <a:t>Escape character is '^]'.</a:t>
            </a:r>
          </a:p>
          <a:p>
            <a:pPr marL="0" indent="0">
              <a:buNone/>
            </a:pPr>
            <a:r>
              <a:rPr lang="en-US" altLang="zh-CN" dirty="0"/>
              <a:t>GET /plain HTTP/1.1</a:t>
            </a:r>
          </a:p>
          <a:p>
            <a:pPr marL="0" indent="0">
              <a:buNone/>
            </a:pPr>
            <a:r>
              <a:rPr lang="en-US" altLang="zh-CN" dirty="0"/>
              <a:t>Accept: 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xhtml+xml,application</a:t>
            </a:r>
            <a:r>
              <a:rPr lang="en-US" altLang="zh-CN" dirty="0"/>
              <a:t>/</a:t>
            </a:r>
            <a:r>
              <a:rPr lang="en-US" altLang="zh-CN" dirty="0" err="1"/>
              <a:t>xml;q</a:t>
            </a:r>
            <a:r>
              <a:rPr lang="en-US" altLang="zh-CN" dirty="0"/>
              <a:t>=0.9,image/</a:t>
            </a:r>
            <a:r>
              <a:rPr lang="en-US" altLang="zh-CN" dirty="0" err="1"/>
              <a:t>webp,image</a:t>
            </a:r>
            <a:r>
              <a:rPr lang="en-US" altLang="zh-CN" dirty="0"/>
              <a:t>/</a:t>
            </a:r>
            <a:r>
              <a:rPr lang="en-US" altLang="zh-CN" dirty="0" err="1"/>
              <a:t>apng</a:t>
            </a:r>
            <a:r>
              <a:rPr lang="en-US" altLang="zh-CN" dirty="0"/>
              <a:t>,*/*;q=0.8,application/</a:t>
            </a:r>
            <a:r>
              <a:rPr lang="en-US" altLang="zh-CN" dirty="0" err="1"/>
              <a:t>signed-exchange;v</a:t>
            </a:r>
            <a:r>
              <a:rPr lang="en-US" altLang="zh-CN" dirty="0"/>
              <a:t>=b3</a:t>
            </a:r>
          </a:p>
          <a:p>
            <a:pPr marL="0" indent="0">
              <a:buNone/>
            </a:pPr>
            <a:r>
              <a:rPr lang="en-US" altLang="zh-CN" dirty="0"/>
              <a:t>Accept-Encoding: </a:t>
            </a:r>
            <a:r>
              <a:rPr lang="en-US" altLang="zh-CN" dirty="0" err="1"/>
              <a:t>gzip</a:t>
            </a:r>
            <a:r>
              <a:rPr lang="en-US" altLang="zh-CN" dirty="0"/>
              <a:t>, deflate, </a:t>
            </a:r>
            <a:r>
              <a:rPr lang="en-US" altLang="zh-CN" dirty="0" err="1"/>
              <a:t>br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Accept-Language: </a:t>
            </a:r>
            <a:r>
              <a:rPr lang="en-US" altLang="zh-CN" dirty="0" err="1"/>
              <a:t>zh-CN,zh;q</a:t>
            </a:r>
            <a:r>
              <a:rPr lang="en-US" altLang="zh-CN" dirty="0"/>
              <a:t>=0.9</a:t>
            </a:r>
          </a:p>
          <a:p>
            <a:pPr marL="0" indent="0">
              <a:buNone/>
            </a:pPr>
            <a:r>
              <a:rPr lang="en-US" altLang="zh-CN" dirty="0"/>
              <a:t>Cache-Control: no-cache</a:t>
            </a:r>
          </a:p>
          <a:p>
            <a:pPr marL="0" indent="0">
              <a:buNone/>
            </a:pPr>
            <a:r>
              <a:rPr lang="en-US" altLang="zh-CN" dirty="0"/>
              <a:t>Connection: keep-alive</a:t>
            </a:r>
          </a:p>
          <a:p>
            <a:pPr marL="0" indent="0">
              <a:buNone/>
            </a:pPr>
            <a:r>
              <a:rPr lang="en-US" altLang="zh-CN" dirty="0"/>
              <a:t>Host: ipecho.net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6960B-48C8-4F5B-845D-5AFA1494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0301D-CB02-4219-B825-E8D7272D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465F4-12A5-4807-B516-7F31ADB596B2}"/>
              </a:ext>
            </a:extLst>
          </p:cNvPr>
          <p:cNvSpPr txBox="1"/>
          <p:nvPr/>
        </p:nvSpPr>
        <p:spPr>
          <a:xfrm>
            <a:off x="5299166" y="1778277"/>
            <a:ext cx="44674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HTTP/1.1 200 OK</a:t>
            </a:r>
          </a:p>
          <a:p>
            <a:r>
              <a:rPr lang="en-US" altLang="zh-CN" sz="1500" dirty="0"/>
              <a:t>Date: Tue, 16 Apr 2019 09:59:45 GMT</a:t>
            </a:r>
          </a:p>
          <a:p>
            <a:r>
              <a:rPr lang="en-US" altLang="zh-CN" sz="1500" dirty="0"/>
              <a:t>Content-Type: text/html; charset=utf-8</a:t>
            </a:r>
          </a:p>
          <a:p>
            <a:r>
              <a:rPr lang="en-US" altLang="zh-CN" sz="1500" dirty="0"/>
              <a:t>Content-Length: 14</a:t>
            </a:r>
          </a:p>
          <a:p>
            <a:r>
              <a:rPr lang="en-US" altLang="zh-CN" sz="1500" dirty="0"/>
              <a:t>X-Powered-By: Express</a:t>
            </a:r>
          </a:p>
          <a:p>
            <a:r>
              <a:rPr lang="en-US" altLang="zh-CN" sz="1500" dirty="0"/>
              <a:t>Access-Control-Allow-Origin: *</a:t>
            </a:r>
          </a:p>
          <a:p>
            <a:r>
              <a:rPr lang="en-US" altLang="zh-CN" sz="1500" dirty="0"/>
              <a:t>X-Frame-Options: DENY</a:t>
            </a:r>
          </a:p>
          <a:p>
            <a:r>
              <a:rPr lang="en-US" altLang="zh-CN" sz="1500" dirty="0"/>
              <a:t>Via: 1.1 google</a:t>
            </a:r>
          </a:p>
          <a:p>
            <a:endParaRPr lang="en-US" altLang="zh-CN" sz="1500" dirty="0"/>
          </a:p>
          <a:p>
            <a:r>
              <a:rPr lang="en-US" altLang="zh-CN" sz="1500" dirty="0"/>
              <a:t>116.228.139.26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1721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4AD77-33E5-4208-A7FD-1FF5678B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应用层协议</a:t>
            </a:r>
            <a:r>
              <a:rPr lang="en-US" altLang="zh-CN" dirty="0"/>
              <a:t>-LDAP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B59DA-05CD-4343-8890-D0FFAD4E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+mj-ea"/>
                <a:ea typeface="+mj-ea"/>
              </a:rPr>
              <a:t>LDAP: Lightweight Directory Access Protocol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1600" dirty="0">
                <a:latin typeface="+mj-ea"/>
                <a:ea typeface="+mj-ea"/>
              </a:rPr>
              <a:t>   $ </a:t>
            </a:r>
            <a:r>
              <a:rPr lang="en-US" altLang="zh-CN" sz="1600" dirty="0" err="1">
                <a:latin typeface="+mj-ea"/>
                <a:ea typeface="+mj-ea"/>
              </a:rPr>
              <a:t>ldapsearch</a:t>
            </a:r>
            <a:r>
              <a:rPr lang="en-US" altLang="zh-CN" sz="1600" dirty="0">
                <a:latin typeface="+mj-ea"/>
                <a:ea typeface="+mj-ea"/>
              </a:rPr>
              <a:t> -H ldap://192.168.100.200 -x -w 'YOUR-PASSWORD' -D 'CN=</a:t>
            </a:r>
            <a:r>
              <a:rPr lang="zh-CN" altLang="en-US" sz="1600" dirty="0">
                <a:latin typeface="+mj-ea"/>
                <a:ea typeface="+mj-ea"/>
              </a:rPr>
              <a:t>张君华</a:t>
            </a:r>
            <a:r>
              <a:rPr lang="en-US" altLang="zh-CN" sz="1600" dirty="0">
                <a:latin typeface="+mj-ea"/>
                <a:ea typeface="+mj-ea"/>
              </a:rPr>
              <a:t>,OU=</a:t>
            </a:r>
            <a:r>
              <a:rPr lang="zh-CN" altLang="en-US" sz="1600" dirty="0">
                <a:latin typeface="+mj-ea"/>
                <a:ea typeface="+mj-ea"/>
              </a:rPr>
              <a:t>基础支撑</a:t>
            </a:r>
            <a:r>
              <a:rPr lang="en-US" altLang="zh-CN" sz="1600" dirty="0">
                <a:latin typeface="+mj-ea"/>
                <a:ea typeface="+mj-ea"/>
              </a:rPr>
              <a:t>,OU=</a:t>
            </a:r>
            <a:r>
              <a:rPr lang="zh-CN" altLang="en-US" sz="1600" dirty="0">
                <a:latin typeface="+mj-ea"/>
                <a:ea typeface="+mj-ea"/>
              </a:rPr>
              <a:t>技术部</a:t>
            </a:r>
            <a:r>
              <a:rPr lang="en-US" altLang="zh-CN" sz="1600" dirty="0">
                <a:latin typeface="+mj-ea"/>
                <a:ea typeface="+mj-ea"/>
              </a:rPr>
              <a:t>,OU=51fanli,DC=</a:t>
            </a:r>
            <a:r>
              <a:rPr lang="en-US" altLang="zh-CN" sz="1600" dirty="0" err="1">
                <a:latin typeface="+mj-ea"/>
                <a:ea typeface="+mj-ea"/>
              </a:rPr>
              <a:t>office,DC</a:t>
            </a:r>
            <a:r>
              <a:rPr lang="en-US" altLang="zh-CN" sz="1600" dirty="0">
                <a:latin typeface="+mj-ea"/>
                <a:ea typeface="+mj-ea"/>
              </a:rPr>
              <a:t>=51fanli,DC=com' -b '</a:t>
            </a:r>
            <a:r>
              <a:rPr lang="en-US" altLang="zh-CN" sz="1600" dirty="0" err="1">
                <a:latin typeface="+mj-ea"/>
                <a:ea typeface="+mj-ea"/>
              </a:rPr>
              <a:t>ou</a:t>
            </a:r>
            <a:r>
              <a:rPr lang="en-US" altLang="zh-CN" sz="1600" dirty="0">
                <a:latin typeface="+mj-ea"/>
                <a:ea typeface="+mj-ea"/>
              </a:rPr>
              <a:t>=51fanli,dc=</a:t>
            </a:r>
            <a:r>
              <a:rPr lang="en-US" altLang="zh-CN" sz="1600" dirty="0" err="1">
                <a:latin typeface="+mj-ea"/>
                <a:ea typeface="+mj-ea"/>
              </a:rPr>
              <a:t>office,dc</a:t>
            </a:r>
            <a:r>
              <a:rPr lang="en-US" altLang="zh-CN" sz="1600" dirty="0">
                <a:latin typeface="+mj-ea"/>
                <a:ea typeface="+mj-ea"/>
              </a:rPr>
              <a:t>=51fanli,dc=com' "(</a:t>
            </a:r>
            <a:r>
              <a:rPr lang="en-US" altLang="zh-CN" sz="1600" dirty="0" err="1">
                <a:latin typeface="+mj-ea"/>
                <a:ea typeface="+mj-ea"/>
              </a:rPr>
              <a:t>sAMAccountName</a:t>
            </a:r>
            <a:r>
              <a:rPr lang="en-US" altLang="zh-CN" sz="1600" dirty="0">
                <a:latin typeface="+mj-ea"/>
                <a:ea typeface="+mj-ea"/>
              </a:rPr>
              <a:t>=</a:t>
            </a:r>
            <a:r>
              <a:rPr lang="en-US" altLang="zh-CN" sz="1600" dirty="0" err="1">
                <a:latin typeface="+mj-ea"/>
                <a:ea typeface="+mj-ea"/>
              </a:rPr>
              <a:t>junhua.zhang</a:t>
            </a:r>
            <a:r>
              <a:rPr lang="en-US" altLang="zh-CN" sz="1600" dirty="0">
                <a:latin typeface="+mj-ea"/>
                <a:ea typeface="+mj-ea"/>
              </a:rPr>
              <a:t>)"| \</a:t>
            </a:r>
          </a:p>
          <a:p>
            <a:pPr marL="0" indent="0">
              <a:buNone/>
            </a:pPr>
            <a:r>
              <a:rPr lang="en-US" altLang="zh-CN" sz="1600" dirty="0">
                <a:latin typeface="+mj-ea"/>
                <a:ea typeface="+mj-ea"/>
              </a:rPr>
              <a:t>  </a:t>
            </a:r>
            <a:r>
              <a:rPr lang="en-US" altLang="zh-CN" sz="1600" dirty="0" err="1">
                <a:latin typeface="+mj-ea"/>
                <a:ea typeface="+mj-ea"/>
              </a:rPr>
              <a:t>perl</a:t>
            </a:r>
            <a:r>
              <a:rPr lang="en-US" altLang="zh-CN" sz="1600" dirty="0">
                <a:latin typeface="+mj-ea"/>
                <a:ea typeface="+mj-ea"/>
              </a:rPr>
              <a:t> -MMIME::Base64 -n -00 -e 's/\n +//</a:t>
            </a:r>
            <a:r>
              <a:rPr lang="en-US" altLang="zh-CN" sz="1600" dirty="0" err="1">
                <a:latin typeface="+mj-ea"/>
                <a:ea typeface="+mj-ea"/>
              </a:rPr>
              <a:t>g;s</a:t>
            </a:r>
            <a:r>
              <a:rPr lang="en-US" altLang="zh-CN" sz="1600" dirty="0">
                <a:latin typeface="+mj-ea"/>
                <a:ea typeface="+mj-ea"/>
              </a:rPr>
              <a:t>/(?&lt;=:: )(\S+)/decode_base64($1)/</a:t>
            </a:r>
            <a:r>
              <a:rPr lang="en-US" altLang="zh-CN" sz="1600" dirty="0" err="1">
                <a:latin typeface="+mj-ea"/>
                <a:ea typeface="+mj-ea"/>
              </a:rPr>
              <a:t>eg;print</a:t>
            </a:r>
            <a:r>
              <a:rPr lang="en-US" altLang="zh-CN" sz="1600" dirty="0">
                <a:latin typeface="+mj-ea"/>
                <a:ea typeface="+mj-ea"/>
              </a:rPr>
              <a:t>’</a:t>
            </a: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err="1">
                <a:latin typeface="+mj-ea"/>
                <a:ea typeface="+mj-ea"/>
              </a:rPr>
              <a:t>Fanli</a:t>
            </a:r>
            <a:r>
              <a:rPr lang="zh-CN" altLang="en-US" dirty="0">
                <a:latin typeface="+mj-ea"/>
                <a:ea typeface="+mj-ea"/>
              </a:rPr>
              <a:t>内部系统</a:t>
            </a:r>
            <a:r>
              <a:rPr lang="en-US" altLang="zh-CN" dirty="0">
                <a:latin typeface="+mj-ea"/>
                <a:ea typeface="+mj-ea"/>
              </a:rPr>
              <a:t>SSO</a:t>
            </a:r>
            <a:r>
              <a:rPr lang="zh-CN" altLang="en-US" dirty="0">
                <a:latin typeface="+mj-ea"/>
                <a:ea typeface="+mj-ea"/>
              </a:rPr>
              <a:t>方案：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http://wiki.office.51fanli.com/wiki/Fanli_LDAP(ActiveDirectory)_Connect%26Query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26A5C-3E88-4573-892E-A6AD88BF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E5618-148D-418E-B756-CEEC09C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3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71847-6937-4E35-9787-237702A0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更多应用层协议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835E4-B6C3-415E-8F54-9B852140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BGP</a:t>
            </a:r>
          </a:p>
          <a:p>
            <a:r>
              <a:rPr lang="en-US" altLang="zh-CN" dirty="0"/>
              <a:t>DHCP</a:t>
            </a:r>
          </a:p>
          <a:p>
            <a:r>
              <a:rPr lang="en-US" altLang="zh-CN" dirty="0"/>
              <a:t>DNS</a:t>
            </a:r>
          </a:p>
          <a:p>
            <a:r>
              <a:rPr lang="en-US" altLang="zh-CN" dirty="0"/>
              <a:t>FTP</a:t>
            </a:r>
          </a:p>
          <a:p>
            <a:r>
              <a:rPr lang="en-US" altLang="zh-CN" dirty="0"/>
              <a:t>HTTP HTTPS</a:t>
            </a:r>
          </a:p>
          <a:p>
            <a:r>
              <a:rPr lang="en-US" altLang="zh-CN" dirty="0"/>
              <a:t>IMAP POP</a:t>
            </a:r>
          </a:p>
          <a:p>
            <a:r>
              <a:rPr lang="en-US" altLang="zh-CN" dirty="0"/>
              <a:t>LDAP</a:t>
            </a:r>
          </a:p>
          <a:p>
            <a:r>
              <a:rPr lang="en-US" altLang="zh-CN" dirty="0"/>
              <a:t>MGCP</a:t>
            </a:r>
          </a:p>
          <a:p>
            <a:r>
              <a:rPr lang="en-US" altLang="zh-CN" dirty="0"/>
              <a:t>MQTT</a:t>
            </a:r>
          </a:p>
          <a:p>
            <a:r>
              <a:rPr lang="en-US" altLang="zh-CN" dirty="0"/>
              <a:t>NNTP</a:t>
            </a:r>
          </a:p>
          <a:p>
            <a:r>
              <a:rPr lang="en-US" altLang="zh-CN" dirty="0"/>
              <a:t>NTP</a:t>
            </a:r>
          </a:p>
          <a:p>
            <a:r>
              <a:rPr lang="en-US" altLang="zh-CN" dirty="0"/>
              <a:t>ONC/RPC</a:t>
            </a:r>
          </a:p>
          <a:p>
            <a:r>
              <a:rPr lang="en-US" altLang="zh-CN" dirty="0"/>
              <a:t>SSH</a:t>
            </a:r>
          </a:p>
          <a:p>
            <a:r>
              <a:rPr lang="en-US" altLang="zh-CN" dirty="0"/>
              <a:t>Telnet</a:t>
            </a:r>
          </a:p>
          <a:p>
            <a:r>
              <a:rPr lang="en-US" altLang="zh-CN" dirty="0"/>
              <a:t>TLS/SSL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D4A902-5034-43EF-A8BC-9FAA6120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0CD38B-09CE-49A1-A7A0-AF37DFFC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5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0A896-CA5C-441B-88AB-0ACC9F0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传输层协议</a:t>
            </a:r>
            <a:r>
              <a:rPr lang="en-US" altLang="zh-CN" dirty="0"/>
              <a:t>-TCP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AB995-A207-482D-93F9-1CC383F7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返利网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605254-F8C8-487F-91C8-D7DA4E22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3688207-BAF0-406A-90FA-BFFE5F05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20" y="1930400"/>
            <a:ext cx="8596668" cy="3880773"/>
          </a:xfrm>
        </p:spPr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TCP</a:t>
            </a:r>
            <a:r>
              <a:rPr lang="zh-CN" altLang="en-US" dirty="0">
                <a:solidFill>
                  <a:schemeClr val="accent3"/>
                </a:solidFill>
              </a:rPr>
              <a:t>特性</a:t>
            </a:r>
            <a:endParaRPr lang="en-US" altLang="zh-CN" dirty="0">
              <a:solidFill>
                <a:schemeClr val="accent3"/>
              </a:solidFill>
            </a:endParaRPr>
          </a:p>
          <a:p>
            <a:r>
              <a:rPr lang="zh-CN" altLang="en-US" dirty="0"/>
              <a:t>报文格式</a:t>
            </a:r>
            <a:endParaRPr lang="en-US" altLang="zh-CN" dirty="0"/>
          </a:p>
          <a:p>
            <a:r>
              <a:rPr lang="zh-CN" altLang="en-US" dirty="0"/>
              <a:t>流量、拥塞控制</a:t>
            </a:r>
            <a:endParaRPr lang="en-US" altLang="zh-CN" dirty="0"/>
          </a:p>
          <a:p>
            <a:r>
              <a:rPr lang="zh-CN" altLang="en-US" dirty="0"/>
              <a:t>链接的建立和释放：三次握手、四次挥手</a:t>
            </a:r>
            <a:endParaRPr lang="en-US" altLang="zh-CN" dirty="0"/>
          </a:p>
          <a:p>
            <a:r>
              <a:rPr lang="en-US" altLang="zh-CN" dirty="0"/>
              <a:t>TCP vs. UDP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53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608C6-BC8A-4528-8DDC-DBEB6D57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4A97D-1023-4C48-ADCD-6FCE718A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面向链接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即面向端口，即进程到进程的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与之相对</a:t>
            </a:r>
            <a:r>
              <a:rPr lang="en-US" altLang="zh-CN" dirty="0">
                <a:latin typeface="+mj-ea"/>
                <a:ea typeface="+mj-ea"/>
              </a:rPr>
              <a:t>UDP</a:t>
            </a:r>
            <a:r>
              <a:rPr lang="zh-CN" altLang="en-US" dirty="0">
                <a:latin typeface="+mj-ea"/>
                <a:ea typeface="+mj-ea"/>
              </a:rPr>
              <a:t>是无链接的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单播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与之相对</a:t>
            </a:r>
            <a:r>
              <a:rPr lang="en-US" altLang="zh-CN" dirty="0">
                <a:latin typeface="+mj-ea"/>
                <a:ea typeface="+mj-ea"/>
              </a:rPr>
              <a:t>UDP</a:t>
            </a:r>
            <a:r>
              <a:rPr lang="zh-CN" altLang="en-US" dirty="0">
                <a:latin typeface="+mj-ea"/>
                <a:ea typeface="+mj-ea"/>
              </a:rPr>
              <a:t>是支持单播、多播和广播的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全双工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链接复用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可靠的：</a:t>
            </a:r>
            <a:r>
              <a:rPr lang="en-US" altLang="zh-CN" dirty="0" err="1">
                <a:latin typeface="+mj-ea"/>
                <a:ea typeface="+mj-ea"/>
              </a:rPr>
              <a:t>crc</a:t>
            </a:r>
            <a:r>
              <a:rPr lang="en-US" altLang="zh-CN" dirty="0">
                <a:latin typeface="+mj-ea"/>
                <a:ea typeface="+mj-ea"/>
              </a:rPr>
              <a:t> checksum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re-transmission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seq number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ack number</a:t>
            </a:r>
          </a:p>
          <a:p>
            <a:r>
              <a:rPr lang="zh-CN" altLang="en-US" dirty="0">
                <a:latin typeface="+mj-ea"/>
                <a:ea typeface="+mj-ea"/>
              </a:rPr>
              <a:t>面向字节流（与之相对的是报文）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而</a:t>
            </a:r>
            <a:r>
              <a:rPr lang="en-US" altLang="zh-CN" dirty="0">
                <a:latin typeface="+mj-ea"/>
                <a:ea typeface="+mj-ea"/>
              </a:rPr>
              <a:t>UDP</a:t>
            </a:r>
            <a:r>
              <a:rPr lang="zh-CN" altLang="en-US" dirty="0">
                <a:latin typeface="+mj-ea"/>
                <a:ea typeface="+mj-ea"/>
              </a:rPr>
              <a:t>为数据报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CD35A4-E29F-4959-95AA-B8DC3E86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01776-B231-4EBF-A51B-26C4FEC7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57B6318-173C-4F6E-A024-D36077D2C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9" b="99084" l="3810" r="9650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509" y="767921"/>
            <a:ext cx="6323630" cy="54804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A8C882-221A-4A73-90AE-605AD6A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BEA5D-70DD-4206-942A-C25B14F1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0CD10-D058-4E1D-9AED-1787723B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5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E301-8062-48BF-A110-C928E4C7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  <a:r>
              <a:rPr lang="en-US" altLang="zh-CN" dirty="0"/>
              <a:t>-flags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AA539A-8B31-400F-966B-CE63CA85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4EC76-797B-4595-87EC-0771DE92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4D80B8-B760-4172-B540-309B1B1A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15" y="1766677"/>
            <a:ext cx="9528104" cy="332464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7354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C462D-D0C3-47D3-A330-AA34091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报文格式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A42DB-DD70-4554-955F-2445D51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1975A6-BCCE-4644-85C5-19DD3360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2366E9-2F0E-4024-9E79-36717BA1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34" y="1270000"/>
            <a:ext cx="9409438" cy="480824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54460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84507-8335-4A07-A218-58EA37C2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TCP-</a:t>
            </a:r>
            <a:r>
              <a:rPr lang="zh-CN" altLang="en-US" dirty="0"/>
              <a:t>流量、拥塞控制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7573C-003E-4946-8BE9-023E8AEE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慢启动</a:t>
            </a:r>
            <a:endParaRPr lang="en-US" altLang="zh-CN" dirty="0"/>
          </a:p>
          <a:p>
            <a:r>
              <a:rPr lang="zh-CN" altLang="en-US" dirty="0"/>
              <a:t>拥塞避免</a:t>
            </a:r>
            <a:endParaRPr lang="en-US" altLang="zh-CN" dirty="0"/>
          </a:p>
          <a:p>
            <a:r>
              <a:rPr lang="zh-CN" altLang="en-US" dirty="0"/>
              <a:t>快重传、快恢复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EEAEB-B372-404A-B581-E7372590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A3E39-89D9-4A5E-A689-6DE16C33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8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EA34-0113-443B-A8CF-72570A15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建立链接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64FC1-6D02-4F88-BAB9-63A2EAE1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2FC43-8B8F-4A7C-84C1-ECA892A6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7127C3-912E-4F25-9685-D9906913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28816"/>
            <a:ext cx="7173817" cy="34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es.jypc.org/wp-content/uploads/2016/12/9f120fcfc27a5c0889eaa899de4906b9.jpg">
            <a:extLst>
              <a:ext uri="{FF2B5EF4-FFF2-40B4-BE49-F238E27FC236}">
                <a16:creationId xmlns:a16="http://schemas.microsoft.com/office/drawing/2014/main" id="{2FB5DE0A-F8EC-4F7F-830D-16F33010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98" y="209006"/>
            <a:ext cx="7892039" cy="5704113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7028B-F733-45A9-8709-658F95B6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36ABC-58CE-47F3-9981-0C6525E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71ECEB-6704-45CE-A309-9262DFA53C4D}"/>
              </a:ext>
            </a:extLst>
          </p:cNvPr>
          <p:cNvSpPr txBox="1"/>
          <p:nvPr/>
        </p:nvSpPr>
        <p:spPr>
          <a:xfrm>
            <a:off x="8932332" y="1637212"/>
            <a:ext cx="2429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ea typeface="+mj-ea"/>
              </a:rPr>
              <a:t>互联网的核心是一系列协议</a:t>
            </a:r>
            <a:r>
              <a:rPr lang="zh-CN" altLang="en-US" dirty="0">
                <a:ea typeface="+mj-ea"/>
              </a:rPr>
              <a:t>（协议栈），</a:t>
            </a:r>
            <a:r>
              <a:rPr lang="zh-CN" altLang="zh-CN" dirty="0">
                <a:ea typeface="+mj-ea"/>
              </a:rPr>
              <a:t>它们对电脑如何连接和组网，做出了详尽的规定。理解了这些协议，就理解了互联网的原理。</a:t>
            </a:r>
          </a:p>
          <a:p>
            <a:endParaRPr lang="zh-CN" alt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8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A34AB-24A7-4FD4-B568-1440D156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断开链接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F2609C-F923-4DAA-A9E6-EA7CF287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A8350-1347-4817-83B8-FBF2E1EE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34ED9A-225C-46D6-BC9E-A18D714C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90" y="1245689"/>
            <a:ext cx="5684245" cy="4598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1302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D2BE-92FB-49FD-A0CC-1BDF3B8D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tcpdump</a:t>
            </a:r>
            <a:r>
              <a:rPr lang="zh-CN" altLang="en-US" dirty="0"/>
              <a:t>网络抓包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EA95D-C752-416F-A761-406C4A95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52" y="1645549"/>
            <a:ext cx="8596668" cy="1783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$ </a:t>
            </a:r>
            <a:r>
              <a:rPr lang="en-US" altLang="zh-CN" dirty="0" err="1">
                <a:latin typeface="+mj-ea"/>
                <a:ea typeface="+mj-ea"/>
              </a:rPr>
              <a:t>sudo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err="1">
                <a:latin typeface="+mj-ea"/>
                <a:ea typeface="+mj-ea"/>
              </a:rPr>
              <a:t>tcpdump</a:t>
            </a:r>
            <a:r>
              <a:rPr lang="en-US" altLang="zh-CN" dirty="0">
                <a:latin typeface="+mj-ea"/>
                <a:ea typeface="+mj-ea"/>
              </a:rPr>
              <a:t> -v -n -X -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venet0 host thrift.apache.org</a:t>
            </a: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$ curl -I 'https://thrift.apache.org/tutorial/'</a:t>
            </a: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$ curl -I 'https://thrift.apache.org/tutorial/’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82615D-DE46-4C34-AB45-E4D4DAFE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返利网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B4E98B-1694-4E08-82FF-A4573E8C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C5D7C-F985-468C-9EF1-04051A992931}"/>
              </a:ext>
            </a:extLst>
          </p:cNvPr>
          <p:cNvSpPr txBox="1">
            <a:spLocks/>
          </p:cNvSpPr>
          <p:nvPr/>
        </p:nvSpPr>
        <p:spPr>
          <a:xfrm>
            <a:off x="858012" y="3702669"/>
            <a:ext cx="8235312" cy="225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更多抓包工具</a:t>
            </a:r>
            <a:endParaRPr lang="en-US" altLang="zh-CN" dirty="0"/>
          </a:p>
          <a:p>
            <a:r>
              <a:rPr lang="en-US" altLang="zh-CN" dirty="0" err="1"/>
              <a:t>Ngrep</a:t>
            </a:r>
            <a:endParaRPr lang="en-US" altLang="zh-CN" dirty="0"/>
          </a:p>
          <a:p>
            <a:r>
              <a:rPr lang="en-US" altLang="zh-CN" dirty="0"/>
              <a:t>Wireshark</a:t>
            </a:r>
          </a:p>
          <a:p>
            <a:r>
              <a:rPr lang="en-US" altLang="zh-CN" dirty="0"/>
              <a:t>fiddler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2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12C0-7C87-4D1F-A9BE-45BF2B84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层协议</a:t>
            </a:r>
            <a:r>
              <a:rPr lang="en-US" altLang="zh-CN" dirty="0"/>
              <a:t>-ICMP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FD67E-9D05-4046-9D6B-5404EBBA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返利网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B9D55D-14C3-4680-8698-685F0BDD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17176693-3315-4C82-8F86-BA46EF35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14" y="110168"/>
            <a:ext cx="4383087" cy="6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52EFA9A-1B2B-4BCD-BFFE-B8024C3B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80237" cy="1728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用于网络控制，而非传输数据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网络可达性检查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网络稳定性、丢包情况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检测网络延迟 </a:t>
            </a:r>
            <a:r>
              <a:rPr lang="en-US" altLang="zh-CN" dirty="0">
                <a:latin typeface="+mj-ea"/>
                <a:ea typeface="+mj-ea"/>
              </a:rPr>
              <a:t>RTT round-trip time</a:t>
            </a:r>
          </a:p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6EFEE9-B85C-40A4-A127-51E21186DAC4}"/>
              </a:ext>
            </a:extLst>
          </p:cNvPr>
          <p:cNvSpPr txBox="1"/>
          <p:nvPr/>
        </p:nvSpPr>
        <p:spPr>
          <a:xfrm>
            <a:off x="771182" y="4318826"/>
            <a:ext cx="570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应用：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$ ping -</a:t>
            </a:r>
            <a:r>
              <a:rPr lang="en-US" altLang="zh-CN" dirty="0" err="1">
                <a:latin typeface="+mj-ea"/>
                <a:ea typeface="+mj-ea"/>
              </a:rPr>
              <a:t>vdnf</a:t>
            </a:r>
            <a:r>
              <a:rPr lang="en-US" altLang="zh-CN" dirty="0">
                <a:latin typeface="+mj-ea"/>
                <a:ea typeface="+mj-ea"/>
              </a:rPr>
              <a:t> -s 16 -c 10 -w 30 -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.3 thrift.apache.org</a:t>
            </a:r>
          </a:p>
          <a:p>
            <a:r>
              <a:rPr lang="en-US" altLang="zh-CN" dirty="0">
                <a:latin typeface="+mj-ea"/>
                <a:ea typeface="+mj-ea"/>
              </a:rPr>
              <a:t>$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traceroute thrift.apache.org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802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B685-F7FA-4E14-B22F-8F9C44B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59AB4-4676-4FA9-88D9-6EAAED4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返利网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84C6C-3E2B-4B92-8D58-3D034C5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88E1B6-D87F-4FFE-9A57-5A6A7206B248}"/>
              </a:ext>
            </a:extLst>
          </p:cNvPr>
          <p:cNvSpPr txBox="1"/>
          <p:nvPr/>
        </p:nvSpPr>
        <p:spPr>
          <a:xfrm flipH="1">
            <a:off x="2772294" y="3016384"/>
            <a:ext cx="4406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Thanks</a:t>
            </a:r>
            <a:r>
              <a:rPr lang="zh-CN" altLang="en-US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！</a:t>
            </a:r>
            <a:endParaRPr lang="en-US" altLang="zh-CN" sz="4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4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99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CD512-674D-47DE-B3C7-F56D2B4F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ISO/OSI model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1A94C-F208-46C9-820B-2D6878CB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C2A073-468D-42F4-BEBF-4210F993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7CBC83-E8C7-4C1E-9A8B-DFAB1866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ea typeface="+mj-ea"/>
              </a:rPr>
              <a:t>OSI model</a:t>
            </a:r>
            <a:r>
              <a:rPr lang="zh-CN" altLang="en-US" dirty="0">
                <a:ea typeface="+mj-ea"/>
              </a:rPr>
              <a:t>：</a:t>
            </a:r>
            <a:r>
              <a:rPr lang="en-US" altLang="zh-CN" dirty="0">
                <a:ea typeface="+mj-ea"/>
              </a:rPr>
              <a:t>Open Systems Interconnection model </a:t>
            </a:r>
            <a:r>
              <a:rPr lang="zh-CN" altLang="en-US" dirty="0">
                <a:ea typeface="+mj-ea"/>
              </a:rPr>
              <a:t>，开放系统互联模型是一个概念化的技术标准</a:t>
            </a:r>
            <a:endParaRPr lang="en-US" altLang="zh-CN" dirty="0"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+mj-ea"/>
              </a:rPr>
              <a:t>国际标准化组织（</a:t>
            </a:r>
            <a:r>
              <a:rPr lang="en-US" altLang="zh-CN" dirty="0">
                <a:ea typeface="+mj-ea"/>
              </a:rPr>
              <a:t>ISO</a:t>
            </a:r>
            <a:r>
              <a:rPr lang="zh-CN" altLang="en-US" dirty="0">
                <a:ea typeface="+mj-ea"/>
              </a:rPr>
              <a:t>）制定了</a:t>
            </a:r>
            <a:r>
              <a:rPr lang="en-US" altLang="zh-CN" dirty="0">
                <a:ea typeface="+mj-ea"/>
              </a:rPr>
              <a:t>OSI</a:t>
            </a:r>
            <a:r>
              <a:rPr lang="zh-CN" altLang="en-US" dirty="0">
                <a:ea typeface="+mj-ea"/>
              </a:rPr>
              <a:t>模型，该模型定义了不同计算机互联的标准，是设计和描述计算机网络通讯的基本框架</a:t>
            </a:r>
            <a:endParaRPr lang="en-US" altLang="zh-CN" dirty="0"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+mj-ea"/>
              </a:rPr>
              <a:t>事实上被</a:t>
            </a:r>
            <a:r>
              <a:rPr lang="en-US" altLang="zh-CN" dirty="0">
                <a:ea typeface="+mj-ea"/>
              </a:rPr>
              <a:t>TCP/IP 4</a:t>
            </a:r>
            <a:r>
              <a:rPr lang="zh-CN" altLang="en-US" dirty="0">
                <a:ea typeface="+mj-ea"/>
              </a:rPr>
              <a:t>层模型淘汰的协议</a:t>
            </a:r>
            <a:endParaRPr lang="en-US" altLang="zh-CN" dirty="0">
              <a:ea typeface="+mj-ea"/>
            </a:endParaRPr>
          </a:p>
        </p:txBody>
      </p:sp>
      <p:pic>
        <p:nvPicPr>
          <p:cNvPr id="3074" name="Picture 2" descr="Image result for iso">
            <a:extLst>
              <a:ext uri="{FF2B5EF4-FFF2-40B4-BE49-F238E27FC236}">
                <a16:creationId xmlns:a16="http://schemas.microsoft.com/office/drawing/2014/main" id="{43087230-2CFD-4F07-821E-74069485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456" y="4471851"/>
            <a:ext cx="11620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A1C6-8597-45F5-A277-8B0CA42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 Model 7 Layers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4990C-F09B-402B-BF12-37094F98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FB5800-3A6E-4E38-B767-E8FFD44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08CFC7-F861-4488-AEF4-71A4B1C8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82" y="1270000"/>
            <a:ext cx="8183336" cy="477136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744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12E2A-E2D3-4DCE-855D-10D3A927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D80A98-1138-4C85-B189-03C8771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27092-53B3-4B82-8BDC-84D08BED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1C2B39-444D-4698-8C86-C6D3C3CC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18" y="908086"/>
            <a:ext cx="11132764" cy="46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077EA-C373-4EDD-B029-A1999881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 model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FE3AF6-0400-4454-BFF2-C16ED725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0FF3B-1B71-4112-8791-0A019A97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 descr="Image result for tcp ip model">
            <a:extLst>
              <a:ext uri="{FF2B5EF4-FFF2-40B4-BE49-F238E27FC236}">
                <a16:creationId xmlns:a16="http://schemas.microsoft.com/office/drawing/2014/main" id="{602CD480-25D3-4A84-B269-91498934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79" y="1835178"/>
            <a:ext cx="7416777" cy="40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5070E-AD69-4D4A-9470-569C3FAC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D2300-F2AC-45C9-89B3-C8B81061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E5A6EB9-890F-4C39-8C8A-A38A7E04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和</a:t>
            </a:r>
            <a:r>
              <a:rPr lang="en-US" altLang="zh-CN" dirty="0"/>
              <a:t>OSI model</a:t>
            </a:r>
            <a:r>
              <a:rPr lang="zh-CN" altLang="en-US" dirty="0"/>
              <a:t>层次对应关系</a:t>
            </a:r>
          </a:p>
        </p:txBody>
      </p:sp>
      <p:pic>
        <p:nvPicPr>
          <p:cNvPr id="4098" name="Picture 2" descr="Image result for tcp ip model">
            <a:extLst>
              <a:ext uri="{FF2B5EF4-FFF2-40B4-BE49-F238E27FC236}">
                <a16:creationId xmlns:a16="http://schemas.microsoft.com/office/drawing/2014/main" id="{91EF4AB8-0E4D-46E6-B06C-13D9D7BB1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24" y="1686560"/>
            <a:ext cx="7094339" cy="405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77831-2EE7-4A3D-A365-09689620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应用层协议</a:t>
            </a:r>
            <a:r>
              <a:rPr lang="en-US" altLang="zh-CN" dirty="0">
                <a:latin typeface="+mj-ea"/>
              </a:rPr>
              <a:t>-HTTP(s)</a:t>
            </a:r>
            <a:endParaRPr lang="zh-CN" altLang="en-US" dirty="0">
              <a:latin typeface="+mj-ea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5901C-DC78-40BE-BFCD-20195714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86709-BF9A-4FA1-8804-DCE5EDC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5EE3DD7-99D3-49EB-BF14-1FCF4972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379"/>
            <a:ext cx="8596668" cy="44879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HTTP/0.9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1991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年发布，元语简单：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GET /index.html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，只能返回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html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HTTP/1.0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1996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年发布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丰富的返回格式，图片、视频等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支持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GET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POST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HEAD</a:t>
            </a:r>
          </a:p>
          <a:p>
            <a:pPr lvl="1"/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增加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HTTP header</a:t>
            </a:r>
          </a:p>
          <a:p>
            <a:pPr lvl="1"/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其他：状态码、多字符集支持、缓存、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content encoding 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等</a:t>
            </a:r>
          </a:p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HTTP/1.1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1997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年发布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Persistent connection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，即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TCP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连接默认不关闭，可以被多个请求复用，不用声明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Connection: keep-alive</a:t>
            </a:r>
          </a:p>
          <a:p>
            <a:pPr lvl="1"/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Pipelining</a:t>
            </a:r>
          </a:p>
          <a:p>
            <a:pPr lvl="1"/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Host header</a:t>
            </a:r>
          </a:p>
          <a:p>
            <a:pPr lvl="1"/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Content-Length header</a:t>
            </a:r>
          </a:p>
          <a:p>
            <a:pPr lvl="1"/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PUT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PATCH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HEAD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、 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OPTIONS</a:t>
            </a: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、</a:t>
            </a:r>
            <a:r>
              <a:rPr lang="en-US" altLang="zh-CN" sz="1800" dirty="0">
                <a:latin typeface="方正姚体" panose="02010601030101010101" pitchFamily="2" charset="-122"/>
                <a:ea typeface="方正姚体" panose="02010601030101010101" pitchFamily="2" charset="-122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54541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AF3CA-8971-42D6-9190-86C9657F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应用层协议</a:t>
            </a:r>
            <a:r>
              <a:rPr lang="en-US" altLang="zh-CN" dirty="0">
                <a:latin typeface="+mj-ea"/>
              </a:rPr>
              <a:t>-HTTP(s)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D8CA6-79BC-4934-8452-A0EC9D7E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960"/>
            <a:ext cx="8596668" cy="432577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+mj-ea"/>
                <a:ea typeface="+mj-ea"/>
              </a:rPr>
              <a:t>HTTP/1.1 </a:t>
            </a:r>
            <a:r>
              <a:rPr lang="en-US" altLang="zh-CN" dirty="0" err="1">
                <a:latin typeface="+mj-ea"/>
                <a:ea typeface="+mj-ea"/>
              </a:rPr>
              <a:t>pipeling</a:t>
            </a:r>
            <a:r>
              <a:rPr lang="zh-CN" altLang="en-US" dirty="0">
                <a:latin typeface="+mj-ea"/>
                <a:ea typeface="+mj-ea"/>
              </a:rPr>
              <a:t>的问题：队头堵塞 </a:t>
            </a:r>
            <a:r>
              <a:rPr lang="en-US" altLang="zh-CN" dirty="0">
                <a:latin typeface="+mj-ea"/>
                <a:ea typeface="+mj-ea"/>
              </a:rPr>
              <a:t>Head-of-line Blocking</a:t>
            </a:r>
          </a:p>
          <a:p>
            <a:r>
              <a:rPr lang="en-US" altLang="zh-CN" dirty="0">
                <a:latin typeface="+mj-ea"/>
                <a:ea typeface="+mj-ea"/>
              </a:rPr>
              <a:t>Head-of-line Blocking</a:t>
            </a:r>
            <a:r>
              <a:rPr lang="zh-CN" altLang="en-US" dirty="0">
                <a:latin typeface="+mj-ea"/>
                <a:ea typeface="+mj-ea"/>
              </a:rPr>
              <a:t>的解决方案：域名分散、</a:t>
            </a:r>
            <a:r>
              <a:rPr lang="en-US" altLang="zh-CN" dirty="0" err="1">
                <a:latin typeface="+mj-ea"/>
                <a:ea typeface="+mj-ea"/>
              </a:rPr>
              <a:t>Css</a:t>
            </a:r>
            <a:r>
              <a:rPr lang="en-US" altLang="zh-CN" dirty="0">
                <a:latin typeface="+mj-ea"/>
                <a:ea typeface="+mj-ea"/>
              </a:rPr>
              <a:t>/Js</a:t>
            </a:r>
            <a:r>
              <a:rPr lang="zh-CN" altLang="en-US" dirty="0">
                <a:latin typeface="+mj-ea"/>
                <a:ea typeface="+mj-ea"/>
              </a:rPr>
              <a:t>资源合并、内联代码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SPDY </a:t>
            </a:r>
            <a:r>
              <a:rPr lang="zh-CN" altLang="en-US" dirty="0">
                <a:latin typeface="+mj-ea"/>
                <a:ea typeface="+mj-ea"/>
              </a:rPr>
              <a:t>：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2010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Google</a:t>
            </a:r>
            <a:r>
              <a:rPr lang="zh-CN" altLang="en-US" dirty="0">
                <a:latin typeface="+mj-ea"/>
                <a:ea typeface="+mj-ea"/>
              </a:rPr>
              <a:t>发布</a:t>
            </a:r>
            <a:r>
              <a:rPr lang="en-US" altLang="zh-CN" dirty="0" err="1">
                <a:latin typeface="+mj-ea"/>
                <a:ea typeface="+mj-ea"/>
              </a:rPr>
              <a:t>spdy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多家公司支持</a:t>
            </a:r>
            <a:r>
              <a:rPr lang="en-US" altLang="zh-CN" dirty="0" err="1">
                <a:latin typeface="+mj-ea"/>
                <a:ea typeface="+mj-ea"/>
              </a:rPr>
              <a:t>spdy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Twitter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Eclipse Jetty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F5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 err="1">
                <a:latin typeface="+mj-ea"/>
                <a:ea typeface="+mj-ea"/>
              </a:rPr>
              <a:t>nginx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Facebook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Apache </a:t>
            </a:r>
            <a:r>
              <a:rPr lang="en-US" altLang="zh-CN" dirty="0" err="1">
                <a:latin typeface="+mj-ea"/>
                <a:ea typeface="+mj-ea"/>
              </a:rPr>
              <a:t>mod_spdy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2015</a:t>
            </a:r>
            <a:r>
              <a:rPr lang="zh-CN" altLang="en-US" dirty="0">
                <a:latin typeface="+mj-ea"/>
                <a:ea typeface="+mj-ea"/>
              </a:rPr>
              <a:t>年停止维护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HTTP/2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released in 2015</a:t>
            </a:r>
            <a:r>
              <a:rPr lang="zh-CN" altLang="en-US" dirty="0">
                <a:latin typeface="+mj-ea"/>
                <a:ea typeface="+mj-ea"/>
              </a:rPr>
              <a:t>，性能提升，</a:t>
            </a:r>
            <a:r>
              <a:rPr lang="en-US" altLang="zh-CN" dirty="0">
                <a:latin typeface="+mj-ea"/>
                <a:ea typeface="+mj-ea"/>
              </a:rPr>
              <a:t>55% faster</a:t>
            </a:r>
            <a:r>
              <a:rPr lang="zh-CN" altLang="en-US" dirty="0">
                <a:latin typeface="+mj-ea"/>
                <a:ea typeface="+mj-ea"/>
              </a:rPr>
              <a:t>，不兼容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二进制，帧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头压缩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全双工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服务端推送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en-US" altLang="zh-CN" dirty="0">
                <a:latin typeface="+mj-ea"/>
                <a:ea typeface="+mj-ea"/>
              </a:rPr>
              <a:t>More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https://developers.google.com/web/fundamentals/performance/http2/</a:t>
            </a:r>
          </a:p>
          <a:p>
            <a:r>
              <a:rPr lang="en-US" altLang="zh-CN" dirty="0">
                <a:latin typeface="+mj-ea"/>
                <a:ea typeface="+mj-ea"/>
              </a:rPr>
              <a:t>HTTPS</a:t>
            </a:r>
            <a:r>
              <a:rPr lang="zh-CN" altLang="en-US" dirty="0">
                <a:latin typeface="+mj-ea"/>
                <a:ea typeface="+mj-ea"/>
              </a:rPr>
              <a:t>：加密的</a:t>
            </a:r>
            <a:r>
              <a:rPr lang="en-US" altLang="zh-CN" dirty="0">
                <a:latin typeface="+mj-ea"/>
                <a:ea typeface="+mj-ea"/>
              </a:rPr>
              <a:t>HTTP</a:t>
            </a:r>
            <a:r>
              <a:rPr lang="zh-CN" altLang="en-US" dirty="0">
                <a:latin typeface="+mj-ea"/>
                <a:ea typeface="+mj-ea"/>
              </a:rPr>
              <a:t>，支持</a:t>
            </a:r>
            <a:r>
              <a:rPr lang="en-US" altLang="zh-CN" dirty="0">
                <a:latin typeface="+mj-ea"/>
                <a:ea typeface="+mj-ea"/>
              </a:rPr>
              <a:t>HTTP/1.0,1.1,2</a:t>
            </a:r>
            <a:r>
              <a:rPr lang="zh-CN" altLang="en-US" dirty="0">
                <a:latin typeface="+mj-ea"/>
                <a:ea typeface="+mj-ea"/>
              </a:rPr>
              <a:t>，在建立链接时协商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HTTP/3</a:t>
            </a:r>
            <a:r>
              <a:rPr lang="zh-CN" altLang="en-US" dirty="0">
                <a:latin typeface="+mj-ea"/>
                <a:ea typeface="+mj-ea"/>
              </a:rPr>
              <a:t>：预计</a:t>
            </a:r>
            <a:r>
              <a:rPr lang="en-US" altLang="zh-CN" dirty="0">
                <a:latin typeface="+mj-ea"/>
                <a:ea typeface="+mj-ea"/>
              </a:rPr>
              <a:t>2020</a:t>
            </a:r>
            <a:r>
              <a:rPr lang="zh-CN" altLang="en-US" dirty="0">
                <a:latin typeface="+mj-ea"/>
                <a:ea typeface="+mj-ea"/>
              </a:rPr>
              <a:t>发布，</a:t>
            </a:r>
            <a:r>
              <a:rPr lang="en-US" altLang="zh-CN" dirty="0">
                <a:latin typeface="+mj-ea"/>
                <a:ea typeface="+mj-ea"/>
              </a:rPr>
              <a:t>built on top of a UDP based transport called QUIC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9C4DCA-45B8-48AE-9BAF-39DBC588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返利网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27F0-33CF-48AB-92C7-0A745E6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103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2799</TotalTime>
  <Words>938</Words>
  <Application>Microsoft Office PowerPoint</Application>
  <PresentationFormat>宽屏</PresentationFormat>
  <Paragraphs>174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方正姚体</vt:lpstr>
      <vt:lpstr>华文仿宋</vt:lpstr>
      <vt:lpstr>Arial</vt:lpstr>
      <vt:lpstr>Trebuchet MS</vt:lpstr>
      <vt:lpstr>Wingdings</vt:lpstr>
      <vt:lpstr>Wingdings 3</vt:lpstr>
      <vt:lpstr>平面</vt:lpstr>
      <vt:lpstr>计算机网络协议</vt:lpstr>
      <vt:lpstr>PowerPoint 演示文稿</vt:lpstr>
      <vt:lpstr>ISO/OSI model</vt:lpstr>
      <vt:lpstr>OSI Model 7 Layers</vt:lpstr>
      <vt:lpstr>PowerPoint 演示文稿</vt:lpstr>
      <vt:lpstr>TCP/IP model</vt:lpstr>
      <vt:lpstr>TCP/IP和OSI model层次对应关系</vt:lpstr>
      <vt:lpstr>应用层协议-HTTP(s)</vt:lpstr>
      <vt:lpstr>应用层协议-HTTP(s)</vt:lpstr>
      <vt:lpstr>应用层协议-HTTP(s)</vt:lpstr>
      <vt:lpstr>应用层协议-LDAP</vt:lpstr>
      <vt:lpstr>更多应用层协议</vt:lpstr>
      <vt:lpstr>传输层协议-TCP</vt:lpstr>
      <vt:lpstr>TCP协议特性</vt:lpstr>
      <vt:lpstr>TCP报文格式</vt:lpstr>
      <vt:lpstr>TCP报文格式-flags</vt:lpstr>
      <vt:lpstr>TCP报文格式</vt:lpstr>
      <vt:lpstr>TCP-流量、拥塞控制</vt:lpstr>
      <vt:lpstr>TCP建立链接</vt:lpstr>
      <vt:lpstr>TCP断开链接</vt:lpstr>
      <vt:lpstr>tcpdump网络抓包</vt:lpstr>
      <vt:lpstr>IP层协议-ICMP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PHP7优势和新特性</dc:title>
  <dc:creator>张 君华</dc:creator>
  <cp:lastModifiedBy>张 君华</cp:lastModifiedBy>
  <cp:revision>306</cp:revision>
  <dcterms:created xsi:type="dcterms:W3CDTF">2019-03-20T01:03:17Z</dcterms:created>
  <dcterms:modified xsi:type="dcterms:W3CDTF">2019-04-18T00:57:48Z</dcterms:modified>
</cp:coreProperties>
</file>