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19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 君华" initials="张" lastIdx="1" clrIdx="0">
    <p:extLst>
      <p:ext uri="{19B8F6BF-5375-455C-9EA6-DF929625EA0E}">
        <p15:presenceInfo xmlns:p15="http://schemas.microsoft.com/office/powerpoint/2012/main" userId="6425964a03d75f7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73" d="100"/>
          <a:sy n="73" d="100"/>
        </p:scale>
        <p:origin x="20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D10AE-AF22-4702-9DA2-A79212F115A3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DDFE1-1265-44B7-B94B-FC109C2A0F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377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8F9F0-DDBA-4942-A6FC-4E9B2924B621}" type="datetime1">
              <a:rPr lang="en-US" altLang="zh-CN" smtClean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技术分享 返利网</a:t>
            </a:r>
            <a:r>
              <a:rPr lang="en-US" altLang="zh-CN"/>
              <a:t>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446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827F-0DBC-4A83-91D4-06040691ADEF}" type="datetime1">
              <a:rPr lang="en-US" altLang="zh-CN" smtClean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技术分享 返利网</a:t>
            </a:r>
            <a:r>
              <a:rPr lang="en-US" altLang="zh-CN"/>
              <a:t>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304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5801-E75E-4E24-9F1A-67F84424065B}" type="datetime1">
              <a:rPr lang="en-US" altLang="zh-CN" smtClean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技术分享 返利网</a:t>
            </a:r>
            <a:r>
              <a:rPr lang="en-US" altLang="zh-CN"/>
              <a:t>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1581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966D-89CE-4F88-BB79-F566F453DF48}" type="datetime1">
              <a:rPr lang="en-US" altLang="zh-CN" smtClean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技术分享 返利网</a:t>
            </a:r>
            <a:r>
              <a:rPr lang="en-US" altLang="zh-CN"/>
              <a:t>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96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04DB-9078-48B9-ACD5-16561747D5E2}" type="datetime1">
              <a:rPr lang="en-US" altLang="zh-CN" smtClean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技术分享 返利网</a:t>
            </a:r>
            <a:r>
              <a:rPr lang="en-US" altLang="zh-CN"/>
              <a:t>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4716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2203-1862-4C73-9961-A95B89EFA9D0}" type="datetime1">
              <a:rPr lang="en-US" altLang="zh-CN" smtClean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技术分享 返利网</a:t>
            </a:r>
            <a:r>
              <a:rPr lang="en-US" altLang="zh-CN"/>
              <a:t>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459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0182-16BA-4B8D-B3EE-5752843D2EE4}" type="datetime1">
              <a:rPr lang="en-US" altLang="zh-CN" smtClean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技术分享 返利网</a:t>
            </a:r>
            <a:r>
              <a:rPr lang="en-US" altLang="zh-CN"/>
              <a:t>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077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BC6-3E30-4CB7-9C7B-35C5A1D43B32}" type="datetime1">
              <a:rPr lang="en-US" altLang="zh-CN" smtClean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技术分享 返利网</a:t>
            </a:r>
            <a:r>
              <a:rPr lang="en-US" altLang="zh-CN"/>
              <a:t>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64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5606-2321-4AD7-AD2F-958FB925C8AA}" type="datetime1">
              <a:rPr lang="en-US" altLang="zh-CN" smtClean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技术分享 返利网</a:t>
            </a:r>
            <a:r>
              <a:rPr lang="en-US" altLang="zh-CN"/>
              <a:t>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76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470C1-F5B8-4C2B-B6F9-2AEF6114C689}" type="datetime1">
              <a:rPr lang="en-US" altLang="zh-CN" smtClean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技术分享 返利网</a:t>
            </a:r>
            <a:r>
              <a:rPr lang="en-US" altLang="zh-CN"/>
              <a:t>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6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71CC-811C-4275-A946-B2200E6142DC}" type="datetime1">
              <a:rPr lang="en-US" altLang="zh-CN" smtClean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技术分享 返利网</a:t>
            </a:r>
            <a:r>
              <a:rPr lang="en-US" altLang="zh-CN"/>
              <a:t>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314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077E-EC2B-47B9-912E-D61CC31AB6A7}" type="datetime1">
              <a:rPr lang="en-US" altLang="zh-CN" smtClean="0"/>
              <a:t>3/20/2019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技术分享 返利网</a:t>
            </a:r>
            <a:r>
              <a:rPr lang="en-US" altLang="zh-CN"/>
              <a:t>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967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BC34-5536-47EA-A989-863D6F2B67D3}" type="datetime1">
              <a:rPr lang="en-US" altLang="zh-CN" smtClean="0"/>
              <a:t>3/20/2019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技术分享 返利网</a:t>
            </a:r>
            <a:r>
              <a:rPr lang="en-US" altLang="zh-CN"/>
              <a:t>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48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16ED5-0627-435A-BE80-16D6FE2C279D}" type="datetime1">
              <a:rPr lang="en-US" altLang="zh-CN" smtClean="0"/>
              <a:t>3/20/2019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技术分享 返利网</a:t>
            </a:r>
            <a:r>
              <a:rPr lang="en-US" altLang="zh-CN"/>
              <a:t>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141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4729-763C-4EE0-8A55-91D5D5BA1730}" type="datetime1">
              <a:rPr lang="en-US" altLang="zh-CN" smtClean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技术分享 返利网</a:t>
            </a:r>
            <a:r>
              <a:rPr lang="en-US" altLang="zh-CN"/>
              <a:t>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455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3A057-A4BB-4E88-81D3-99A9C913FEC3}" type="datetime1">
              <a:rPr lang="en-US" altLang="zh-CN" smtClean="0"/>
              <a:t>3/20/2019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技术分享 返利网</a:t>
            </a:r>
            <a:r>
              <a:rPr lang="en-US" altLang="zh-CN"/>
              <a:t>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667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9A880-3680-4BFF-AEA1-259EC5F48261}" type="datetime1">
              <a:rPr lang="en-US" altLang="zh-CN" smtClean="0"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技术分享 返利网</a:t>
            </a:r>
            <a:r>
              <a:rPr lang="en-US" altLang="zh-CN"/>
              <a:t>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3271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lourdas.eu/blog/php-700-vs-php-56-speed-and-memory-usag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57ABE-CE20-492F-A77B-E5599FDB31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PHP7</a:t>
            </a:r>
            <a:r>
              <a:rPr lang="zh-CN" altLang="en-US" dirty="0"/>
              <a:t>优势和新特性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08415F-93F7-4BD6-B8EE-A5CD707F3A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张君华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0FB8A5-AFFC-4402-B572-56DB8FB9E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技术分享 返利网</a:t>
            </a:r>
            <a:r>
              <a:rPr lang="en-US" altLang="zh-CN"/>
              <a:t>2019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44F4F5-EF6B-4368-A4BA-7AED94DFD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761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CA9F30-A636-4549-A2EA-2FE7D43E2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64-bits Windows</a:t>
            </a:r>
            <a:r>
              <a:rPr lang="zh-CN" altLang="en-US" dirty="0"/>
              <a:t>系统支持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74E50A-A657-4185-A563-31BD59A7D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大内存使用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8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字节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int</a:t>
            </a:r>
          </a:p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操作大文件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E2F839-5F8F-40BE-8613-969366FEF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技术分享 返利网</a:t>
            </a:r>
            <a:r>
              <a:rPr lang="en-US" altLang="zh-CN"/>
              <a:t>2019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4FEEEF-199D-4BC0-8B1C-49C980061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663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7524CE-E03B-4376-A6F8-39848C4B4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语法糖：太空船</a:t>
            </a:r>
            <a:r>
              <a:rPr lang="en-US" altLang="zh-CN" dirty="0"/>
              <a:t>&lt;=&gt;</a:t>
            </a:r>
            <a:r>
              <a:rPr lang="zh-CN" altLang="en-US" dirty="0"/>
              <a:t>运算符 和 </a:t>
            </a:r>
            <a:r>
              <a:rPr lang="en-US" altLang="zh-CN" dirty="0"/>
              <a:t>??</a:t>
            </a:r>
            <a:r>
              <a:rPr lang="zh-CN" altLang="en-US" dirty="0"/>
              <a:t>运算符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9C3ECA-B5C9-4003-9A33-9F6E30CAC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927601"/>
            <a:ext cx="5869770" cy="1113761"/>
          </a:xfrm>
          <a:noFill/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dirty="0"/>
              <a:t>php -r '</a:t>
            </a:r>
            <a:r>
              <a:rPr lang="en-US" altLang="zh-CN" dirty="0" err="1"/>
              <a:t>error_reporting</a:t>
            </a:r>
            <a:r>
              <a:rPr lang="en-US" altLang="zh-CN" dirty="0"/>
              <a:t>(E_ALL); echo $</a:t>
            </a:r>
            <a:r>
              <a:rPr lang="en-US" altLang="zh-CN" dirty="0" err="1"/>
              <a:t>abc</a:t>
            </a:r>
            <a:r>
              <a:rPr lang="en-US" altLang="zh-CN" dirty="0"/>
              <a:t> ?: 111;'</a:t>
            </a:r>
          </a:p>
          <a:p>
            <a:pPr marL="0" indent="0">
              <a:buNone/>
            </a:pPr>
            <a:r>
              <a:rPr lang="en-US" altLang="zh-CN" dirty="0"/>
              <a:t># Notice: Undefined variable: </a:t>
            </a:r>
            <a:r>
              <a:rPr lang="en-US" altLang="zh-CN" dirty="0" err="1"/>
              <a:t>abc</a:t>
            </a:r>
            <a:r>
              <a:rPr lang="en-US" altLang="zh-CN" dirty="0"/>
              <a:t> in Command line code on line 1</a:t>
            </a:r>
          </a:p>
          <a:p>
            <a:pPr marL="0" indent="0">
              <a:buNone/>
            </a:pPr>
            <a:r>
              <a:rPr lang="en-US" altLang="zh-CN" dirty="0"/>
              <a:t>php -r '</a:t>
            </a:r>
            <a:r>
              <a:rPr lang="en-US" altLang="zh-CN" dirty="0" err="1"/>
              <a:t>error_reporting</a:t>
            </a:r>
            <a:r>
              <a:rPr lang="en-US" altLang="zh-CN" dirty="0"/>
              <a:t>(E_ALL); echo $</a:t>
            </a:r>
            <a:r>
              <a:rPr lang="en-US" altLang="zh-CN" dirty="0" err="1"/>
              <a:t>abc</a:t>
            </a:r>
            <a:r>
              <a:rPr lang="en-US" altLang="zh-CN" dirty="0"/>
              <a:t> ?? 111;'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DC93AD-6B2A-4363-867A-24FD1DF72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技术分享 返利网</a:t>
            </a:r>
            <a:r>
              <a:rPr lang="en-US" altLang="zh-CN"/>
              <a:t>2019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58E60A-8F65-4088-8B9A-1B6AF9DEA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146" name="Picture 2" descr="The-benefits-of-PHP-7-6.jpg">
            <a:extLst>
              <a:ext uri="{FF2B5EF4-FFF2-40B4-BE49-F238E27FC236}">
                <a16:creationId xmlns:a16="http://schemas.microsoft.com/office/drawing/2014/main" id="{484BD1C4-7719-4AEF-9C53-38896E339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1" y="1485901"/>
            <a:ext cx="6667500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344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68803E-EEF3-472B-BA0F-F63348F91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函数返回类型声明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8CB2B6-9454-4282-B87C-1D8D76EED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34645"/>
            <a:ext cx="8596668" cy="22934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/>
              <a:t>function foo(): array {</a:t>
            </a:r>
          </a:p>
          <a:p>
            <a:pPr marL="0" indent="0">
              <a:buNone/>
            </a:pPr>
            <a:r>
              <a:rPr lang="en-US" altLang="zh-CN" sz="1600" dirty="0"/>
              <a:t>    return []; # Ok</a:t>
            </a:r>
          </a:p>
          <a:p>
            <a:pPr marL="0" indent="0">
              <a:buNone/>
            </a:pPr>
            <a:r>
              <a:rPr lang="en-US" altLang="zh-CN" sz="1600" dirty="0"/>
              <a:t>    return 123; </a:t>
            </a:r>
            <a:r>
              <a:rPr lang="en-US" altLang="zh-CN" sz="1600" dirty="0">
                <a:solidFill>
                  <a:srgbClr val="FF0000"/>
                </a:solidFill>
              </a:rPr>
              <a:t># PHP Fatal error:  Uncaught </a:t>
            </a:r>
            <a:r>
              <a:rPr lang="en-US" altLang="zh-CN" sz="1600" dirty="0" err="1">
                <a:solidFill>
                  <a:srgbClr val="FF0000"/>
                </a:solidFill>
              </a:rPr>
              <a:t>TypeError</a:t>
            </a:r>
            <a:r>
              <a:rPr lang="en-US" altLang="zh-CN" sz="1600" dirty="0">
                <a:solidFill>
                  <a:srgbClr val="FF0000"/>
                </a:solidFill>
              </a:rPr>
              <a:t>: Return value of foo() must be of the type array, integer returned in D:\workdata\php7-compitable\return-type.php:4</a:t>
            </a:r>
          </a:p>
          <a:p>
            <a:pPr marL="0" indent="0">
              <a:buNone/>
            </a:pPr>
            <a:r>
              <a:rPr lang="en-US" altLang="zh-CN" sz="1600" dirty="0"/>
              <a:t>}</a:t>
            </a:r>
          </a:p>
          <a:p>
            <a:pPr marL="0" indent="0">
              <a:buNone/>
            </a:pPr>
            <a:r>
              <a:rPr lang="en-US" altLang="zh-CN" sz="1600" dirty="0"/>
              <a:t>foo();</a:t>
            </a:r>
            <a:endParaRPr lang="zh-CN" altLang="en-US" sz="16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82948F-6311-45C7-8A5F-05D22C0EB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技术分享 返利网</a:t>
            </a:r>
            <a:r>
              <a:rPr lang="en-US" altLang="zh-CN"/>
              <a:t>2019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C72B19-4404-4550-B519-2DEEEAECD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B94EB16-CA2D-486C-8922-528BE381C700}"/>
              </a:ext>
            </a:extLst>
          </p:cNvPr>
          <p:cNvSpPr txBox="1">
            <a:spLocks/>
          </p:cNvSpPr>
          <p:nvPr/>
        </p:nvSpPr>
        <p:spPr>
          <a:xfrm>
            <a:off x="677334" y="4432306"/>
            <a:ext cx="8596668" cy="1348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如果父类没有定义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method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返回类型，则子类可自由定义返回类型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如果父类定义类了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method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返回类型，则子类的返回类型需要与父类完全一致，且不能省略</a:t>
            </a:r>
          </a:p>
        </p:txBody>
      </p:sp>
    </p:spTree>
    <p:extLst>
      <p:ext uri="{BB962C8B-B14F-4D97-AF65-F5344CB8AC3E}">
        <p14:creationId xmlns:p14="http://schemas.microsoft.com/office/powerpoint/2010/main" val="3288211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BDB989-6A94-449D-A672-01E6C6988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匿名类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79407C-9A21-4CD4-9FB0-031F32F58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技术分享 返利网</a:t>
            </a:r>
            <a:r>
              <a:rPr lang="en-US" altLang="zh-CN"/>
              <a:t>2019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E04EEC-BA1D-49E7-B309-A52E30A46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9EAC2E-ECC2-4CBE-87CE-8DC582A74977}"/>
              </a:ext>
            </a:extLst>
          </p:cNvPr>
          <p:cNvSpPr txBox="1"/>
          <p:nvPr/>
        </p:nvSpPr>
        <p:spPr>
          <a:xfrm>
            <a:off x="1013552" y="1729648"/>
            <a:ext cx="381226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var_dump</a:t>
            </a:r>
            <a:r>
              <a:rPr lang="en-US" altLang="zh-CN" dirty="0"/>
              <a:t>(new class($</a:t>
            </a:r>
            <a:r>
              <a:rPr lang="en-US" altLang="zh-CN" dirty="0" err="1"/>
              <a:t>i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public function __construct($</a:t>
            </a:r>
            <a:r>
              <a:rPr lang="en-US" altLang="zh-CN" dirty="0" err="1"/>
              <a:t>i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    $this-&gt;</a:t>
            </a:r>
            <a:r>
              <a:rPr lang="en-US" altLang="zh-CN" dirty="0" err="1"/>
              <a:t>i</a:t>
            </a:r>
            <a:r>
              <a:rPr lang="en-US" altLang="zh-CN" dirty="0"/>
              <a:t> = $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});</a:t>
            </a:r>
          </a:p>
          <a:p>
            <a:endParaRPr lang="en-US" altLang="zh-CN" dirty="0"/>
          </a:p>
          <a:p>
            <a:r>
              <a:rPr lang="en-US" altLang="zh-CN" dirty="0"/>
              <a:t># output</a:t>
            </a:r>
          </a:p>
          <a:p>
            <a:r>
              <a:rPr lang="en-US" altLang="zh-CN" dirty="0"/>
              <a:t>object(</a:t>
            </a:r>
            <a:r>
              <a:rPr lang="en-US" altLang="zh-CN" dirty="0" err="1">
                <a:solidFill>
                  <a:srgbClr val="FF0000"/>
                </a:solidFill>
              </a:rPr>
              <a:t>class@anonymous</a:t>
            </a:r>
            <a:r>
              <a:rPr lang="en-US" altLang="zh-CN" dirty="0"/>
              <a:t>)#1 (1) {</a:t>
            </a:r>
          </a:p>
          <a:p>
            <a:r>
              <a:rPr lang="en-US" altLang="zh-CN" dirty="0"/>
              <a:t>  ["</a:t>
            </a:r>
            <a:r>
              <a:rPr lang="en-US" altLang="zh-CN" dirty="0" err="1"/>
              <a:t>i</a:t>
            </a:r>
            <a:r>
              <a:rPr lang="en-US" altLang="zh-CN" dirty="0"/>
              <a:t>"]=&gt;NULL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2870A80-C20E-4BD6-B0CB-26080798A3F7}"/>
              </a:ext>
            </a:extLst>
          </p:cNvPr>
          <p:cNvSpPr txBox="1"/>
          <p:nvPr/>
        </p:nvSpPr>
        <p:spPr>
          <a:xfrm>
            <a:off x="6060749" y="1729648"/>
            <a:ext cx="39603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var_dump</a:t>
            </a:r>
            <a:r>
              <a:rPr lang="en-US" altLang="zh-CN" dirty="0"/>
              <a:t>(function($a, $b){</a:t>
            </a:r>
          </a:p>
          <a:p>
            <a:r>
              <a:rPr lang="en-US" altLang="zh-CN" dirty="0"/>
              <a:t>    return $a + $b;</a:t>
            </a:r>
          </a:p>
          <a:p>
            <a:r>
              <a:rPr lang="en-US" altLang="zh-CN" dirty="0"/>
              <a:t>});</a:t>
            </a:r>
          </a:p>
          <a:p>
            <a:endParaRPr lang="en-US" altLang="zh-CN" dirty="0"/>
          </a:p>
          <a:p>
            <a:r>
              <a:rPr lang="en-US" altLang="zh-CN" dirty="0"/>
              <a:t># output</a:t>
            </a:r>
          </a:p>
          <a:p>
            <a:r>
              <a:rPr lang="en-US" altLang="zh-CN" dirty="0"/>
              <a:t>object(</a:t>
            </a:r>
            <a:r>
              <a:rPr lang="en-US" altLang="zh-CN" dirty="0">
                <a:solidFill>
                  <a:srgbClr val="FF0000"/>
                </a:solidFill>
              </a:rPr>
              <a:t>Closure</a:t>
            </a:r>
            <a:r>
              <a:rPr lang="en-US" altLang="zh-CN" dirty="0"/>
              <a:t>)#1 (1) {</a:t>
            </a:r>
          </a:p>
          <a:p>
            <a:r>
              <a:rPr lang="en-US" altLang="zh-CN" dirty="0"/>
              <a:t>  ["parameter"]=&gt;</a:t>
            </a:r>
          </a:p>
          <a:p>
            <a:r>
              <a:rPr lang="en-US" altLang="zh-CN" dirty="0"/>
              <a:t>  array(2) {</a:t>
            </a:r>
          </a:p>
          <a:p>
            <a:r>
              <a:rPr lang="en-US" altLang="zh-CN" dirty="0"/>
              <a:t>    ["$a"]=&gt;string(10) "&lt;required&gt;"</a:t>
            </a:r>
          </a:p>
          <a:p>
            <a:r>
              <a:rPr lang="en-US" altLang="zh-CN" dirty="0"/>
              <a:t>    ["$b"]=&gt;string(10) "&lt;required&gt;"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4419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98178-C159-4EB0-BB9D-103EF73AB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一次</a:t>
            </a:r>
            <a:r>
              <a:rPr lang="en-US" altLang="zh-CN" dirty="0"/>
              <a:t>use</a:t>
            </a:r>
            <a:r>
              <a:rPr lang="zh-CN" altLang="en-US" dirty="0"/>
              <a:t>导入多个类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550F9C-61EB-469D-8F77-BF164C85B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技术分享 返利网</a:t>
            </a:r>
            <a:r>
              <a:rPr lang="en-US" altLang="zh-CN"/>
              <a:t>2019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CA7E8B-0CBA-48D6-8900-0221DB781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93CC49-F28E-4FF1-92B1-DEA279EB9786}"/>
              </a:ext>
            </a:extLst>
          </p:cNvPr>
          <p:cNvSpPr txBox="1"/>
          <p:nvPr/>
        </p:nvSpPr>
        <p:spPr>
          <a:xfrm>
            <a:off x="1024568" y="2379644"/>
            <a:ext cx="699422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// PHP7:</a:t>
            </a:r>
          </a:p>
          <a:p>
            <a:r>
              <a:rPr lang="en-US" altLang="zh-CN" dirty="0"/>
              <a:t>use </a:t>
            </a:r>
            <a:r>
              <a:rPr lang="en-US" altLang="zh-CN" dirty="0" err="1"/>
              <a:t>FooLibrary</a:t>
            </a:r>
            <a:r>
              <a:rPr lang="en-US" altLang="zh-CN" dirty="0"/>
              <a:t>\Bar\Baz\{ </a:t>
            </a:r>
            <a:r>
              <a:rPr lang="en-US" altLang="zh-CN" dirty="0" err="1"/>
              <a:t>ClassA</a:t>
            </a:r>
            <a:r>
              <a:rPr lang="en-US" altLang="zh-CN" dirty="0"/>
              <a:t>, </a:t>
            </a:r>
            <a:r>
              <a:rPr lang="en-US" altLang="zh-CN" dirty="0" err="1"/>
              <a:t>ClassB</a:t>
            </a:r>
            <a:r>
              <a:rPr lang="en-US" altLang="zh-CN" dirty="0"/>
              <a:t>, </a:t>
            </a:r>
            <a:r>
              <a:rPr lang="en-US" altLang="zh-CN" dirty="0" err="1"/>
              <a:t>ClassC</a:t>
            </a:r>
            <a:r>
              <a:rPr lang="en-US" altLang="zh-CN" dirty="0"/>
              <a:t>, </a:t>
            </a:r>
            <a:r>
              <a:rPr lang="en-US" altLang="zh-CN" dirty="0" err="1"/>
              <a:t>ClassD</a:t>
            </a:r>
            <a:r>
              <a:rPr lang="en-US" altLang="zh-CN" dirty="0"/>
              <a:t> as </a:t>
            </a:r>
            <a:r>
              <a:rPr lang="en-US" altLang="zh-CN" dirty="0" err="1"/>
              <a:t>Fizbo</a:t>
            </a:r>
            <a:r>
              <a:rPr lang="en-US" altLang="zh-CN" dirty="0"/>
              <a:t> };</a:t>
            </a:r>
          </a:p>
          <a:p>
            <a:r>
              <a:rPr lang="en-US" altLang="zh-CN" dirty="0"/>
              <a:t> </a:t>
            </a:r>
          </a:p>
          <a:p>
            <a:r>
              <a:rPr lang="en-US" altLang="zh-CN" dirty="0"/>
              <a:t>// </a:t>
            </a:r>
            <a:r>
              <a:rPr lang="zh-CN" altLang="en-US" dirty="0"/>
              <a:t>老版本每次只能导入一个</a:t>
            </a:r>
            <a:r>
              <a:rPr lang="en-US" altLang="zh-CN" dirty="0"/>
              <a:t>namespace</a:t>
            </a:r>
          </a:p>
          <a:p>
            <a:r>
              <a:rPr lang="en-US" altLang="zh-CN" dirty="0"/>
              <a:t>use </a:t>
            </a:r>
            <a:r>
              <a:rPr lang="en-US" altLang="zh-CN" dirty="0" err="1"/>
              <a:t>FooLibrary</a:t>
            </a:r>
            <a:r>
              <a:rPr lang="en-US" altLang="zh-CN" dirty="0"/>
              <a:t>\Bar\Baz\</a:t>
            </a:r>
            <a:r>
              <a:rPr lang="en-US" altLang="zh-CN" dirty="0" err="1"/>
              <a:t>ClassA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use </a:t>
            </a:r>
            <a:r>
              <a:rPr lang="en-US" altLang="zh-CN" dirty="0" err="1"/>
              <a:t>FooLibrary</a:t>
            </a:r>
            <a:r>
              <a:rPr lang="en-US" altLang="zh-CN" dirty="0"/>
              <a:t>\Bar\Baz\</a:t>
            </a:r>
            <a:r>
              <a:rPr lang="en-US" altLang="zh-CN" dirty="0" err="1"/>
              <a:t>ClassB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use </a:t>
            </a:r>
            <a:r>
              <a:rPr lang="en-US" altLang="zh-CN" dirty="0" err="1"/>
              <a:t>FooLibrary</a:t>
            </a:r>
            <a:r>
              <a:rPr lang="en-US" altLang="zh-CN" dirty="0"/>
              <a:t>\Bar\Baz\</a:t>
            </a:r>
            <a:r>
              <a:rPr lang="en-US" altLang="zh-CN" dirty="0" err="1"/>
              <a:t>ClassC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use </a:t>
            </a:r>
            <a:r>
              <a:rPr lang="en-US" altLang="zh-CN" dirty="0" err="1"/>
              <a:t>FooLibrary</a:t>
            </a:r>
            <a:r>
              <a:rPr lang="en-US" altLang="zh-CN" dirty="0"/>
              <a:t>\Bar\Baz\</a:t>
            </a:r>
            <a:r>
              <a:rPr lang="en-US" altLang="zh-CN" dirty="0" err="1"/>
              <a:t>ClassD</a:t>
            </a:r>
            <a:r>
              <a:rPr lang="en-US" altLang="zh-CN" dirty="0"/>
              <a:t> as </a:t>
            </a:r>
            <a:r>
              <a:rPr lang="en-US" altLang="zh-CN" dirty="0" err="1"/>
              <a:t>Fizbo</a:t>
            </a:r>
            <a:r>
              <a:rPr lang="en-US" altLang="zh-CN" dirty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509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0DCFC-37E5-4C6F-9399-F5DDB5606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内存消耗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414F3D-08FB-4C3E-86F3-8A6D9276E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技术分享 返利网</a:t>
            </a:r>
            <a:r>
              <a:rPr lang="en-US" altLang="zh-CN"/>
              <a:t>2019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1EBF9D-32CD-4BF5-81E0-4988B6DCC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DC211D5-1F14-45B0-A78C-CE814FA581FA}"/>
              </a:ext>
            </a:extLst>
          </p:cNvPr>
          <p:cNvSpPr txBox="1"/>
          <p:nvPr/>
        </p:nvSpPr>
        <p:spPr>
          <a:xfrm>
            <a:off x="1077305" y="1270825"/>
            <a:ext cx="785502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# </a:t>
            </a:r>
            <a:r>
              <a:rPr lang="en-US" altLang="zh-CN" sz="1600" dirty="0" err="1"/>
              <a:t>Zvals</a:t>
            </a:r>
            <a:r>
              <a:rPr lang="en-US" altLang="zh-CN" sz="1600" dirty="0"/>
              <a:t> in PHP 5</a:t>
            </a:r>
          </a:p>
          <a:p>
            <a:r>
              <a:rPr lang="en-US" altLang="zh-CN" sz="1600" dirty="0"/>
              <a:t>typedef struct _</a:t>
            </a:r>
            <a:r>
              <a:rPr lang="en-US" altLang="zh-CN" sz="1600" dirty="0" err="1"/>
              <a:t>zval_struct</a:t>
            </a:r>
            <a:r>
              <a:rPr lang="en-US" altLang="zh-CN" sz="1600" dirty="0"/>
              <a:t> {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zvalue_value</a:t>
            </a:r>
            <a:r>
              <a:rPr lang="en-US" altLang="zh-CN" sz="1600" dirty="0"/>
              <a:t> value;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zend_uint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refcount</a:t>
            </a:r>
            <a:r>
              <a:rPr lang="en-US" altLang="zh-CN" sz="1600" dirty="0"/>
              <a:t>__</a:t>
            </a:r>
            <a:r>
              <a:rPr lang="en-US" altLang="zh-CN" sz="1600" dirty="0" err="1"/>
              <a:t>gc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zend_uchar</a:t>
            </a:r>
            <a:r>
              <a:rPr lang="en-US" altLang="zh-CN" sz="1600" dirty="0"/>
              <a:t> type;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zend_uchar</a:t>
            </a:r>
            <a:r>
              <a:rPr lang="en-US" altLang="zh-CN" sz="1600" dirty="0"/>
              <a:t> is_ref__</a:t>
            </a:r>
            <a:r>
              <a:rPr lang="en-US" altLang="zh-CN" sz="1600" dirty="0" err="1"/>
              <a:t>gc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} </a:t>
            </a:r>
            <a:r>
              <a:rPr lang="en-US" altLang="zh-CN" sz="1600" dirty="0" err="1"/>
              <a:t>zval</a:t>
            </a:r>
            <a:r>
              <a:rPr lang="en-US" altLang="zh-CN" sz="1600" dirty="0"/>
              <a:t>;</a:t>
            </a:r>
          </a:p>
          <a:p>
            <a:endParaRPr lang="en-US" altLang="zh-CN" sz="1600" dirty="0"/>
          </a:p>
          <a:p>
            <a:r>
              <a:rPr lang="en-US" altLang="zh-CN" sz="1600" dirty="0"/>
              <a:t>typedef union _</a:t>
            </a:r>
            <a:r>
              <a:rPr lang="en-US" altLang="zh-CN" sz="1600" dirty="0" err="1"/>
              <a:t>zvalue_value</a:t>
            </a:r>
            <a:r>
              <a:rPr lang="en-US" altLang="zh-CN" sz="1600" dirty="0"/>
              <a:t> {</a:t>
            </a:r>
          </a:p>
          <a:p>
            <a:r>
              <a:rPr lang="en-US" altLang="zh-CN" sz="1600" dirty="0"/>
              <a:t>    long </a:t>
            </a:r>
            <a:r>
              <a:rPr lang="en-US" altLang="zh-CN" sz="1600" dirty="0" err="1"/>
              <a:t>lval</a:t>
            </a:r>
            <a:r>
              <a:rPr lang="en-US" altLang="zh-CN" sz="1600" dirty="0"/>
              <a:t>;                 // For </a:t>
            </a:r>
            <a:r>
              <a:rPr lang="en-US" altLang="zh-CN" sz="1600" dirty="0" err="1"/>
              <a:t>booleans</a:t>
            </a:r>
            <a:r>
              <a:rPr lang="en-US" altLang="zh-CN" sz="1600" dirty="0"/>
              <a:t>, integers and resources</a:t>
            </a:r>
          </a:p>
          <a:p>
            <a:r>
              <a:rPr lang="en-US" altLang="zh-CN" sz="1600" dirty="0"/>
              <a:t>    double </a:t>
            </a:r>
            <a:r>
              <a:rPr lang="en-US" altLang="zh-CN" sz="1600" dirty="0" err="1"/>
              <a:t>dval</a:t>
            </a:r>
            <a:r>
              <a:rPr lang="en-US" altLang="zh-CN" sz="1600" dirty="0"/>
              <a:t>;               // For floating point numbers</a:t>
            </a:r>
          </a:p>
          <a:p>
            <a:r>
              <a:rPr lang="en-US" altLang="zh-CN" sz="1600" dirty="0"/>
              <a:t>    struct {                   // For strings</a:t>
            </a:r>
          </a:p>
          <a:p>
            <a:r>
              <a:rPr lang="en-US" altLang="zh-CN" sz="1600" dirty="0"/>
              <a:t>        char *</a:t>
            </a:r>
            <a:r>
              <a:rPr lang="en-US" altLang="zh-CN" sz="1600" dirty="0" err="1"/>
              <a:t>val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        int </a:t>
            </a:r>
            <a:r>
              <a:rPr lang="en-US" altLang="zh-CN" sz="1600" dirty="0" err="1"/>
              <a:t>len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    } str;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HashTable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ht</a:t>
            </a:r>
            <a:r>
              <a:rPr lang="en-US" altLang="zh-CN" sz="1600" dirty="0"/>
              <a:t>;             // For arrays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zend_object_value</a:t>
            </a:r>
            <a:r>
              <a:rPr lang="en-US" altLang="zh-CN" sz="1600" dirty="0"/>
              <a:t> obj;     // For objects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zend_ast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ast</a:t>
            </a:r>
            <a:r>
              <a:rPr lang="en-US" altLang="zh-CN" sz="1600" dirty="0"/>
              <a:t>;             // For constant expressions</a:t>
            </a:r>
          </a:p>
          <a:p>
            <a:r>
              <a:rPr lang="en-US" altLang="zh-CN" sz="1600" dirty="0"/>
              <a:t>} </a:t>
            </a:r>
            <a:r>
              <a:rPr lang="en-US" altLang="zh-CN" sz="1600" dirty="0" err="1"/>
              <a:t>zvalue_value</a:t>
            </a:r>
            <a:r>
              <a:rPr lang="en-US" altLang="zh-CN" sz="1600" dirty="0"/>
              <a:t>;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04312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112C0-7C87-4D1F-A9BE-45BF2B84E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3BA16-AF5A-4703-AC02-A7DF150D9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961" y="2054383"/>
            <a:ext cx="8596668" cy="2021228"/>
          </a:xfrm>
        </p:spPr>
        <p:txBody>
          <a:bodyPr/>
          <a:lstStyle/>
          <a:p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Pthread</a:t>
            </a:r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JIT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：运行将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opcode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编译为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machine code</a:t>
            </a:r>
          </a:p>
          <a:p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AST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：编译过程的中间件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E1FD67E-9D05-4046-9D6B-5404EBBA7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技术分享 返利网</a:t>
            </a:r>
            <a:r>
              <a:rPr lang="en-US" altLang="zh-CN"/>
              <a:t>2019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B9D55D-14C3-4680-8698-685F0BDD1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3954FB-2AE7-4D89-AFF6-796820E986EC}"/>
              </a:ext>
            </a:extLst>
          </p:cNvPr>
          <p:cNvSpPr txBox="1"/>
          <p:nvPr/>
        </p:nvSpPr>
        <p:spPr>
          <a:xfrm>
            <a:off x="677334" y="4004271"/>
            <a:ext cx="65453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华文宋体" panose="02010600040101010101" pitchFamily="2" charset="-122"/>
                <a:ea typeface="华文宋体" panose="02010600040101010101" pitchFamily="2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https://lourdas.eu/blog/php-700-vs-php-56-speed-and-memory-usage</a:t>
            </a:r>
            <a:endParaRPr lang="en-US" altLang="zh-CN" dirty="0">
              <a:solidFill>
                <a:schemeClr val="accent2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en-US" altLang="zh-CN" dirty="0">
                <a:solidFill>
                  <a:schemeClr val="accent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http://wiki.office.51fanli.com/wiki/</a:t>
            </a:r>
            <a:r>
              <a:rPr lang="zh-CN" altLang="en-US" dirty="0">
                <a:solidFill>
                  <a:schemeClr val="accent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技术分享</a:t>
            </a:r>
            <a:r>
              <a:rPr lang="en-US" altLang="zh-CN" dirty="0">
                <a:solidFill>
                  <a:schemeClr val="accent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:PHP7</a:t>
            </a:r>
            <a:r>
              <a:rPr lang="zh-CN" altLang="en-US" dirty="0">
                <a:solidFill>
                  <a:schemeClr val="accent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优势和新特性</a:t>
            </a:r>
            <a:endParaRPr lang="en-US" altLang="zh-CN" dirty="0">
              <a:solidFill>
                <a:schemeClr val="accent2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8028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3B685-F7FA-4E14-B22F-8F9C44B7D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9859AB4-4676-4FA9-88D9-6EAAED48C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技术分享 返利网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C84C6C-3E2B-4B92-8D58-3D034C56D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C88E1B6-D87F-4FFE-9A57-5A6A7206B248}"/>
              </a:ext>
            </a:extLst>
          </p:cNvPr>
          <p:cNvSpPr txBox="1"/>
          <p:nvPr/>
        </p:nvSpPr>
        <p:spPr>
          <a:xfrm flipH="1">
            <a:off x="2772294" y="3016384"/>
            <a:ext cx="44067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华文仿宋" panose="02010600040101010101" pitchFamily="2" charset="-122"/>
                <a:ea typeface="华文仿宋" panose="02010600040101010101" pitchFamily="2" charset="-122"/>
              </a:rPr>
              <a:t>Thanks</a:t>
            </a:r>
            <a:r>
              <a:rPr lang="zh-CN" altLang="en-US" sz="48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！</a:t>
            </a:r>
            <a:endParaRPr lang="en-US" altLang="zh-CN" sz="48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zh-CN" altLang="en-US" sz="48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5998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33F46-F6E5-4221-9FB2-C8D879084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Naming</a:t>
            </a:r>
            <a:r>
              <a:rPr lang="zh-CN" altLang="en-US" dirty="0"/>
              <a:t>：</a:t>
            </a:r>
            <a:r>
              <a:rPr lang="en-US" altLang="zh-CN" dirty="0">
                <a:latin typeface="方正姚体" panose="02010601030101010101" pitchFamily="2" charset="-122"/>
              </a:rPr>
              <a:t>Why Not PHP6</a:t>
            </a:r>
            <a:r>
              <a:rPr lang="zh-CN" altLang="en-US" dirty="0">
                <a:latin typeface="方正姚体" panose="02010601030101010101" pitchFamily="2" charset="-122"/>
              </a:rPr>
              <a:t>？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BD11C8-2210-4A91-B9F3-FA6A2E9F6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71606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PHP5.6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是</a:t>
            </a:r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PHP5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系列的最后一个稳定版本</a:t>
            </a:r>
            <a:endParaRPr lang="en-US" altLang="zh-CN" sz="28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PHP6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的开发未达到</a:t>
            </a:r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General Availability</a:t>
            </a:r>
          </a:p>
          <a:p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PHP7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继承了</a:t>
            </a:r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PHP6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（开发版）中的</a:t>
            </a:r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Unicode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支持</a:t>
            </a:r>
            <a:endParaRPr lang="en-US" altLang="zh-CN" sz="28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197028B-F733-45A9-8709-658F95B64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技术分享 返利网</a:t>
            </a:r>
            <a:r>
              <a:rPr lang="en-US" altLang="zh-CN"/>
              <a:t>2019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336ABC-58CE-47F3-9981-0C6525E18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75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CD512-674D-47DE-B3C7-F56D2B4F3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E1A94C-F208-46C9-820B-2D6878CB0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技术分享 返利网</a:t>
            </a:r>
            <a:r>
              <a:rPr lang="en-US" altLang="zh-CN"/>
              <a:t>2019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C2A073-468D-42F4-BEBF-4210F993C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FCCD65E0-3945-4F75-B1C6-EDB42339514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796" y="247754"/>
            <a:ext cx="5672665" cy="6362492"/>
          </a:xfrm>
          <a:prstGeom prst="rect">
            <a:avLst/>
          </a:prstGeom>
          <a:noFill/>
          <a:effectLst>
            <a:outerShdw blurRad="50800" dist="50800" dir="1320000" sx="1000" sy="1000" algn="ctr" rotWithShape="0">
              <a:srgbClr val="000000"/>
            </a:outerShdw>
            <a:reflection endPos="0" dist="50800" dir="5400000" sy="-100000" algn="bl" rotWithShape="0"/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92797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DA1C6-8597-45F5-A277-8B0CA4283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PHP version History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A63C79-9EC0-467A-B3C1-F982543A8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Created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1995, named: </a:t>
            </a:r>
            <a:r>
              <a:rPr lang="en-US" altLang="zh-CN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ersonal </a:t>
            </a:r>
            <a:r>
              <a:rPr lang="en-US" altLang="zh-CN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H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ome </a:t>
            </a:r>
            <a:r>
              <a:rPr lang="en-US" altLang="zh-CN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age</a:t>
            </a:r>
          </a:p>
          <a:p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PHP3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1998</a:t>
            </a:r>
          </a:p>
          <a:p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PHP4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2000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renamed </a:t>
            </a:r>
            <a:r>
              <a:rPr lang="en-US" altLang="zh-CN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H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ypertext </a:t>
            </a:r>
            <a:r>
              <a:rPr lang="en-US" altLang="zh-CN" dirty="0" err="1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re</a:t>
            </a:r>
            <a:r>
              <a:rPr lang="en-US" altLang="zh-CN" dirty="0" err="1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rocessor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 Zend Engine 1.0</a:t>
            </a:r>
          </a:p>
          <a:p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PHP5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2005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OOP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PDO 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eg.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 Zend Engine II</a:t>
            </a:r>
          </a:p>
          <a:p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PHP5.3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2009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namespace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Late Static Binding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Closures</a:t>
            </a:r>
          </a:p>
          <a:p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PHP5.6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2014</a:t>
            </a:r>
          </a:p>
          <a:p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PHP6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originally for Native Unicode support, never released, abandoned at 2010</a:t>
            </a:r>
          </a:p>
          <a:p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PHP7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2015</a:t>
            </a:r>
          </a:p>
          <a:p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C4990C-F09B-402B-BF12-37094F984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技术分享 返利网</a:t>
            </a:r>
            <a:r>
              <a:rPr lang="en-US" altLang="zh-CN"/>
              <a:t>2019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FB5800-3A6E-4E38-B767-E8FFD4477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437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2E5CF0-4DB6-466D-AFF9-DB26E3912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Changes in PHP7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783F09-9C71-491F-8877-3C55488D0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4733"/>
            <a:ext cx="8596668" cy="425663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全新的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Zend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引擎：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PHPNG</a:t>
            </a:r>
            <a:endParaRPr lang="zh-CN" altLang="en-US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两倍执行速度</a:t>
            </a:r>
          </a:p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便利的错误句柄</a:t>
            </a:r>
          </a:p>
          <a:p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64-bits Windows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系统支持</a:t>
            </a:r>
          </a:p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语法糖：太空船运算符 和 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??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运算符</a:t>
            </a:r>
          </a:p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函数返回类型声明</a:t>
            </a:r>
          </a:p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匿名类</a:t>
            </a:r>
          </a:p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一次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use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导入多个类</a:t>
            </a:r>
          </a:p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更低的内存消耗</a:t>
            </a:r>
          </a:p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其他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85070E-AD69-4D4A-9470-569C3FACC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技术分享 返利网</a:t>
            </a:r>
            <a:r>
              <a:rPr lang="en-US" altLang="zh-CN"/>
              <a:t>2019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CD2300-F2AC-45C9-89B3-C8B81061C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87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977831-2EE7-4A3D-A365-096896204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PHPNG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E8F3C4-0030-4A8B-B216-CB29EE9D0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altLang="zh-CN" dirty="0"/>
              <a:t>Zend Engine 3.0</a:t>
            </a:r>
          </a:p>
          <a:p>
            <a:r>
              <a:rPr lang="en-US" altLang="zh-CN" dirty="0"/>
              <a:t>Full support SAPI</a:t>
            </a:r>
          </a:p>
          <a:p>
            <a:pPr lvl="1"/>
            <a:r>
              <a:rPr lang="en-US" altLang="zh-CN" dirty="0"/>
              <a:t>cli</a:t>
            </a:r>
          </a:p>
          <a:p>
            <a:pPr lvl="1"/>
            <a:r>
              <a:rPr lang="en-US" altLang="zh-CN" dirty="0" err="1"/>
              <a:t>cgi</a:t>
            </a:r>
            <a:endParaRPr lang="en-US" altLang="zh-CN" dirty="0"/>
          </a:p>
          <a:p>
            <a:pPr lvl="1"/>
            <a:r>
              <a:rPr lang="en-US" altLang="zh-CN" dirty="0"/>
              <a:t>fpm</a:t>
            </a:r>
          </a:p>
          <a:p>
            <a:pPr lvl="1"/>
            <a:r>
              <a:rPr lang="en-US" altLang="zh-CN" dirty="0"/>
              <a:t>apache (</a:t>
            </a:r>
            <a:r>
              <a:rPr lang="en-US" altLang="zh-CN" dirty="0" err="1"/>
              <a:t>FastCGI</a:t>
            </a:r>
            <a:r>
              <a:rPr lang="en-US" altLang="zh-CN" dirty="0"/>
              <a:t> and FPM might be significantly faster if </a:t>
            </a:r>
            <a:r>
              <a:rPr lang="en-US" altLang="zh-CN" dirty="0" err="1"/>
              <a:t>mod_php</a:t>
            </a:r>
            <a:r>
              <a:rPr lang="en-US" altLang="zh-CN" dirty="0"/>
              <a:t> is built as PIC)</a:t>
            </a:r>
          </a:p>
          <a:p>
            <a:pPr lvl="1"/>
            <a:r>
              <a:rPr lang="en-US" altLang="zh-CN" dirty="0"/>
              <a:t>apache2handler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85901C-DC78-40BE-BFCD-201957144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技术分享 返利网</a:t>
            </a:r>
            <a:r>
              <a:rPr lang="en-US" altLang="zh-CN"/>
              <a:t>2019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586709-BF9A-4FA1-8804-DCE5EDCF5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050" name="Picture 2" descr="The-benefits-of-PHP-7-1.jpg">
            <a:extLst>
              <a:ext uri="{FF2B5EF4-FFF2-40B4-BE49-F238E27FC236}">
                <a16:creationId xmlns:a16="http://schemas.microsoft.com/office/drawing/2014/main" id="{0EC5D77F-BEC3-4E1D-82F0-2B22EE62A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8" y="1753393"/>
            <a:ext cx="5055711" cy="1675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413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90A896-CA5C-441B-88AB-0ACC9F0E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32AB995-A207-482D-93F9-1CC383F74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技术分享 返利网</a:t>
            </a:r>
            <a:r>
              <a:rPr lang="en-US" altLang="zh-CN"/>
              <a:t>2019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605254-F8C8-487F-91C8-D7DA4E222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AADC4D-1B94-4295-A5F3-F5B0BA507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332" y="5255046"/>
            <a:ext cx="8403669" cy="78631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对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php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代码密集的系统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PHP7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性能提升显著，这得到了业内认可。不过需要注意的是，大多数耗时并非是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PHP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执行，网络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IO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才是性能杀手。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8" name="Picture 2" descr="laravel-php7-requests-per-second.png">
            <a:extLst>
              <a:ext uri="{FF2B5EF4-FFF2-40B4-BE49-F238E27FC236}">
                <a16:creationId xmlns:a16="http://schemas.microsoft.com/office/drawing/2014/main" id="{C37E1C87-4151-4599-B8EE-887A0FC2B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167" y="1478825"/>
            <a:ext cx="6682775" cy="359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538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F3CA94-21A5-48FF-B339-C8DBC890B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便利的错误句柄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ED6523-79D4-4B96-9DB0-F7C206E7C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PHPer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处理错误的窘境，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log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去哪了？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/>
            <a:r>
              <a:rPr lang="nb-NO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error_log =&gt; /data/weblogs/php_errors.log</a:t>
            </a:r>
          </a:p>
          <a:p>
            <a:pPr lvl="1"/>
            <a:r>
              <a:rPr lang="nb-NO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error_log =&gt; syslog</a:t>
            </a:r>
          </a:p>
          <a:p>
            <a:pPr lvl="1"/>
            <a:r>
              <a:rPr lang="nb-NO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error_log()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改变日志目录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/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set_error_handler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()/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set_exception_handler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()</a:t>
            </a:r>
          </a:p>
          <a:p>
            <a:pPr marL="457200" lvl="1" indent="0">
              <a:buNone/>
            </a:pP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57150" indent="0">
              <a:buNone/>
            </a:pP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display_errors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 = On(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stdout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)|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Off|stderr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 # display errors on STDOUT|STDERR</a:t>
            </a:r>
          </a:p>
          <a:p>
            <a:pPr marL="57150" indent="0">
              <a:buNone/>
            </a:pP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DF090A1-6D2E-4D40-8128-102583FBF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技术分享 返利网</a:t>
            </a:r>
            <a:r>
              <a:rPr lang="en-US" altLang="zh-CN"/>
              <a:t>2019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E4C57D-9262-4B83-8BB6-1B6C44E94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960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FA450-21B8-4F02-A887-1DDE0D5DF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便利的错误句柄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E4F6E2-7B8C-4DC3-B3A8-CFE589679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PHPer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习以为常的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Warning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等被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Error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代替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以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TypeError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为例，体验一下新的异常机制和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PHP7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强类型：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顾名思义即类型错误，在三种情况下会抛出：</a:t>
            </a:r>
          </a:p>
          <a:p>
            <a:pPr marL="0" indent="0">
              <a:buNone/>
            </a:pPr>
            <a:r>
              <a:rPr lang="en-US" altLang="zh-CN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  1. </a:t>
            </a:r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函数实参与形参类型不符；</a:t>
            </a:r>
          </a:p>
          <a:p>
            <a:pPr marL="0" indent="0">
              <a:buNone/>
            </a:pPr>
            <a:r>
              <a:rPr lang="en-US" altLang="zh-CN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  2. </a:t>
            </a:r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函数实际返回与定义不符；</a:t>
            </a:r>
          </a:p>
          <a:p>
            <a:pPr marL="0" indent="0">
              <a:buNone/>
            </a:pPr>
            <a:r>
              <a:rPr lang="en-US" altLang="zh-CN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  3. </a:t>
            </a:r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函数实参与形参个数不一致；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1D67A9B-8956-4154-8927-9D0AC81EC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技术分享 返利网</a:t>
            </a:r>
            <a:r>
              <a:rPr lang="en-US" altLang="zh-CN"/>
              <a:t>2019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4AA556-A927-4CBC-A9E4-FF3A73C77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248185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176</TotalTime>
  <Words>1004</Words>
  <Application>Microsoft Office PowerPoint</Application>
  <PresentationFormat>宽屏</PresentationFormat>
  <Paragraphs>161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等线</vt:lpstr>
      <vt:lpstr>方正姚体</vt:lpstr>
      <vt:lpstr>华文仿宋</vt:lpstr>
      <vt:lpstr>华文宋体</vt:lpstr>
      <vt:lpstr>Arial</vt:lpstr>
      <vt:lpstr>Trebuchet MS</vt:lpstr>
      <vt:lpstr>Wingdings 3</vt:lpstr>
      <vt:lpstr>平面</vt:lpstr>
      <vt:lpstr>PHP7优势和新特性</vt:lpstr>
      <vt:lpstr>Naming：Why Not PHP6？</vt:lpstr>
      <vt:lpstr>PowerPoint 演示文稿</vt:lpstr>
      <vt:lpstr>PHP version History</vt:lpstr>
      <vt:lpstr>Changes in PHP7</vt:lpstr>
      <vt:lpstr>PHPNG</vt:lpstr>
      <vt:lpstr>性能</vt:lpstr>
      <vt:lpstr>便利的错误句柄</vt:lpstr>
      <vt:lpstr>便利的错误句柄</vt:lpstr>
      <vt:lpstr>64-bits Windows系统支持</vt:lpstr>
      <vt:lpstr>语法糖：太空船&lt;=&gt;运算符 和 ??运算符</vt:lpstr>
      <vt:lpstr>函数返回类型声明</vt:lpstr>
      <vt:lpstr>匿名类</vt:lpstr>
      <vt:lpstr>一次use导入多个类 </vt:lpstr>
      <vt:lpstr>内存消耗</vt:lpstr>
      <vt:lpstr>其他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PHP7优势和新特性</dc:title>
  <dc:creator>张 君华</dc:creator>
  <cp:lastModifiedBy>张 君华</cp:lastModifiedBy>
  <cp:revision>95</cp:revision>
  <dcterms:created xsi:type="dcterms:W3CDTF">2019-03-20T01:03:17Z</dcterms:created>
  <dcterms:modified xsi:type="dcterms:W3CDTF">2019-03-20T04:02:54Z</dcterms:modified>
</cp:coreProperties>
</file>