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63" r:id="rId5"/>
    <p:sldId id="266" r:id="rId6"/>
    <p:sldId id="259" r:id="rId7"/>
    <p:sldId id="258" r:id="rId8"/>
    <p:sldId id="264" r:id="rId9"/>
    <p:sldId id="260" r:id="rId10"/>
    <p:sldId id="265" r:id="rId11"/>
    <p:sldId id="262" r:id="rId12"/>
    <p:sldId id="268" r:id="rId13"/>
    <p:sldId id="269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11D6-8927-4229-A313-20CF8C6D76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6FAC4-D33F-40EB-A117-CC114459D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3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fileserver\4.&#24320;&#21457;\12.&#24213;&#23618;&#26550;&#26500;\2017-1111" TargetMode="External"/><Relationship Id="rId2" Type="http://schemas.openxmlformats.org/officeDocument/2006/relationships/hyperlink" Target="file:///\\fileserver\4.&#24320;&#21457;\12.&#24213;&#23618;&#26550;&#26500;\2017-61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.onthe.io/shpzkl4nkbfc60nfp.3542e223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9240-B55C-41ED-A886-FBE3A2978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49D54-6F43-44BB-827A-26A77F788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张君华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8380-4615-4943-9D02-70F1781D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4/1/2019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F480E-D4E0-4EA2-B8CD-9DABD201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88B8E-54D4-4952-996F-4E341657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2AE4-4737-4BA1-80C5-45522C36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+mn-lt"/>
                <a:ea typeface="仿宋" panose="02010609060101010101" pitchFamily="49" charset="-122"/>
              </a:rPr>
              <a:t>Access Log</a:t>
            </a:r>
            <a:r>
              <a:rPr lang="zh-CN" altLang="en-US" b="1" dirty="0">
                <a:latin typeface="+mn-lt"/>
                <a:ea typeface="仿宋" panose="02010609060101010101" pitchFamily="49" charset="-122"/>
              </a:rPr>
              <a:t>的性能分析</a:t>
            </a:r>
            <a:endParaRPr lang="zh-CN" altLang="en-US" b="1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D70C8-C55F-4020-9FF6-7A5DD649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4FC0C-BA8D-4368-ACA1-8EB7534C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1C995-FDA6-4901-8DFD-9FEE4DA9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574A0B1-91DA-42B6-8038-5CA4F538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4" y="1786120"/>
            <a:ext cx="8596668" cy="3880773"/>
          </a:xfrm>
        </p:spPr>
        <p:txBody>
          <a:bodyPr/>
          <a:lstStyle/>
          <a:p>
            <a:r>
              <a:rPr lang="en-US" altLang="zh-CN" dirty="0">
                <a:latin typeface="Bodoni MT" panose="02070603080606020203" pitchFamily="18" charset="0"/>
                <a:ea typeface="+mj-ea"/>
              </a:rPr>
              <a:t>Varnish Access Log</a:t>
            </a:r>
            <a:r>
              <a:rPr lang="zh-CN" altLang="en-US" dirty="0">
                <a:latin typeface="Bodoni MT" panose="02070603080606020203" pitchFamily="18" charset="0"/>
                <a:ea typeface="+mj-ea"/>
              </a:rPr>
              <a:t>：</a:t>
            </a:r>
            <a:r>
              <a:rPr lang="zh-CN" altLang="en-US" dirty="0">
                <a:latin typeface="Bodoni MT" panose="02070603080606020203" pitchFamily="18" charset="0"/>
              </a:rPr>
              <a:t>定位耗时请求，优化缓存</a:t>
            </a:r>
            <a:endParaRPr lang="en-US" altLang="zh-CN" dirty="0">
              <a:latin typeface="Bodoni MT" panose="02070603080606020203" pitchFamily="18" charset="0"/>
              <a:ea typeface="+mj-ea"/>
            </a:endParaRPr>
          </a:p>
          <a:p>
            <a:r>
              <a:rPr lang="en-US" altLang="zh-CN" dirty="0">
                <a:latin typeface="Bodoni MT" panose="02070603080606020203" pitchFamily="18" charset="0"/>
                <a:ea typeface="+mj-ea"/>
              </a:rPr>
              <a:t>Apache/Tomcat Access Log</a:t>
            </a:r>
            <a:r>
              <a:rPr lang="zh-CN" altLang="en-US" dirty="0">
                <a:latin typeface="Bodoni MT" panose="02070603080606020203" pitchFamily="18" charset="0"/>
                <a:ea typeface="+mj-ea"/>
              </a:rPr>
              <a:t>：定位耗时请求</a:t>
            </a:r>
            <a:endParaRPr lang="en-US" altLang="zh-CN" dirty="0">
              <a:latin typeface="Bodoni MT" panose="02070603080606020203" pitchFamily="18" charset="0"/>
              <a:ea typeface="+mj-ea"/>
            </a:endParaRPr>
          </a:p>
          <a:p>
            <a:r>
              <a:rPr lang="en-US" altLang="zh-CN" dirty="0">
                <a:latin typeface="Bodoni MT" panose="02070603080606020203" pitchFamily="18" charset="0"/>
                <a:ea typeface="+mj-ea"/>
              </a:rPr>
              <a:t>Redis &amp; APC</a:t>
            </a:r>
            <a:r>
              <a:rPr lang="zh-CN" altLang="en-US" dirty="0">
                <a:latin typeface="Bodoni MT" panose="02070603080606020203" pitchFamily="18" charset="0"/>
                <a:ea typeface="+mj-ea"/>
              </a:rPr>
              <a:t>（二级缓存）：</a:t>
            </a:r>
            <a:r>
              <a:rPr lang="en-US" altLang="zh-CN" dirty="0" err="1">
                <a:latin typeface="Bodoni MT" panose="02070603080606020203" pitchFamily="18" charset="0"/>
                <a:ea typeface="+mj-ea"/>
              </a:rPr>
              <a:t>FsdkRal</a:t>
            </a:r>
            <a:r>
              <a:rPr lang="en-US" altLang="zh-CN" dirty="0">
                <a:latin typeface="Bodoni MT" panose="02070603080606020203" pitchFamily="18" charset="0"/>
                <a:ea typeface="+mj-ea"/>
              </a:rPr>
              <a:t> Log</a:t>
            </a:r>
            <a:r>
              <a:rPr lang="zh-CN" altLang="en-US" dirty="0">
                <a:latin typeface="Bodoni MT" panose="02070603080606020203" pitchFamily="18" charset="0"/>
                <a:ea typeface="+mj-ea"/>
              </a:rPr>
              <a:t>，程序调优，缓存调优</a:t>
            </a:r>
            <a:endParaRPr lang="en-US" altLang="zh-CN" dirty="0">
              <a:latin typeface="Bodoni MT" panose="02070603080606020203" pitchFamily="18" charset="0"/>
              <a:ea typeface="+mj-ea"/>
            </a:endParaRPr>
          </a:p>
          <a:p>
            <a:r>
              <a:rPr lang="en-US" altLang="zh-CN" dirty="0">
                <a:latin typeface="Bodoni MT" panose="02070603080606020203" pitchFamily="18" charset="0"/>
                <a:ea typeface="+mj-ea"/>
              </a:rPr>
              <a:t>Database </a:t>
            </a:r>
            <a:r>
              <a:rPr lang="zh-CN" altLang="en-US" dirty="0">
                <a:latin typeface="Bodoni MT" panose="02070603080606020203" pitchFamily="18" charset="0"/>
                <a:ea typeface="+mj-ea"/>
              </a:rPr>
              <a:t>：基于</a:t>
            </a:r>
            <a:r>
              <a:rPr lang="en-US" altLang="zh-CN" dirty="0" err="1">
                <a:latin typeface="Bodoni MT" panose="02070603080606020203" pitchFamily="18" charset="0"/>
                <a:ea typeface="+mj-ea"/>
              </a:rPr>
              <a:t>FsdkDal</a:t>
            </a:r>
            <a:r>
              <a:rPr lang="en-US" altLang="zh-CN" dirty="0">
                <a:latin typeface="Bodoni MT" panose="02070603080606020203" pitchFamily="18" charset="0"/>
                <a:ea typeface="+mj-ea"/>
              </a:rPr>
              <a:t> Log </a:t>
            </a:r>
            <a:r>
              <a:rPr lang="zh-CN" altLang="en-US" dirty="0">
                <a:latin typeface="Bodoni MT" panose="02070603080606020203" pitchFamily="18" charset="0"/>
                <a:ea typeface="+mj-ea"/>
              </a:rPr>
              <a:t>分析，程序调优，结合</a:t>
            </a:r>
            <a:r>
              <a:rPr lang="en-US" altLang="zh-CN" dirty="0" err="1">
                <a:latin typeface="Bodoni MT" panose="02070603080606020203" pitchFamily="18" charset="0"/>
                <a:ea typeface="+mj-ea"/>
              </a:rPr>
              <a:t>Mysql</a:t>
            </a:r>
            <a:r>
              <a:rPr lang="en-US" altLang="zh-CN" dirty="0">
                <a:latin typeface="Bodoni MT" panose="02070603080606020203" pitchFamily="18" charset="0"/>
                <a:ea typeface="+mj-ea"/>
              </a:rPr>
              <a:t> Explain SQL</a:t>
            </a:r>
            <a:r>
              <a:rPr lang="zh-CN" altLang="en-US" dirty="0">
                <a:latin typeface="Bodoni MT" panose="02070603080606020203" pitchFamily="18" charset="0"/>
                <a:ea typeface="+mj-ea"/>
              </a:rPr>
              <a:t>调优</a:t>
            </a:r>
            <a:endParaRPr lang="en-US" altLang="zh-CN" dirty="0">
              <a:latin typeface="Bodoni MT" panose="02070603080606020203" pitchFamily="18" charset="0"/>
              <a:ea typeface="+mj-ea"/>
            </a:endParaRPr>
          </a:p>
          <a:p>
            <a:endParaRPr lang="en-US" altLang="zh-CN" dirty="0">
              <a:latin typeface="Bodoni MT" panose="02070603080606020203" pitchFamily="18" charset="0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Bodoni MT" panose="02070603080606020203" pitchFamily="18" charset="0"/>
                <a:ea typeface="+mj-ea"/>
              </a:rPr>
              <a:t>See 1: </a:t>
            </a:r>
            <a:r>
              <a:rPr lang="en-US" altLang="zh-CN" dirty="0">
                <a:latin typeface="Bodoni MT" panose="02070603080606020203" pitchFamily="18" charset="0"/>
                <a:ea typeface="+mj-ea"/>
                <a:hlinkClick r:id="rId2" action="ppaction://hlinkfile"/>
              </a:rPr>
              <a:t>\\fileserver\4.</a:t>
            </a:r>
            <a:r>
              <a:rPr lang="zh-CN" altLang="en-US" dirty="0">
                <a:latin typeface="Bodoni MT" panose="02070603080606020203" pitchFamily="18" charset="0"/>
                <a:ea typeface="+mj-ea"/>
                <a:hlinkClick r:id="rId2" action="ppaction://hlinkfile"/>
              </a:rPr>
              <a:t>开发</a:t>
            </a:r>
            <a:r>
              <a:rPr lang="en-US" altLang="zh-CN" dirty="0">
                <a:latin typeface="Bodoni MT" panose="02070603080606020203" pitchFamily="18" charset="0"/>
                <a:ea typeface="+mj-ea"/>
                <a:hlinkClick r:id="rId2" action="ppaction://hlinkfile"/>
              </a:rPr>
              <a:t>\12.</a:t>
            </a:r>
            <a:r>
              <a:rPr lang="zh-CN" altLang="en-US" dirty="0">
                <a:latin typeface="Bodoni MT" panose="02070603080606020203" pitchFamily="18" charset="0"/>
                <a:ea typeface="+mj-ea"/>
                <a:hlinkClick r:id="rId2" action="ppaction://hlinkfile"/>
              </a:rPr>
              <a:t>底层架构</a:t>
            </a:r>
            <a:r>
              <a:rPr lang="en-US" altLang="zh-CN" dirty="0">
                <a:latin typeface="Bodoni MT" panose="02070603080606020203" pitchFamily="18" charset="0"/>
                <a:ea typeface="+mj-ea"/>
                <a:hlinkClick r:id="rId2" action="ppaction://hlinkfile"/>
              </a:rPr>
              <a:t>\2017-618</a:t>
            </a:r>
            <a:endParaRPr lang="en-US" altLang="zh-CN" dirty="0">
              <a:latin typeface="Bodoni MT" panose="02070603080606020203" pitchFamily="18" charset="0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Bodoni MT" panose="02070603080606020203" pitchFamily="18" charset="0"/>
                <a:ea typeface="+mj-ea"/>
              </a:rPr>
              <a:t>See 2: </a:t>
            </a:r>
            <a:r>
              <a:rPr lang="en-US" altLang="zh-CN" dirty="0">
                <a:latin typeface="Bodoni MT" panose="02070603080606020203" pitchFamily="18" charset="0"/>
                <a:ea typeface="+mj-ea"/>
                <a:hlinkClick r:id="rId3" action="ppaction://hlinkfile"/>
              </a:rPr>
              <a:t>\\fileserver\4.</a:t>
            </a:r>
            <a:r>
              <a:rPr lang="zh-CN" altLang="en-US" dirty="0">
                <a:latin typeface="Bodoni MT" panose="02070603080606020203" pitchFamily="18" charset="0"/>
                <a:ea typeface="+mj-ea"/>
                <a:hlinkClick r:id="rId3" action="ppaction://hlinkfile"/>
              </a:rPr>
              <a:t>开发</a:t>
            </a:r>
            <a:r>
              <a:rPr lang="en-US" altLang="zh-CN" dirty="0">
                <a:latin typeface="Bodoni MT" panose="02070603080606020203" pitchFamily="18" charset="0"/>
                <a:ea typeface="+mj-ea"/>
                <a:hlinkClick r:id="rId3" action="ppaction://hlinkfile"/>
              </a:rPr>
              <a:t>\12.</a:t>
            </a:r>
            <a:r>
              <a:rPr lang="zh-CN" altLang="en-US" dirty="0">
                <a:latin typeface="Bodoni MT" panose="02070603080606020203" pitchFamily="18" charset="0"/>
                <a:ea typeface="+mj-ea"/>
                <a:hlinkClick r:id="rId3" action="ppaction://hlinkfile"/>
              </a:rPr>
              <a:t>底层架构</a:t>
            </a:r>
            <a:r>
              <a:rPr lang="en-US" altLang="zh-CN" dirty="0">
                <a:latin typeface="Bodoni MT" panose="02070603080606020203" pitchFamily="18" charset="0"/>
                <a:ea typeface="+mj-ea"/>
                <a:hlinkClick r:id="rId3" action="ppaction://hlinkfile"/>
              </a:rPr>
              <a:t>\2017-1111</a:t>
            </a:r>
            <a:r>
              <a:rPr lang="en-US" altLang="zh-CN" dirty="0">
                <a:latin typeface="Bodoni MT" panose="02070603080606020203" pitchFamily="18" charset="0"/>
                <a:ea typeface="+mj-ea"/>
              </a:rPr>
              <a:t> </a:t>
            </a:r>
            <a:endParaRPr lang="zh-CN" altLang="en-US" dirty="0">
              <a:latin typeface="Bodoni MT" panose="02070603080606020203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879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238D-9355-46C2-8C9F-87A95ACA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服务端监控</a:t>
            </a:r>
            <a:r>
              <a:rPr lang="en-US" altLang="zh-CN" dirty="0"/>
              <a:t>-</a:t>
            </a:r>
            <a:r>
              <a:rPr lang="zh-CN" altLang="en-US" dirty="0"/>
              <a:t>带宽吃满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994A2-87D5-413E-97D1-80F1BBF3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9EAA9-B3EA-416B-ABC9-5A751277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E2897-86A9-45EA-A560-3DB2BB85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80085A38-B31E-41f5-902D-F6BE8253BA6B.png">
            <a:extLst>
              <a:ext uri="{FF2B5EF4-FFF2-40B4-BE49-F238E27FC236}">
                <a16:creationId xmlns:a16="http://schemas.microsoft.com/office/drawing/2014/main" id="{CFD1FF78-5BDE-4C1A-A999-1AC59713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" y="1645402"/>
            <a:ext cx="12024253" cy="35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20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54C6-BDB5-462F-97F6-CF3382DB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服务端监控</a:t>
            </a:r>
            <a:r>
              <a:rPr lang="en-US" altLang="zh-CN" dirty="0"/>
              <a:t>-CPU</a:t>
            </a:r>
            <a:r>
              <a:rPr lang="zh-CN" altLang="en-US" dirty="0"/>
              <a:t> </a:t>
            </a:r>
            <a:r>
              <a:rPr lang="en-US" altLang="zh-CN" dirty="0"/>
              <a:t>Load 100%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78D0F-1A9F-4A4C-99AF-04695F52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F56CC-6CA5-4D57-B5C0-0CC862EC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AA4C0-D99D-4490-A633-272C0F40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Menu.saveimg.savepath20180531032958.jpg">
            <a:extLst>
              <a:ext uri="{FF2B5EF4-FFF2-40B4-BE49-F238E27FC236}">
                <a16:creationId xmlns:a16="http://schemas.microsoft.com/office/drawing/2014/main" id="{87CBB46A-B24B-4EEF-A9CB-CF83F3C8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8" y="1612650"/>
            <a:ext cx="11853620" cy="36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6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9BAE-0EFA-49B7-B4DC-8440EED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98BEC-F16F-4483-9B18-025C868D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E8C91-78B4-4C12-9600-226A6ECB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7AAF5-AA7E-4561-87F6-F430F78B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2018d11-Redis-mem.png">
            <a:extLst>
              <a:ext uri="{FF2B5EF4-FFF2-40B4-BE49-F238E27FC236}">
                <a16:creationId xmlns:a16="http://schemas.microsoft.com/office/drawing/2014/main" id="{BAAEE744-D487-4937-9A7A-F7B97538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3" y="-120815"/>
            <a:ext cx="10544265" cy="70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5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0BCC-80D9-4A3A-AC40-188DB10C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3BFDF-9265-4346-AE76-14D0E148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集群化部署：</a:t>
            </a:r>
            <a:r>
              <a:rPr lang="en-US" altLang="zh-CN" dirty="0" err="1">
                <a:latin typeface="Bodoni MT" panose="02070603080606020203" pitchFamily="18" charset="0"/>
                <a:ea typeface="仿宋" panose="02010609060101010101" pitchFamily="49" charset="-122"/>
              </a:rPr>
              <a:t>Haproxy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Web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服务器、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Redis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、数据库服务器等集群方案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Unix Domain Socket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代替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TCP</a:t>
            </a: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协议升级：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Http2.0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TLS1.3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（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faster/safer than tls1.2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）、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5G</a:t>
            </a: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缓存策略：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Redis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集群、热数据预加载、被动缓存提前续命等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两地机房：既为速度、也为安全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边缘计算：计算前置 靠近用户，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IoT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发展趋势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其他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…</a:t>
            </a:r>
            <a:endParaRPr lang="zh-CN" altLang="en-US" dirty="0">
              <a:latin typeface="Bodoni MT" panose="02070603080606020203" pitchFamily="18" charset="0"/>
              <a:ea typeface="仿宋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2A112-501B-4FF1-A488-911DB7D8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B9220-6190-48C4-BDD1-EFA968CA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62F6F-B945-4D22-B266-52330E63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715A9-87B2-41E5-9A43-2E5CF882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1849F-0651-491E-A81B-7A0E9807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Js </a:t>
            </a:r>
            <a:r>
              <a:rPr lang="en-US" altLang="zh-CN" dirty="0" err="1">
                <a:latin typeface="Bodoni MT" panose="02070603080606020203" pitchFamily="18" charset="0"/>
                <a:ea typeface="仿宋" panose="02010609060101010101" pitchFamily="49" charset="-122"/>
              </a:rPr>
              <a:t>css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合并、压缩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图片尺寸调整、图片</a:t>
            </a:r>
            <a:r>
              <a:rPr lang="en-US" altLang="zh-CN" dirty="0" err="1">
                <a:latin typeface="Bodoni MT" panose="02070603080606020203" pitchFamily="18" charset="0"/>
                <a:ea typeface="仿宋" panose="02010609060101010101" pitchFamily="49" charset="-122"/>
              </a:rPr>
              <a:t>webp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压缩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域名分散（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Http1.1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）：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l0~l4.51fanli.net</a:t>
            </a:r>
          </a:p>
          <a:p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CDN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：</a:t>
            </a:r>
            <a:r>
              <a:rPr lang="en-US" altLang="zh-CN" dirty="0" err="1">
                <a:latin typeface="Bodoni MT" panose="02070603080606020203" pitchFamily="18" charset="0"/>
                <a:ea typeface="仿宋" panose="02010609060101010101" pitchFamily="49" charset="-122"/>
              </a:rPr>
              <a:t>css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Bodoni MT" panose="02070603080606020203" pitchFamily="18" charset="0"/>
                <a:ea typeface="仿宋" panose="02010609060101010101" pitchFamily="49" charset="-122"/>
              </a:rPr>
              <a:t>js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Bodoni MT" panose="02070603080606020203" pitchFamily="18" charset="0"/>
                <a:ea typeface="仿宋" panose="02010609060101010101" pitchFamily="49" charset="-122"/>
              </a:rPr>
              <a:t>img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 video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…</a:t>
            </a:r>
          </a:p>
          <a:p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DNS prefetch</a:t>
            </a: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其他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…</a:t>
            </a:r>
            <a:endParaRPr lang="zh-CN" altLang="en-US" dirty="0">
              <a:latin typeface="Bodoni MT" panose="02070603080606020203" pitchFamily="18" charset="0"/>
              <a:ea typeface="仿宋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4045C-D1A0-4685-B7AC-5F1E83F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3737D-E8C3-4AF3-AAF0-3297B0DE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77D9-5C45-400C-B9D4-470F41CD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6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B564-AED0-4F16-9C0E-8E80100C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940" y="2542901"/>
            <a:ext cx="6054392" cy="1375955"/>
          </a:xfrm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A57F8-8630-4BEF-AA98-D846C149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BABCC-B0BE-4E43-958F-07A8C69E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91B7A-F61E-4FBE-990E-6C394E0E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3FD4-02B7-4062-87E3-3F830721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请求完整生命周期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FC877-C7EE-44E7-BBB3-3B83DAB4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293FD-B6DB-4F91-A1FD-CA387D81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05C9-953F-4F30-9B7C-E1577A49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148" name="Picture 4" descr="https://user-gold-cdn.xitu.io/2018/5/28/163a4d01fdc524f3?imageslim">
            <a:extLst>
              <a:ext uri="{FF2B5EF4-FFF2-40B4-BE49-F238E27FC236}">
                <a16:creationId xmlns:a16="http://schemas.microsoft.com/office/drawing/2014/main" id="{717A3618-B633-42DC-8A44-E682C36C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15" y="1442084"/>
            <a:ext cx="8331928" cy="497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B23B38E-AA7C-4838-9696-AEEA2348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25" y="1497874"/>
            <a:ext cx="4400996" cy="4354286"/>
          </a:xfrm>
          <a:prstGeom prst="rect">
            <a:avLst/>
          </a:prstGeom>
          <a:effectLst>
            <a:softEdge rad="11430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FF68F6-8702-4599-9578-81AA3E67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直观的性能表现</a:t>
            </a:r>
            <a:r>
              <a:rPr lang="en-US" altLang="zh-CN" dirty="0"/>
              <a:t>-Chrome </a:t>
            </a:r>
            <a:r>
              <a:rPr lang="en-US" altLang="zh-CN" dirty="0" err="1"/>
              <a:t>Waterfull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F374B-F3F3-4E68-8A8C-EC26F69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2326A-5DEB-4EE4-A142-C6176CFB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E3E3-497B-4B8E-A09C-0499BD65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EF030B2-F02A-4A18-AF2F-2357ED45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154" y="1582344"/>
            <a:ext cx="5344253" cy="426981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ea typeface="仿宋" panose="02010609060101010101" pitchFamily="49" charset="-122"/>
              </a:rPr>
              <a:t>Queueing</a:t>
            </a:r>
            <a:r>
              <a:rPr lang="zh-CN" altLang="en-US" dirty="0">
                <a:ea typeface="仿宋" panose="02010609060101010101" pitchFamily="49" charset="-122"/>
              </a:rPr>
              <a:t>：浏览器在以下情况下对请求排队</a:t>
            </a:r>
            <a:endParaRPr lang="en-US" altLang="zh-CN" dirty="0"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ea typeface="仿宋" panose="02010609060101010101" pitchFamily="49" charset="-122"/>
              </a:rPr>
              <a:t>存在更高优先级的请求。</a:t>
            </a:r>
          </a:p>
          <a:p>
            <a:pPr lvl="1"/>
            <a:r>
              <a:rPr lang="zh-CN" altLang="en-US" dirty="0">
                <a:ea typeface="仿宋" panose="02010609060101010101" pitchFamily="49" charset="-122"/>
              </a:rPr>
              <a:t>此源已打开六个 </a:t>
            </a:r>
            <a:r>
              <a:rPr lang="en-US" altLang="zh-CN" dirty="0">
                <a:ea typeface="仿宋" panose="02010609060101010101" pitchFamily="49" charset="-122"/>
              </a:rPr>
              <a:t>TCP </a:t>
            </a:r>
            <a:r>
              <a:rPr lang="zh-CN" altLang="en-US" dirty="0">
                <a:ea typeface="仿宋" panose="02010609060101010101" pitchFamily="49" charset="-122"/>
              </a:rPr>
              <a:t>连接，达到限值。 仅适用于 </a:t>
            </a:r>
            <a:r>
              <a:rPr lang="en-US" altLang="zh-CN" dirty="0">
                <a:ea typeface="仿宋" panose="02010609060101010101" pitchFamily="49" charset="-122"/>
              </a:rPr>
              <a:t>HTTP/1.0 </a:t>
            </a:r>
            <a:r>
              <a:rPr lang="zh-CN" altLang="en-US" dirty="0">
                <a:ea typeface="仿宋" panose="02010609060101010101" pitchFamily="49" charset="-122"/>
              </a:rPr>
              <a:t>和 </a:t>
            </a:r>
            <a:r>
              <a:rPr lang="en-US" altLang="zh-CN" dirty="0">
                <a:ea typeface="仿宋" panose="02010609060101010101" pitchFamily="49" charset="-122"/>
              </a:rPr>
              <a:t>HTTP/1.1</a:t>
            </a:r>
            <a:r>
              <a:rPr lang="zh-CN" altLang="en-US" dirty="0">
                <a:ea typeface="仿宋" panose="02010609060101010101" pitchFamily="49" charset="-122"/>
              </a:rPr>
              <a:t>。</a:t>
            </a:r>
          </a:p>
          <a:p>
            <a:pPr lvl="1"/>
            <a:r>
              <a:rPr lang="zh-CN" altLang="en-US" dirty="0">
                <a:ea typeface="仿宋" panose="02010609060101010101" pitchFamily="49" charset="-122"/>
              </a:rPr>
              <a:t>浏览器正在短暂分配磁盘缓存中的空间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Stalled</a:t>
            </a:r>
            <a:r>
              <a:rPr lang="zh-CN" altLang="en-US" dirty="0">
                <a:ea typeface="仿宋" panose="02010609060101010101" pitchFamily="49" charset="-122"/>
              </a:rPr>
              <a:t>：请求可能会因 </a:t>
            </a:r>
            <a:r>
              <a:rPr lang="en-US" altLang="zh-CN" dirty="0">
                <a:ea typeface="仿宋" panose="02010609060101010101" pitchFamily="49" charset="-122"/>
              </a:rPr>
              <a:t>Queueing </a:t>
            </a:r>
            <a:r>
              <a:rPr lang="zh-CN" altLang="en-US" dirty="0">
                <a:ea typeface="仿宋" panose="02010609060101010101" pitchFamily="49" charset="-122"/>
              </a:rPr>
              <a:t>中描述的任何原因而停止。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DNS Lookup</a:t>
            </a:r>
            <a:r>
              <a:rPr lang="zh-CN" altLang="en-US" dirty="0">
                <a:ea typeface="仿宋" panose="02010609060101010101" pitchFamily="49" charset="-122"/>
              </a:rPr>
              <a:t>：浏览器正在解析请求的 </a:t>
            </a:r>
            <a:r>
              <a:rPr lang="en-US" altLang="zh-CN" dirty="0">
                <a:ea typeface="仿宋" panose="02010609060101010101" pitchFamily="49" charset="-122"/>
              </a:rPr>
              <a:t>IP </a:t>
            </a:r>
            <a:r>
              <a:rPr lang="zh-CN" altLang="en-US" dirty="0">
                <a:ea typeface="仿宋" panose="02010609060101010101" pitchFamily="49" charset="-122"/>
              </a:rPr>
              <a:t>地址。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Proxy negotiation</a:t>
            </a:r>
            <a:r>
              <a:rPr lang="zh-CN" altLang="en-US" dirty="0">
                <a:ea typeface="仿宋" panose="02010609060101010101" pitchFamily="49" charset="-122"/>
              </a:rPr>
              <a:t> ：浏览器正在与代理服务器协商请求。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Request sent</a:t>
            </a:r>
            <a:r>
              <a:rPr lang="zh-CN" altLang="en-US" dirty="0">
                <a:ea typeface="仿宋" panose="02010609060101010101" pitchFamily="49" charset="-122"/>
              </a:rPr>
              <a:t> ：正在发送请求。</a:t>
            </a:r>
          </a:p>
          <a:p>
            <a:r>
              <a:rPr lang="en-US" altLang="zh-CN" dirty="0" err="1">
                <a:ea typeface="仿宋" panose="02010609060101010101" pitchFamily="49" charset="-122"/>
              </a:rPr>
              <a:t>ServiceWorker</a:t>
            </a:r>
            <a:r>
              <a:rPr lang="en-US" altLang="zh-CN" dirty="0">
                <a:ea typeface="仿宋" panose="02010609060101010101" pitchFamily="49" charset="-122"/>
              </a:rPr>
              <a:t> Preparation</a:t>
            </a:r>
            <a:r>
              <a:rPr lang="zh-CN" altLang="en-US" dirty="0">
                <a:ea typeface="仿宋" panose="02010609060101010101" pitchFamily="49" charset="-122"/>
              </a:rPr>
              <a:t> ：浏览器正在启动 </a:t>
            </a:r>
            <a:r>
              <a:rPr lang="en-US" altLang="zh-CN" dirty="0">
                <a:ea typeface="仿宋" panose="02010609060101010101" pitchFamily="49" charset="-122"/>
              </a:rPr>
              <a:t>Service Worker</a:t>
            </a:r>
            <a:r>
              <a:rPr lang="zh-CN" altLang="en-US" dirty="0">
                <a:ea typeface="仿宋" panose="02010609060101010101" pitchFamily="49" charset="-122"/>
              </a:rPr>
              <a:t>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Request to </a:t>
            </a:r>
            <a:r>
              <a:rPr lang="en-US" altLang="zh-CN" dirty="0" err="1">
                <a:ea typeface="仿宋" panose="02010609060101010101" pitchFamily="49" charset="-122"/>
              </a:rPr>
              <a:t>ServiceWorker</a:t>
            </a:r>
            <a:r>
              <a:rPr lang="zh-CN" altLang="en-US" dirty="0">
                <a:ea typeface="仿宋" panose="02010609060101010101" pitchFamily="49" charset="-122"/>
              </a:rPr>
              <a:t>：正在将请求发送到 </a:t>
            </a:r>
            <a:r>
              <a:rPr lang="en-US" altLang="zh-CN" dirty="0">
                <a:ea typeface="仿宋" panose="02010609060101010101" pitchFamily="49" charset="-122"/>
              </a:rPr>
              <a:t>Service Worker</a:t>
            </a:r>
            <a:r>
              <a:rPr lang="zh-CN" altLang="en-US" dirty="0">
                <a:ea typeface="仿宋" panose="02010609060101010101" pitchFamily="49" charset="-122"/>
              </a:rPr>
              <a:t>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Waiting (</a:t>
            </a:r>
            <a:r>
              <a:rPr lang="en-US" altLang="zh-CN" dirty="0">
                <a:solidFill>
                  <a:srgbClr val="FF0000"/>
                </a:solidFill>
                <a:ea typeface="仿宋" panose="02010609060101010101" pitchFamily="49" charset="-122"/>
              </a:rPr>
              <a:t>TTFB</a:t>
            </a:r>
            <a:r>
              <a:rPr lang="en-US" altLang="zh-CN" dirty="0">
                <a:ea typeface="仿宋" panose="02010609060101010101" pitchFamily="49" charset="-122"/>
              </a:rPr>
              <a:t>)</a:t>
            </a:r>
            <a:r>
              <a:rPr lang="zh-CN" altLang="en-US" dirty="0">
                <a:ea typeface="仿宋" panose="02010609060101010101" pitchFamily="49" charset="-122"/>
              </a:rPr>
              <a:t>：浏览器正在等待响应的第一个字节。 </a:t>
            </a:r>
            <a:r>
              <a:rPr lang="en-US" altLang="zh-CN" dirty="0">
                <a:ea typeface="仿宋" panose="02010609060101010101" pitchFamily="49" charset="-122"/>
              </a:rPr>
              <a:t>TTFB </a:t>
            </a:r>
            <a:r>
              <a:rPr lang="zh-CN" altLang="en-US" dirty="0">
                <a:ea typeface="仿宋" panose="02010609060101010101" pitchFamily="49" charset="-122"/>
              </a:rPr>
              <a:t>表示 </a:t>
            </a:r>
            <a:r>
              <a:rPr lang="en-US" altLang="zh-CN" dirty="0">
                <a:ea typeface="仿宋" panose="02010609060101010101" pitchFamily="49" charset="-122"/>
              </a:rPr>
              <a:t>Time To First Byte</a:t>
            </a:r>
            <a:r>
              <a:rPr lang="zh-CN" altLang="en-US" dirty="0">
                <a:ea typeface="仿宋" panose="02010609060101010101" pitchFamily="49" charset="-122"/>
              </a:rPr>
              <a:t>（至第一字节的时间）。 此时间包括 </a:t>
            </a:r>
            <a:r>
              <a:rPr lang="en-US" altLang="zh-CN" dirty="0">
                <a:ea typeface="仿宋" panose="02010609060101010101" pitchFamily="49" charset="-122"/>
              </a:rPr>
              <a:t>1 </a:t>
            </a:r>
            <a:r>
              <a:rPr lang="zh-CN" altLang="en-US" dirty="0">
                <a:ea typeface="仿宋" panose="02010609060101010101" pitchFamily="49" charset="-122"/>
              </a:rPr>
              <a:t>次往返延迟时间及服务器准备响应所用的时间。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Content Download</a:t>
            </a:r>
            <a:r>
              <a:rPr lang="zh-CN" altLang="en-US" dirty="0">
                <a:ea typeface="仿宋" panose="02010609060101010101" pitchFamily="49" charset="-122"/>
              </a:rPr>
              <a:t>： 浏览器正在接收响应。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Receiving Push</a:t>
            </a:r>
            <a:r>
              <a:rPr lang="zh-CN" altLang="en-US" dirty="0">
                <a:ea typeface="仿宋" panose="02010609060101010101" pitchFamily="49" charset="-122"/>
              </a:rPr>
              <a:t>： 浏览器正在通过 </a:t>
            </a:r>
            <a:r>
              <a:rPr lang="en-US" altLang="zh-CN" dirty="0">
                <a:ea typeface="仿宋" panose="02010609060101010101" pitchFamily="49" charset="-122"/>
              </a:rPr>
              <a:t>HTTP/2 </a:t>
            </a:r>
            <a:r>
              <a:rPr lang="zh-CN" altLang="en-US" dirty="0">
                <a:ea typeface="仿宋" panose="02010609060101010101" pitchFamily="49" charset="-122"/>
              </a:rPr>
              <a:t>服务器推送接收此响应的数据。</a:t>
            </a:r>
          </a:p>
          <a:p>
            <a:r>
              <a:rPr lang="en-US" altLang="zh-CN" dirty="0">
                <a:ea typeface="仿宋" panose="02010609060101010101" pitchFamily="49" charset="-122"/>
              </a:rPr>
              <a:t>Reading Push</a:t>
            </a:r>
            <a:r>
              <a:rPr lang="zh-CN" altLang="en-US" dirty="0">
                <a:ea typeface="仿宋" panose="02010609060101010101" pitchFamily="49" charset="-122"/>
              </a:rPr>
              <a:t>： 浏览器正在读取之前收到的本地数据。</a:t>
            </a:r>
          </a:p>
        </p:txBody>
      </p:sp>
    </p:spTree>
    <p:extLst>
      <p:ext uri="{BB962C8B-B14F-4D97-AF65-F5344CB8AC3E}">
        <p14:creationId xmlns:p14="http://schemas.microsoft.com/office/powerpoint/2010/main" val="25163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28FF2-1549-4233-921D-AA9BEBE7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直观的性能表现</a:t>
            </a:r>
            <a:r>
              <a:rPr lang="en-US" altLang="zh-CN" dirty="0"/>
              <a:t>-CURL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1EF1C-EBF7-4BA2-9985-4647819E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7616D-6570-48AF-AE6E-E118E130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4924E-79F1-4030-AB2C-E137A347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ED944A-E8BF-42B1-95D9-42934B2702A5}"/>
              </a:ext>
            </a:extLst>
          </p:cNvPr>
          <p:cNvSpPr txBox="1"/>
          <p:nvPr/>
        </p:nvSpPr>
        <p:spPr>
          <a:xfrm>
            <a:off x="677334" y="4813620"/>
            <a:ext cx="462498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altLang="zh-CN" sz="1600" dirty="0">
                <a:latin typeface="Bodoni MT" panose="02070603080606020203" pitchFamily="18" charset="0"/>
              </a:rPr>
              <a:t>curl -w "@/tmp/curl-format.txt" -o /dev/null </a:t>
            </a:r>
            <a:r>
              <a:rPr lang="en-US" altLang="zh-CN" sz="1600" dirty="0">
                <a:latin typeface="Bodoni MT" panose="02070603080606020203" pitchFamily="18" charset="0"/>
              </a:rPr>
              <a:t>\</a:t>
            </a:r>
          </a:p>
          <a:p>
            <a:r>
              <a:rPr lang="en-US" altLang="zh-CN" sz="1600" dirty="0">
                <a:latin typeface="Bodoni MT" panose="02070603080606020203" pitchFamily="18" charset="0"/>
              </a:rPr>
              <a:t>       </a:t>
            </a:r>
            <a:r>
              <a:rPr lang="pl-PL" altLang="zh-CN" sz="1600" dirty="0">
                <a:latin typeface="Bodoni MT" panose="02070603080606020203" pitchFamily="18" charset="0"/>
              </a:rPr>
              <a:t>-s 'http://wiki.office.51fanli.com/wiki/INF-0103'</a:t>
            </a:r>
            <a:endParaRPr lang="zh-CN" altLang="en-US" sz="1600" dirty="0">
              <a:latin typeface="Bodoni MT" panose="02070603080606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C8D2F9-842D-49CE-8B30-67972FE2ED86}"/>
              </a:ext>
            </a:extLst>
          </p:cNvPr>
          <p:cNvSpPr txBox="1"/>
          <p:nvPr/>
        </p:nvSpPr>
        <p:spPr>
          <a:xfrm>
            <a:off x="677334" y="1603614"/>
            <a:ext cx="4048929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Bodoni MT" panose="02070603080606020203" pitchFamily="18" charset="0"/>
              </a:rPr>
              <a:t>/</a:t>
            </a:r>
            <a:r>
              <a:rPr lang="pl-PL" altLang="zh-CN" sz="1600" dirty="0">
                <a:latin typeface="Bodoni MT" panose="02070603080606020203" pitchFamily="18" charset="0"/>
              </a:rPr>
              <a:t>tmp/curl-format.txt</a:t>
            </a:r>
            <a:r>
              <a:rPr lang="en-US" altLang="zh-CN" sz="1600" dirty="0">
                <a:latin typeface="Bodoni MT" panose="02070603080606020203" pitchFamily="18" charset="0"/>
              </a:rPr>
              <a:t> :</a:t>
            </a:r>
          </a:p>
          <a:p>
            <a:endParaRPr lang="en-US" altLang="zh-CN" sz="1600" dirty="0">
              <a:latin typeface="Bodoni MT" panose="02070603080606020203" pitchFamily="18" charset="0"/>
            </a:endParaRPr>
          </a:p>
          <a:p>
            <a:r>
              <a:rPr lang="en-US" altLang="zh-CN" sz="1600" dirty="0" err="1">
                <a:latin typeface="Bodoni MT" panose="02070603080606020203" pitchFamily="18" charset="0"/>
              </a:rPr>
              <a:t>time_namelookup</a:t>
            </a:r>
            <a:r>
              <a:rPr lang="en-US" altLang="zh-CN" sz="1600" dirty="0">
                <a:latin typeface="Bodoni MT" panose="02070603080606020203" pitchFamily="18" charset="0"/>
              </a:rPr>
              <a:t>:  %{</a:t>
            </a:r>
            <a:r>
              <a:rPr lang="en-US" altLang="zh-CN" sz="1600" dirty="0" err="1">
                <a:latin typeface="Bodoni MT" panose="02070603080606020203" pitchFamily="18" charset="0"/>
              </a:rPr>
              <a:t>time_namelookup</a:t>
            </a:r>
            <a:r>
              <a:rPr lang="en-US" altLang="zh-CN" sz="1600" dirty="0">
                <a:latin typeface="Bodoni MT" panose="02070603080606020203" pitchFamily="18" charset="0"/>
              </a:rPr>
              <a:t>}\n</a:t>
            </a:r>
          </a:p>
          <a:p>
            <a:r>
              <a:rPr lang="en-US" altLang="zh-CN" sz="1600" dirty="0" err="1">
                <a:latin typeface="Bodoni MT" panose="02070603080606020203" pitchFamily="18" charset="0"/>
              </a:rPr>
              <a:t>time_connect</a:t>
            </a:r>
            <a:r>
              <a:rPr lang="en-US" altLang="zh-CN" sz="1600" dirty="0">
                <a:latin typeface="Bodoni MT" panose="02070603080606020203" pitchFamily="18" charset="0"/>
              </a:rPr>
              <a:t>:  %{</a:t>
            </a:r>
            <a:r>
              <a:rPr lang="en-US" altLang="zh-CN" sz="1600" dirty="0" err="1">
                <a:latin typeface="Bodoni MT" panose="02070603080606020203" pitchFamily="18" charset="0"/>
              </a:rPr>
              <a:t>time_connect</a:t>
            </a:r>
            <a:r>
              <a:rPr lang="en-US" altLang="zh-CN" sz="1600" dirty="0">
                <a:latin typeface="Bodoni MT" panose="02070603080606020203" pitchFamily="18" charset="0"/>
              </a:rPr>
              <a:t>}\n</a:t>
            </a:r>
          </a:p>
          <a:p>
            <a:r>
              <a:rPr lang="en-US" altLang="zh-CN" sz="1600" dirty="0" err="1">
                <a:latin typeface="Bodoni MT" panose="02070603080606020203" pitchFamily="18" charset="0"/>
              </a:rPr>
              <a:t>time_appconnect</a:t>
            </a:r>
            <a:r>
              <a:rPr lang="en-US" altLang="zh-CN" sz="1600" dirty="0">
                <a:latin typeface="Bodoni MT" panose="02070603080606020203" pitchFamily="18" charset="0"/>
              </a:rPr>
              <a:t>:  %{</a:t>
            </a:r>
            <a:r>
              <a:rPr lang="en-US" altLang="zh-CN" sz="1600" dirty="0" err="1">
                <a:latin typeface="Bodoni MT" panose="02070603080606020203" pitchFamily="18" charset="0"/>
              </a:rPr>
              <a:t>time_appconnect</a:t>
            </a:r>
            <a:r>
              <a:rPr lang="en-US" altLang="zh-CN" sz="1600" dirty="0">
                <a:latin typeface="Bodoni MT" panose="02070603080606020203" pitchFamily="18" charset="0"/>
              </a:rPr>
              <a:t>}\n</a:t>
            </a:r>
          </a:p>
          <a:p>
            <a:r>
              <a:rPr lang="en-US" altLang="zh-CN" sz="1600" dirty="0" err="1">
                <a:latin typeface="Bodoni MT" panose="02070603080606020203" pitchFamily="18" charset="0"/>
              </a:rPr>
              <a:t>time_pretransfer</a:t>
            </a:r>
            <a:r>
              <a:rPr lang="en-US" altLang="zh-CN" sz="1600" dirty="0">
                <a:latin typeface="Bodoni MT" panose="02070603080606020203" pitchFamily="18" charset="0"/>
              </a:rPr>
              <a:t>:  %{</a:t>
            </a:r>
            <a:r>
              <a:rPr lang="en-US" altLang="zh-CN" sz="1600" dirty="0" err="1">
                <a:latin typeface="Bodoni MT" panose="02070603080606020203" pitchFamily="18" charset="0"/>
              </a:rPr>
              <a:t>time_pretransfer</a:t>
            </a:r>
            <a:r>
              <a:rPr lang="en-US" altLang="zh-CN" sz="1600" dirty="0">
                <a:latin typeface="Bodoni MT" panose="02070603080606020203" pitchFamily="18" charset="0"/>
              </a:rPr>
              <a:t>}\n</a:t>
            </a:r>
          </a:p>
          <a:p>
            <a:r>
              <a:rPr lang="en-US" altLang="zh-CN" sz="1600" dirty="0" err="1">
                <a:latin typeface="Bodoni MT" panose="02070603080606020203" pitchFamily="18" charset="0"/>
              </a:rPr>
              <a:t>time_redirect</a:t>
            </a:r>
            <a:r>
              <a:rPr lang="en-US" altLang="zh-CN" sz="1600" dirty="0">
                <a:latin typeface="Bodoni MT" panose="02070603080606020203" pitchFamily="18" charset="0"/>
              </a:rPr>
              <a:t>:  %{</a:t>
            </a:r>
            <a:r>
              <a:rPr lang="en-US" altLang="zh-CN" sz="1600" dirty="0" err="1">
                <a:latin typeface="Bodoni MT" panose="02070603080606020203" pitchFamily="18" charset="0"/>
              </a:rPr>
              <a:t>time_redirect</a:t>
            </a:r>
            <a:r>
              <a:rPr lang="en-US" altLang="zh-CN" sz="1600" dirty="0">
                <a:latin typeface="Bodoni MT" panose="02070603080606020203" pitchFamily="18" charset="0"/>
              </a:rPr>
              <a:t>}\n</a:t>
            </a:r>
          </a:p>
          <a:p>
            <a:r>
              <a:rPr lang="en-US" altLang="zh-CN" sz="1600" dirty="0" err="1">
                <a:latin typeface="Bodoni MT" panose="02070603080606020203" pitchFamily="18" charset="0"/>
              </a:rPr>
              <a:t>time_starttransfer</a:t>
            </a:r>
            <a:r>
              <a:rPr lang="en-US" altLang="zh-CN" sz="1600" dirty="0">
                <a:latin typeface="Bodoni MT" panose="02070603080606020203" pitchFamily="18" charset="0"/>
              </a:rPr>
              <a:t>:  %{</a:t>
            </a:r>
            <a:r>
              <a:rPr lang="en-US" altLang="zh-CN" sz="1600" dirty="0" err="1">
                <a:latin typeface="Bodoni MT" panose="02070603080606020203" pitchFamily="18" charset="0"/>
              </a:rPr>
              <a:t>time_starttransfer</a:t>
            </a:r>
            <a:r>
              <a:rPr lang="en-US" altLang="zh-CN" sz="1600" dirty="0">
                <a:latin typeface="Bodoni MT" panose="02070603080606020203" pitchFamily="18" charset="0"/>
              </a:rPr>
              <a:t>}\n</a:t>
            </a:r>
          </a:p>
          <a:p>
            <a:r>
              <a:rPr lang="en-US" altLang="zh-CN" sz="1600" dirty="0">
                <a:latin typeface="Bodoni MT" panose="02070603080606020203" pitchFamily="18" charset="0"/>
              </a:rPr>
              <a:t>        ----------\n</a:t>
            </a:r>
          </a:p>
          <a:p>
            <a:r>
              <a:rPr lang="en-US" altLang="zh-CN" sz="1600" dirty="0" err="1">
                <a:latin typeface="Bodoni MT" panose="02070603080606020203" pitchFamily="18" charset="0"/>
              </a:rPr>
              <a:t>time_total</a:t>
            </a:r>
            <a:r>
              <a:rPr lang="en-US" altLang="zh-CN" sz="1600" dirty="0">
                <a:latin typeface="Bodoni MT" panose="02070603080606020203" pitchFamily="18" charset="0"/>
              </a:rPr>
              <a:t>:  %{</a:t>
            </a:r>
            <a:r>
              <a:rPr lang="en-US" altLang="zh-CN" sz="1600" dirty="0" err="1">
                <a:latin typeface="Bodoni MT" panose="02070603080606020203" pitchFamily="18" charset="0"/>
              </a:rPr>
              <a:t>time_total</a:t>
            </a:r>
            <a:r>
              <a:rPr lang="en-US" altLang="zh-CN" sz="1600" dirty="0">
                <a:latin typeface="Bodoni MT" panose="02070603080606020203" pitchFamily="18" charset="0"/>
              </a:rPr>
              <a:t>}\n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37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1B2C1-6CD5-4338-9D04-A46A9C74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直观的性能表现</a:t>
            </a:r>
            <a:r>
              <a:rPr lang="en-US" altLang="zh-CN" dirty="0"/>
              <a:t>-</a:t>
            </a:r>
            <a:r>
              <a:rPr lang="en-US" altLang="zh-CN" dirty="0" err="1"/>
              <a:t>XHProf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D838-5D28-4764-8CCB-F80B4ED2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63" y="5232328"/>
            <a:ext cx="8596668" cy="8090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hlinkClick r:id="rId2"/>
              </a:rPr>
              <a:t>更复杂的</a:t>
            </a:r>
            <a:r>
              <a:rPr lang="en-US" altLang="zh-CN" dirty="0">
                <a:hlinkClick r:id="rId2"/>
              </a:rPr>
              <a:t>case</a:t>
            </a:r>
            <a:r>
              <a:rPr lang="zh-CN" altLang="en-US" dirty="0">
                <a:hlinkClick r:id="rId2"/>
              </a:rPr>
              <a:t>：</a:t>
            </a:r>
            <a:r>
              <a:rPr lang="en-US" altLang="zh-CN" dirty="0">
                <a:hlinkClick r:id="rId2"/>
              </a:rPr>
              <a:t>https://i.onthe.io/shpzkl4nkbfc60nfp.3542e223.png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D7C7B-4594-4C56-94D7-FE4DBFE0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CBF60-6D3F-4A23-8229-1BE285FD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6C406-D162-4F13-BE77-2AD31091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8AF288-D772-4D2F-B625-D1D0E1EA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72" y="1426754"/>
            <a:ext cx="7087009" cy="36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4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C19F-A6AC-42AF-BE49-372353DE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性能衡量指标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C3652-8519-4D2A-B262-A7FCACA7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响应时间 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Response time</a:t>
            </a: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吞吐量 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TPS</a:t>
            </a: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并发用户数 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Concurrency</a:t>
            </a: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资源使用率：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pPr lvl="1"/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CPU Load</a:t>
            </a:r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Nice Time</a:t>
            </a:r>
          </a:p>
          <a:p>
            <a:pPr lvl="1"/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Memory Usage</a:t>
            </a:r>
          </a:p>
          <a:p>
            <a:pPr lvl="1"/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SWAP</a:t>
            </a:r>
          </a:p>
          <a:p>
            <a:pPr lvl="1"/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磁盘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I/O</a:t>
            </a:r>
          </a:p>
          <a:p>
            <a:pPr lvl="1"/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网络带宽</a:t>
            </a:r>
            <a:endParaRPr lang="en-US" altLang="zh-CN" dirty="0"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pPr lvl="1"/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其他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…</a:t>
            </a:r>
          </a:p>
          <a:p>
            <a:r>
              <a:rPr lang="zh-CN" altLang="en-US" dirty="0">
                <a:latin typeface="Bodoni MT" panose="02070603080606020203" pitchFamily="18" charset="0"/>
                <a:ea typeface="仿宋" panose="02010609060101010101" pitchFamily="49" charset="-122"/>
              </a:rPr>
              <a:t>稳定性、故障恢复速率 等</a:t>
            </a:r>
            <a:r>
              <a:rPr lang="en-US" altLang="zh-CN" dirty="0">
                <a:latin typeface="Bodoni MT" panose="02070603080606020203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88D3C-95CF-4F92-9EB6-350F80A3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4940B-7F61-4FFC-B8AB-879DE01C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DB3B-D660-41F8-A17B-166D7E40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8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7612-6E2C-4A9E-B658-60967E42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压测工具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56D1A-12C3-4737-B49A-3E98EE27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Bodoni MT" panose="02070603080606020203" pitchFamily="18" charset="0"/>
              </a:rPr>
              <a:t>Apache Bench</a:t>
            </a:r>
            <a:r>
              <a:rPr lang="en-US" altLang="zh-CN" dirty="0">
                <a:latin typeface="Bodoni MT" panose="02070603080606020203" pitchFamily="18" charset="0"/>
              </a:rPr>
              <a:t>:</a:t>
            </a:r>
            <a:r>
              <a:rPr lang="zh-CN" altLang="en-US" dirty="0">
                <a:latin typeface="Bodoni MT" panose="02070603080606020203" pitchFamily="18" charset="0"/>
              </a:rPr>
              <a:t> </a:t>
            </a:r>
            <a:r>
              <a:rPr lang="en-US" altLang="zh-CN" dirty="0">
                <a:latin typeface="Bodoni MT" panose="02070603080606020203" pitchFamily="18" charset="0"/>
              </a:rPr>
              <a:t>ab, lightweight, single endpoint.</a:t>
            </a:r>
          </a:p>
          <a:p>
            <a:r>
              <a:rPr lang="en-US" altLang="zh-CN" b="1" dirty="0">
                <a:latin typeface="Bodoni MT" panose="02070603080606020203" pitchFamily="18" charset="0"/>
              </a:rPr>
              <a:t>Siege</a:t>
            </a:r>
            <a:r>
              <a:rPr lang="en-US" altLang="zh-CN" dirty="0">
                <a:latin typeface="Bodoni MT" panose="02070603080606020203" pitchFamily="18" charset="0"/>
              </a:rPr>
              <a:t>:</a:t>
            </a:r>
            <a:r>
              <a:rPr lang="zh-CN" altLang="en-US" dirty="0">
                <a:latin typeface="Bodoni MT" panose="02070603080606020203" pitchFamily="18" charset="0"/>
              </a:rPr>
              <a:t> </a:t>
            </a:r>
            <a:r>
              <a:rPr lang="en-US" altLang="zh-CN" dirty="0">
                <a:latin typeface="Bodoni MT" panose="02070603080606020203" pitchFamily="18" charset="0"/>
              </a:rPr>
              <a:t>lightweight, single endpoint.</a:t>
            </a:r>
          </a:p>
          <a:p>
            <a:r>
              <a:rPr lang="en-US" altLang="zh-CN" b="1" dirty="0">
                <a:latin typeface="Bodoni MT" panose="02070603080606020203" pitchFamily="18" charset="0"/>
              </a:rPr>
              <a:t>Apache </a:t>
            </a:r>
            <a:r>
              <a:rPr lang="en-US" altLang="zh-CN" b="1" dirty="0" err="1">
                <a:latin typeface="Bodoni MT" panose="02070603080606020203" pitchFamily="18" charset="0"/>
              </a:rPr>
              <a:t>Jmeter</a:t>
            </a:r>
            <a:r>
              <a:rPr lang="en-US" altLang="zh-CN" dirty="0">
                <a:latin typeface="Bodoni MT" panose="02070603080606020203" pitchFamily="18" charset="0"/>
              </a:rPr>
              <a:t>: simulate a heavy load on a server(s)/network/object</a:t>
            </a:r>
          </a:p>
          <a:p>
            <a:r>
              <a:rPr lang="en-US" altLang="zh-CN" b="1" dirty="0">
                <a:latin typeface="Bodoni MT" panose="02070603080606020203" pitchFamily="18" charset="0"/>
              </a:rPr>
              <a:t>Bees with Machine Guns</a:t>
            </a:r>
            <a:r>
              <a:rPr lang="en-US" altLang="zh-CN" dirty="0">
                <a:latin typeface="Bodoni MT" panose="02070603080606020203" pitchFamily="18" charset="0"/>
              </a:rPr>
              <a:t>: A utility for arming (creating) many bees (micro EC2 instances) to attack (load test) targets (web applications).</a:t>
            </a:r>
          </a:p>
          <a:p>
            <a:r>
              <a:rPr lang="en-US" altLang="zh-CN" b="1" dirty="0">
                <a:latin typeface="Bodoni MT" panose="02070603080606020203" pitchFamily="18" charset="0"/>
              </a:rPr>
              <a:t>LoadRunner</a:t>
            </a:r>
            <a:r>
              <a:rPr lang="en-US" altLang="zh-CN" dirty="0">
                <a:latin typeface="Bodoni MT" panose="02070603080606020203" pitchFamily="18" charset="0"/>
              </a:rPr>
              <a:t>: not for free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DC4A-C05B-46FA-8D1B-FF767383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3593A-6038-4BC6-9EC7-A02EEA64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B51C-06AD-40ED-A64C-4AF9E34B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9FC7-EF4A-4570-8F8E-3683BAEC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ab: Apache Bench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A7E88-7FE9-4F97-8865-65F91D33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066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Bodoni MT" panose="02070603080606020203" pitchFamily="18" charset="0"/>
              </a:rPr>
              <a:t>$</a:t>
            </a:r>
            <a:r>
              <a:rPr lang="zh-CN" altLang="en-US" dirty="0">
                <a:latin typeface="Bodoni MT" panose="02070603080606020203" pitchFamily="18" charset="0"/>
              </a:rPr>
              <a:t> </a:t>
            </a:r>
            <a:r>
              <a:rPr lang="de-DE" altLang="zh-CN" dirty="0">
                <a:latin typeface="Bodoni MT" panose="02070603080606020203" pitchFamily="18" charset="0"/>
              </a:rPr>
              <a:t>ab -n 1000 -c 10 -t 30 </a:t>
            </a:r>
            <a:r>
              <a:rPr lang="en-US" altLang="zh-CN" dirty="0">
                <a:latin typeface="Bodoni MT" panose="02070603080606020203" pitchFamily="18" charset="0"/>
              </a:rPr>
              <a:t>-k</a:t>
            </a:r>
            <a:r>
              <a:rPr lang="de-DE" altLang="zh-CN" dirty="0">
                <a:latin typeface="Bodoni MT" panose="02070603080606020203" pitchFamily="18" charset="0"/>
              </a:rPr>
              <a:t> 'https://www.baidu.com/'</a:t>
            </a:r>
            <a:endParaRPr lang="zh-CN" altLang="en-US" dirty="0">
              <a:latin typeface="Bodoni MT" panose="02070603080606020203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CD693-86E8-447B-968E-DB9772B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BA17-487B-4E59-919B-6CFD6724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3F7CF-1E85-4D83-9E57-1346C0B8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2643-7CAA-4025-93E7-4AD28C44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LoadRunner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8B82C-2331-4EFD-BB5C-44EF1C03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4/1/2019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A7B27-3C9E-4A91-803F-E17A747B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7D9E4-96D9-4D43-B4C7-78AC833C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EC912C-421F-4B1C-B2A1-8F2660A0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30" y="1417441"/>
            <a:ext cx="8756123" cy="45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52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828</Words>
  <Application>Microsoft Office PowerPoint</Application>
  <PresentationFormat>宽屏</PresentationFormat>
  <Paragraphs>128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Arial</vt:lpstr>
      <vt:lpstr>Bodoni MT</vt:lpstr>
      <vt:lpstr>Trebuchet MS</vt:lpstr>
      <vt:lpstr>Wingdings 3</vt:lpstr>
      <vt:lpstr>平面</vt:lpstr>
      <vt:lpstr>Web性能优化</vt:lpstr>
      <vt:lpstr>请求完整生命周期</vt:lpstr>
      <vt:lpstr>直观的性能表现-Chrome Waterfull </vt:lpstr>
      <vt:lpstr>直观的性能表现-CURL INFO</vt:lpstr>
      <vt:lpstr>直观的性能表现-XHProf</vt:lpstr>
      <vt:lpstr>性能衡量指标</vt:lpstr>
      <vt:lpstr>压测工具</vt:lpstr>
      <vt:lpstr>ab: Apache Bench</vt:lpstr>
      <vt:lpstr>LoadRunner</vt:lpstr>
      <vt:lpstr>基于Access Log的性能分析</vt:lpstr>
      <vt:lpstr>服务端监控-带宽吃满</vt:lpstr>
      <vt:lpstr>服务端监控-CPU Load 100%</vt:lpstr>
      <vt:lpstr>PowerPoint 演示文稿</vt:lpstr>
      <vt:lpstr>架构优化</vt:lpstr>
      <vt:lpstr>前端优化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系统优化</dc:title>
  <dc:creator>张 君华</dc:creator>
  <cp:lastModifiedBy>张 君华</cp:lastModifiedBy>
  <cp:revision>172</cp:revision>
  <dcterms:created xsi:type="dcterms:W3CDTF">2019-04-01T01:42:12Z</dcterms:created>
  <dcterms:modified xsi:type="dcterms:W3CDTF">2019-04-03T12:09:28Z</dcterms:modified>
</cp:coreProperties>
</file>