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DPWMG6B779UQ0V9GRYR8QL057NZMOXVR9U0XLJEOXF8RTELTZ8BH4FBA2CCB3A898C5011CDC00AC406AACF2" Type="http://schemas.microsoft.com/office/2006/relationships/officeDocumentMain" Target="NULL"/><Relationship Id="SAWMD6GP7RYQ0TTGRZR8IL057ZQ0OXVR9E0XFJEOXF8RTGCTZ6BJQC0HFY9TP8RRXUMX9OZ8ZIX78MEJQUFTKF8Q8RN0WLCBAOOODHB3469A8390F4F28E3DBB31D4B62B8965BC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64" r:id="rId3"/>
    <p:sldId id="291" r:id="rId4"/>
    <p:sldId id="333" r:id="rId5"/>
    <p:sldId id="334" r:id="rId6"/>
    <p:sldId id="339" r:id="rId7"/>
    <p:sldId id="336" r:id="rId8"/>
    <p:sldId id="340" r:id="rId9"/>
    <p:sldId id="337" r:id="rId10"/>
    <p:sldId id="341" r:id="rId11"/>
    <p:sldId id="300" r:id="rId12"/>
    <p:sldId id="343" r:id="rId13"/>
    <p:sldId id="346" r:id="rId14"/>
    <p:sldId id="342" r:id="rId15"/>
    <p:sldId id="344" r:id="rId16"/>
    <p:sldId id="345" r:id="rId17"/>
    <p:sldId id="304" r:id="rId18"/>
    <p:sldId id="281" r:id="rId19"/>
    <p:sldId id="317" r:id="rId20"/>
    <p:sldId id="318" r:id="rId21"/>
    <p:sldId id="307" r:id="rId22"/>
    <p:sldId id="332" r:id="rId23"/>
    <p:sldId id="324" r:id="rId24"/>
    <p:sldId id="347" r:id="rId25"/>
    <p:sldId id="305" r:id="rId26"/>
    <p:sldId id="302" r:id="rId27"/>
    <p:sldId id="328" r:id="rId28"/>
    <p:sldId id="29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437"/>
    <a:srgbClr val="1E53A4"/>
    <a:srgbClr val="002882"/>
    <a:srgbClr val="64CDFF"/>
    <a:srgbClr val="FF5582"/>
    <a:srgbClr val="EBEBEB"/>
    <a:srgbClr val="D6D6D6"/>
    <a:srgbClr val="C0C0C0"/>
    <a:srgbClr val="AAAAAA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36" autoAdjust="0"/>
    <p:restoredTop sz="94632"/>
  </p:normalViewPr>
  <p:slideViewPr>
    <p:cSldViewPr snapToGrid="0" snapToObjects="1">
      <p:cViewPr varScale="1">
        <p:scale>
          <a:sx n="68" d="100"/>
          <a:sy n="68" d="100"/>
        </p:scale>
        <p:origin x="916" y="-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B124-443F-9343-9583-F438304648E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A2B9D-FCE7-7642-954F-C483852019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3C627-D9EE-934D-A22E-2AD9B3E8C5B0}" type="datetimeFigureOut">
              <a:rPr kumimoji="1" lang="zh-CN" altLang="en-US" smtClean="0"/>
              <a:t>2019/3/16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A3F5F-5BE5-BE47-8794-75776C6257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17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04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21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63045"/>
            <a:ext cx="6715932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0848" y="4358302"/>
            <a:ext cx="6498964" cy="83381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>
                <a:solidFill>
                  <a:srgbClr val="FF0000"/>
                </a:solidFill>
              </a:defRPr>
            </a:lvl2pPr>
            <a:lvl3pPr marL="685800" indent="0">
              <a:buNone/>
              <a:defRPr>
                <a:solidFill>
                  <a:srgbClr val="FF0000"/>
                </a:solidFill>
              </a:defRPr>
            </a:lvl3pPr>
            <a:lvl4pPr marL="1028700" indent="0">
              <a:buNone/>
              <a:defRPr>
                <a:solidFill>
                  <a:srgbClr val="FF0000"/>
                </a:solidFill>
              </a:defRPr>
            </a:lvl4pPr>
            <a:lvl5pPr marL="13716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7300" y="0"/>
            <a:ext cx="2806700" cy="686421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457200"/>
            <a:ext cx="1549879" cy="3152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45096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906950" y="6396999"/>
            <a:ext cx="1909763" cy="15875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304800" y="1333500"/>
            <a:ext cx="8534400" cy="48387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97752"/>
            <a:ext cx="764285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8534400" cy="876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r>
              <a:rPr lang="zh-CN" altLang="en-US" dirty="0"/>
              <a:t>点击修改标题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304800" y="1687484"/>
            <a:ext cx="8534400" cy="448471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906950" y="6396999"/>
            <a:ext cx="1909763" cy="15875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97752"/>
            <a:ext cx="764285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8943"/>
            <a:ext cx="3295650" cy="48325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 dirty="0"/>
              <a:t>单击此处编辑母。版文本样式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763566" y="1338944"/>
            <a:ext cx="5075634" cy="4833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906950" y="6396999"/>
            <a:ext cx="1909763" cy="15875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97752"/>
            <a:ext cx="764285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338943"/>
            <a:ext cx="3206211" cy="1512745"/>
          </a:xfrm>
        </p:spPr>
        <p:txBody>
          <a:bodyPr>
            <a:noAutofit/>
          </a:bodyPr>
          <a:lstStyle>
            <a:lvl1pPr marL="0" indent="0">
              <a:buNone/>
              <a:defRPr sz="10000" b="0" i="0">
                <a:solidFill>
                  <a:schemeClr val="accent1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304800" y="2896292"/>
            <a:ext cx="8534399" cy="1923436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/>
            </a:lvl1pPr>
          </a:lstStyle>
          <a:p>
            <a:r>
              <a:rPr lang="zh-CN" altLang="en-US" dirty="0"/>
              <a:t>章节页标题方正正粗黑 </a:t>
            </a:r>
            <a:r>
              <a:rPr lang="en-US" altLang="zh-CN" dirty="0"/>
              <a:t>36pt</a:t>
            </a:r>
            <a:br>
              <a:rPr lang="en-US" altLang="zh-CN" dirty="0"/>
            </a:br>
            <a:r>
              <a:rPr lang="en-US" altLang="zh-CN" dirty="0"/>
              <a:t>Facto Bold 36pt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906950" y="6396999"/>
            <a:ext cx="1909763" cy="15875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01280"/>
            <a:ext cx="759600" cy="151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35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166" y="6399782"/>
            <a:ext cx="1080096" cy="15341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" b="0" i="0">
                <a:solidFill>
                  <a:schemeClr val="tx1"/>
                </a:solidFill>
                <a:latin typeface="+mn-ea"/>
                <a:ea typeface="+mn-ea"/>
                <a:cs typeface="Source Han Sans CN" charset="-122"/>
              </a:defRPr>
            </a:lvl1pPr>
          </a:lstStyle>
          <a:p>
            <a:r>
              <a:rPr kumimoji="1" lang="zh-CN" altLang="en-US" dirty="0"/>
              <a:t>日期：</a:t>
            </a:r>
            <a:r>
              <a:rPr kumimoji="1" lang="en-US" altLang="zh-CN" dirty="0"/>
              <a:t>YYYY.MM.DD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0749" y="6399782"/>
            <a:ext cx="1173762" cy="15959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 b="0" i="0">
                <a:solidFill>
                  <a:schemeClr val="tx1"/>
                </a:solidFill>
                <a:latin typeface="+mj-ea"/>
                <a:ea typeface="+mj-ea"/>
                <a:cs typeface="Source Han Sans CN" charset="-122"/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99782"/>
            <a:ext cx="2057400" cy="1595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 b="0" i="0">
                <a:solidFill>
                  <a:schemeClr val="accent1"/>
                </a:solidFill>
                <a:latin typeface="+mj-ea"/>
                <a:ea typeface="+mj-ea"/>
                <a:cs typeface="Source Han Sans CN" charset="-122"/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-4763" y="7474758"/>
            <a:ext cx="481910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83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164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-1679" y="7070725"/>
            <a:ext cx="478826" cy="309450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537289" y="7070725"/>
            <a:ext cx="479596" cy="309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366512" y="7070725"/>
            <a:ext cx="479596" cy="309450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1906249" y="7070725"/>
            <a:ext cx="478826" cy="309450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2450615" y="7070725"/>
            <a:ext cx="479596" cy="309450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2995750" y="7070725"/>
            <a:ext cx="478825" cy="309450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537289" y="7474758"/>
            <a:ext cx="482681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216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12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24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366511" y="7474758"/>
            <a:ext cx="482681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05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85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1906249" y="7474758"/>
            <a:ext cx="481910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05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55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2450614" y="7474758"/>
            <a:ext cx="482681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05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205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2995750" y="7474758"/>
            <a:ext cx="482681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05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3842998" y="7474759"/>
            <a:ext cx="481910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3846082" y="7070725"/>
            <a:ext cx="478826" cy="30945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4385050" y="7070725"/>
            <a:ext cx="479596" cy="309450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4906009" y="7070725"/>
            <a:ext cx="478826" cy="309450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5422379" y="7070725"/>
            <a:ext cx="478825" cy="309450"/>
          </a:xfrm>
          <a:prstGeom prst="rect">
            <a:avLst/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 userDrawn="1"/>
        </p:nvSpPr>
        <p:spPr bwMode="auto">
          <a:xfrm>
            <a:off x="4385050" y="7474759"/>
            <a:ext cx="482681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90 K</a:t>
            </a:r>
          </a:p>
        </p:txBody>
      </p:sp>
      <p:sp>
        <p:nvSpPr>
          <p:cNvPr id="29" name="TextBox 31"/>
          <p:cNvSpPr txBox="1">
            <a:spLocks noChangeArrowheads="1"/>
          </p:cNvSpPr>
          <p:nvPr userDrawn="1"/>
        </p:nvSpPr>
        <p:spPr bwMode="auto">
          <a:xfrm>
            <a:off x="4902154" y="7474759"/>
            <a:ext cx="482681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80 K</a:t>
            </a: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5422379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70 K</a:t>
            </a:r>
          </a:p>
        </p:txBody>
      </p:sp>
      <p:sp>
        <p:nvSpPr>
          <p:cNvPr id="31" name="Rectangle 30"/>
          <p:cNvSpPr>
            <a:spLocks noChangeAspect="1"/>
          </p:cNvSpPr>
          <p:nvPr userDrawn="1"/>
        </p:nvSpPr>
        <p:spPr>
          <a:xfrm>
            <a:off x="5957230" y="7070725"/>
            <a:ext cx="478825" cy="309450"/>
          </a:xfrm>
          <a:prstGeom prst="rect">
            <a:avLst/>
          </a:prstGeom>
          <a:solidFill>
            <a:srgbClr val="797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 userDrawn="1"/>
        </p:nvSpPr>
        <p:spPr>
          <a:xfrm>
            <a:off x="6492082" y="7070725"/>
            <a:ext cx="478825" cy="309450"/>
          </a:xfrm>
          <a:prstGeom prst="rect">
            <a:avLst/>
          </a:prstGeom>
          <a:solidFill>
            <a:srgbClr val="9292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7035355" y="7070725"/>
            <a:ext cx="478825" cy="309450"/>
          </a:xfrm>
          <a:prstGeom prst="rect">
            <a:avLst/>
          </a:prstGeom>
          <a:solidFill>
            <a:srgbClr val="AAAA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7578629" y="7070725"/>
            <a:ext cx="478825" cy="3094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8121902" y="7070725"/>
            <a:ext cx="478825" cy="309450"/>
          </a:xfrm>
          <a:prstGeom prst="rect">
            <a:avLst/>
          </a:prstGeom>
          <a:solidFill>
            <a:srgbClr val="D6D6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8665176" y="7070725"/>
            <a:ext cx="478825" cy="309450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 userDrawn="1"/>
        </p:nvSpPr>
        <p:spPr bwMode="auto">
          <a:xfrm>
            <a:off x="5957230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60 K</a:t>
            </a:r>
          </a:p>
        </p:txBody>
      </p:sp>
      <p:sp>
        <p:nvSpPr>
          <p:cNvPr id="39" name="TextBox 31"/>
          <p:cNvSpPr txBox="1">
            <a:spLocks noChangeArrowheads="1"/>
          </p:cNvSpPr>
          <p:nvPr userDrawn="1"/>
        </p:nvSpPr>
        <p:spPr bwMode="auto">
          <a:xfrm>
            <a:off x="6488998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50 </a:t>
            </a:r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0" name="TextBox 31"/>
          <p:cNvSpPr txBox="1">
            <a:spLocks noChangeArrowheads="1"/>
          </p:cNvSpPr>
          <p:nvPr userDrawn="1"/>
        </p:nvSpPr>
        <p:spPr bwMode="auto">
          <a:xfrm>
            <a:off x="7035355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 </a:t>
            </a:r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7578629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 K</a:t>
            </a:r>
          </a:p>
        </p:txBody>
      </p:sp>
      <p:sp>
        <p:nvSpPr>
          <p:cNvPr id="42" name="TextBox 31"/>
          <p:cNvSpPr txBox="1">
            <a:spLocks noChangeArrowheads="1"/>
          </p:cNvSpPr>
          <p:nvPr userDrawn="1"/>
        </p:nvSpPr>
        <p:spPr bwMode="auto">
          <a:xfrm>
            <a:off x="8118818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 </a:t>
            </a:r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3" name="TextBox 31"/>
          <p:cNvSpPr txBox="1">
            <a:spLocks noChangeArrowheads="1"/>
          </p:cNvSpPr>
          <p:nvPr userDrawn="1"/>
        </p:nvSpPr>
        <p:spPr bwMode="auto">
          <a:xfrm>
            <a:off x="8665176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1" y="457200"/>
            <a:ext cx="8534400" cy="45096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04800" y="1333500"/>
            <a:ext cx="8534400" cy="48387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FZZhengHeiS-B-GB" charset="-122"/>
          <a:cs typeface="FZZhengHeiS-B-GB" charset="-122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framework/Selenium2Library" TargetMode="External"/><Relationship Id="rId2" Type="http://schemas.openxmlformats.org/officeDocument/2006/relationships/hyperlink" Target="http://robotframework.org/robotframework/#standard-libra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ovelysystems/robotframework-androidlibrary#readme" TargetMode="External"/><Relationship Id="rId4" Type="http://schemas.openxmlformats.org/officeDocument/2006/relationships/hyperlink" Target="https://github.com/robotframework/SSHLibrar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framework.org/robotframework/#built-in-tools" TargetMode="External"/><Relationship Id="rId2" Type="http://schemas.openxmlformats.org/officeDocument/2006/relationships/hyperlink" Target="http://robotframework.org/robotframework/#standard-libra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jenkins-ci.org/display/JENKINS/Robot+Framework+Plugin" TargetMode="External"/><Relationship Id="rId4" Type="http://schemas.openxmlformats.org/officeDocument/2006/relationships/hyperlink" Target="https://github.com/robotframework/RIDE/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08464" y="-1126672"/>
            <a:ext cx="309880" cy="3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653818"/>
            <a:ext cx="5888183" cy="2364628"/>
          </a:xfrm>
        </p:spPr>
        <p:txBody>
          <a:bodyPr>
            <a:noAutofit/>
          </a:bodyPr>
          <a:lstStyle/>
          <a:p>
            <a:pPr marL="6985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Robot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自动化案例介绍</a:t>
            </a:r>
            <a:br>
              <a:rPr lang="de-DE" altLang="zh-CN" b="1" dirty="0">
                <a:solidFill>
                  <a:srgbClr val="2568B3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0848" y="4552031"/>
            <a:ext cx="6498964" cy="764687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rgbClr val="D80C18"/>
                </a:solidFill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日期：</a:t>
            </a:r>
            <a:r>
              <a:rPr lang="en-US" altLang="zh-CN" dirty="0">
                <a:solidFill>
                  <a:srgbClr val="D80C18"/>
                </a:solidFill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2019.03.15</a:t>
            </a:r>
          </a:p>
          <a:p>
            <a:pPr lvl="0">
              <a:lnSpc>
                <a:spcPct val="100000"/>
              </a:lnSpc>
            </a:pPr>
            <a:endParaRPr lang="en-US" altLang="zh-CN" dirty="0">
              <a:solidFill>
                <a:srgbClr val="D80C18"/>
              </a:solidFill>
              <a:latin typeface="微软雅黑" panose="020B0503020204020204" charset="-122"/>
              <a:ea typeface="微软雅黑" panose="020B0503020204020204" charset="-122"/>
              <a:cs typeface="FZZhengHeiS-R-GB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rgbClr val="D80C18"/>
                </a:solidFill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分布式商业</a:t>
            </a:r>
            <a:r>
              <a:rPr lang="en-US" altLang="zh-CN" dirty="0">
                <a:solidFill>
                  <a:srgbClr val="D80C18"/>
                </a:solidFill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/</a:t>
            </a:r>
            <a:r>
              <a:rPr lang="zh-CN" altLang="en-US" dirty="0">
                <a:solidFill>
                  <a:srgbClr val="D80C18"/>
                </a:solidFill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测试组</a:t>
            </a:r>
            <a:r>
              <a:rPr lang="en-US" altLang="zh-CN" dirty="0">
                <a:solidFill>
                  <a:srgbClr val="D80C18"/>
                </a:solidFill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/</a:t>
            </a:r>
          </a:p>
          <a:p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FISCO BCOS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自动化实现及常用关键字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269F9-B5CE-EB46-8536-1F9E4423A6BA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91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FISCO BCOS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自动化总体介绍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04800" y="1346200"/>
            <a:ext cx="8466365" cy="3989532"/>
          </a:xfrm>
        </p:spPr>
        <p:txBody>
          <a:bodyPr/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2.0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对外文档，自动化封装了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BCOSLIBRARY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SSHLibrary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RPCLIBRARY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）实现了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协议和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协议同区块链平台进行交互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BCOSLIBRARY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库可以通过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协议登录区块链平台，然后读写缓冲区数据；实现了将拉取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代码、编译、搭链、修改配置文件、重启进程、部署合约、调用控制台等操作设计成一个个关键字，测试人员调用关键字就可以搭链和设计执行用例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RRCLIBRARY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库主要实现构造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报文、往区块链平台发送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rpc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消息，然后解析对应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（依据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取值、多组数据比较）的过程。</a:t>
            </a:r>
          </a:p>
          <a:p>
            <a:pPr marL="0" indent="0"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11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-1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34736" y="1346200"/>
            <a:ext cx="8466365" cy="3989532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12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EE5CD8-E3CF-4FA5-A3A4-543182C8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92661"/>
              </p:ext>
            </p:extLst>
          </p:nvPr>
        </p:nvGraphicFramePr>
        <p:xfrm>
          <a:off x="334736" y="1085912"/>
          <a:ext cx="8337924" cy="517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32">
                  <a:extLst>
                    <a:ext uri="{9D8B030D-6E8A-4147-A177-3AD203B41FA5}">
                      <a16:colId xmlns:a16="http://schemas.microsoft.com/office/drawing/2014/main" val="478433570"/>
                    </a:ext>
                  </a:extLst>
                </a:gridCol>
                <a:gridCol w="2658363">
                  <a:extLst>
                    <a:ext uri="{9D8B030D-6E8A-4147-A177-3AD203B41FA5}">
                      <a16:colId xmlns:a16="http://schemas.microsoft.com/office/drawing/2014/main" val="1496246975"/>
                    </a:ext>
                  </a:extLst>
                </a:gridCol>
                <a:gridCol w="3597829">
                  <a:extLst>
                    <a:ext uri="{9D8B030D-6E8A-4147-A177-3AD203B41FA5}">
                      <a16:colId xmlns:a16="http://schemas.microsoft.com/office/drawing/2014/main" val="3140236469"/>
                    </a:ext>
                  </a:extLst>
                </a:gridCol>
              </a:tblGrid>
              <a:tr h="306989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63393"/>
                  </a:ext>
                </a:extLst>
              </a:tr>
              <a:tr h="495488">
                <a:tc>
                  <a:txBody>
                    <a:bodyPr/>
                    <a:lstStyle/>
                    <a:p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connection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建立一个</a:t>
                      </a:r>
                      <a:r>
                        <a:rPr lang="en-US" altLang="zh-CN" dirty="0" err="1"/>
                        <a:t>ssh</a:t>
                      </a:r>
                      <a:r>
                        <a:rPr lang="zh-CN" altLang="en-US" dirty="0"/>
                        <a:t>会话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`Open Connection`   | my.server.com | alias=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myserver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19940"/>
                  </a:ext>
                </a:extLst>
              </a:tr>
              <a:tr h="495488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weoa_login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通过堡垒机跳转登录</a:t>
                      </a:r>
                      <a:r>
                        <a:rPr lang="en-US" altLang="zh-CN" dirty="0" err="1"/>
                        <a:t>linux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 |`</a:t>
                      </a:r>
                      <a:r>
                        <a:rPr lang="en-US" altLang="zh-CN" dirty="0" err="1"/>
                        <a:t>Weoa</a:t>
                      </a:r>
                      <a:r>
                        <a:rPr lang="en-US" altLang="zh-CN" dirty="0"/>
                        <a:t> login`|    ${</a:t>
                      </a:r>
                      <a:r>
                        <a:rPr lang="en-US" altLang="zh-CN" dirty="0" err="1"/>
                        <a:t>pinname</a:t>
                      </a:r>
                      <a:r>
                        <a:rPr lang="en-US" altLang="zh-CN" dirty="0"/>
                        <a:t>} |  888999${</a:t>
                      </a:r>
                      <a:r>
                        <a:rPr lang="en-US" altLang="zh-CN" dirty="0" err="1"/>
                        <a:t>pinpasswd</a:t>
                      </a:r>
                      <a:r>
                        <a:rPr lang="en-US" altLang="zh-CN" dirty="0"/>
                        <a:t>} |${</a:t>
                      </a:r>
                      <a:r>
                        <a:rPr lang="en-US" altLang="zh-CN" dirty="0" err="1"/>
                        <a:t>hostip</a:t>
                      </a:r>
                      <a:r>
                        <a:rPr lang="en-US" altLang="zh-CN" dirty="0"/>
                        <a:t>} |${username} |${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en-US" altLang="zh-CN" dirty="0"/>
                        <a:t>}|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56822"/>
                  </a:ext>
                </a:extLst>
              </a:tr>
              <a:tr h="306989"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往</a:t>
                      </a:r>
                      <a:r>
                        <a:rPr lang="en-US" altLang="zh-CN" dirty="0" err="1"/>
                        <a:t>ssh</a:t>
                      </a:r>
                      <a:r>
                        <a:rPr lang="zh-CN" altLang="en-US" dirty="0"/>
                        <a:t>会话发送命令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|`</a:t>
                      </a:r>
                      <a:r>
                        <a:rPr lang="en-US" altLang="zh-CN" dirty="0" err="1"/>
                        <a:t>write`|ls</a:t>
                      </a:r>
                      <a:r>
                        <a:rPr lang="en-US" altLang="zh-CN" dirty="0"/>
                        <a:t> -al|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07796"/>
                  </a:ext>
                </a:extLst>
              </a:tr>
              <a:tr h="49548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</a:t>
                      </a:r>
                      <a:r>
                        <a:rPr lang="en-US" altLang="zh-CN" dirty="0" err="1"/>
                        <a:t>ssh</a:t>
                      </a:r>
                      <a:r>
                        <a:rPr lang="zh-CN" altLang="en-US" dirty="0"/>
                        <a:t>会话内容，可以设定读取结束标志和读取超时时间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|`read result`|$|60|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48115"/>
                  </a:ext>
                </a:extLst>
              </a:tr>
              <a:tr h="586644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make_install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github</a:t>
                      </a:r>
                      <a:r>
                        <a:rPr lang="zh-CN" altLang="en-US" dirty="0"/>
                        <a:t>拉取代码、编译（可选），默认采用二进制文件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`make install`    |  release-2.0.1 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拉取指定分支代码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90777"/>
                  </a:ext>
                </a:extLst>
              </a:tr>
              <a:tr h="586644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build_chain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调用小白的</a:t>
                      </a:r>
                      <a:r>
                        <a:rPr lang="en-US" altLang="zh-CN" dirty="0"/>
                        <a:t>build_chain.sh</a:t>
                      </a:r>
                      <a:r>
                        <a:rPr lang="zh-CN" altLang="en-US" dirty="0"/>
                        <a:t>脚本搭链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|`build chain`|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iplist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|-e ../build/bin/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fisco-bcos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|-T|-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指定文件名搭链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86026"/>
                  </a:ext>
                </a:extLst>
              </a:tr>
              <a:tr h="698187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vi_config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</a:t>
                      </a:r>
                      <a:r>
                        <a:rPr lang="en-US" altLang="zh-CN" dirty="0"/>
                        <a:t>config.ini</a:t>
                      </a:r>
                      <a:r>
                        <a:rPr lang="zh-CN" altLang="en-US" dirty="0"/>
                        <a:t>配置文件，可以完成按指定的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和端口进行搭链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|`vi config`|node_10.107.105.134_0|8526|8527|8528|10.107.105.134:8528|10.107.105.134:8529|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41607"/>
                  </a:ext>
                </a:extLst>
              </a:tr>
              <a:tr h="586644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make_install_sdk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编译下载 </a:t>
                      </a:r>
                      <a:r>
                        <a:rPr lang="en-US" altLang="zh-CN" dirty="0" err="1"/>
                        <a:t>sdk</a:t>
                      </a:r>
                      <a:r>
                        <a:rPr lang="en-US" altLang="zh-CN" dirty="0"/>
                        <a:t> console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make_install_sdk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62579"/>
                  </a:ext>
                </a:extLst>
              </a:tr>
              <a:tr h="586644">
                <a:tc>
                  <a:txBody>
                    <a:bodyPr/>
                    <a:lstStyle/>
                    <a:p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make_install_web3sdk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编译下载</a:t>
                      </a:r>
                      <a:r>
                        <a:rPr lang="en-US" altLang="zh-CN" dirty="0"/>
                        <a:t>web3sdk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|`make_install_web3sdk`|sdk 2.0|#build 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2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4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-2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34736" y="1346200"/>
            <a:ext cx="8466365" cy="3989532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13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EE5CD8-E3CF-4FA5-A3A4-543182C8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44501"/>
              </p:ext>
            </p:extLst>
          </p:nvPr>
        </p:nvGraphicFramePr>
        <p:xfrm>
          <a:off x="334737" y="1085912"/>
          <a:ext cx="8337923" cy="514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32">
                  <a:extLst>
                    <a:ext uri="{9D8B030D-6E8A-4147-A177-3AD203B41FA5}">
                      <a16:colId xmlns:a16="http://schemas.microsoft.com/office/drawing/2014/main" val="478433570"/>
                    </a:ext>
                  </a:extLst>
                </a:gridCol>
                <a:gridCol w="2658362">
                  <a:extLst>
                    <a:ext uri="{9D8B030D-6E8A-4147-A177-3AD203B41FA5}">
                      <a16:colId xmlns:a16="http://schemas.microsoft.com/office/drawing/2014/main" val="1496246975"/>
                    </a:ext>
                  </a:extLst>
                </a:gridCol>
                <a:gridCol w="3597829">
                  <a:extLst>
                    <a:ext uri="{9D8B030D-6E8A-4147-A177-3AD203B41FA5}">
                      <a16:colId xmlns:a16="http://schemas.microsoft.com/office/drawing/2014/main" val="3140236469"/>
                    </a:ext>
                  </a:extLst>
                </a:gridCol>
              </a:tblGrid>
              <a:tr h="331538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63393"/>
                  </a:ext>
                </a:extLst>
              </a:tr>
              <a:tr h="485027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deploy_sdk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连接控制台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|deploy sdk|1|10.107.105.134|8306|8307|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19940"/>
                  </a:ext>
                </a:extLst>
              </a:tr>
              <a:tr h="633557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copy_nodes_sdk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从目标机器拷贝区块链节点和</a:t>
                      </a:r>
                      <a:r>
                        <a:rPr lang="en-US" altLang="zh-CN" dirty="0"/>
                        <a:t>SDK Console </a:t>
                      </a:r>
                      <a:r>
                        <a:rPr lang="zh-CN" altLang="en-US" dirty="0"/>
                        <a:t>到本机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|`copy nodes sdk`|10.107.105.134|xsl|Aa123|#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10.107.105.134 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拷贝节点信息和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56822"/>
                  </a:ext>
                </a:extLst>
              </a:tr>
              <a:tr h="492421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依据节点名称开启进程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|`start nodes`|node0|node1|#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启动对应两个节点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25219"/>
                  </a:ext>
                </a:extLst>
              </a:tr>
              <a:tr h="492421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stop_nodes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依据节点名停止进程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|`stop nodes`|node0|node1|#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启动对应两个节点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48518"/>
                  </a:ext>
                </a:extLst>
              </a:tr>
              <a:tr h="549359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检查日志信息中是否包含给定的信息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|`check log`|node_0|tail -f |g:1| +++ |timeout=20|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2222"/>
                  </a:ext>
                </a:extLst>
              </a:tr>
              <a:tr h="331538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to_ordered_dict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需要的</a:t>
                      </a:r>
                      <a:r>
                        <a:rPr lang="en-US" altLang="zh-CN" dirty="0" err="1"/>
                        <a:t>json</a:t>
                      </a:r>
                      <a:r>
                        <a:rPr lang="zh-CN" altLang="en-US" dirty="0"/>
                        <a:t>报文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|${</a:t>
                      </a:r>
                      <a:r>
                        <a:rPr lang="en-US" altLang="zh-CN" dirty="0" err="1"/>
                        <a:t>dict</a:t>
                      </a:r>
                      <a:r>
                        <a:rPr lang="en-US" altLang="zh-CN" dirty="0"/>
                        <a:t>}| `</a:t>
                      </a:r>
                      <a:r>
                        <a:rPr lang="en-US" altLang="zh-CN" dirty="0" err="1"/>
                        <a:t>to_ordered_dict</a:t>
                      </a:r>
                      <a:r>
                        <a:rPr lang="en-US" altLang="zh-CN" dirty="0"/>
                        <a:t>`| ${</a:t>
                      </a:r>
                      <a:r>
                        <a:rPr lang="en-US" altLang="zh-CN" dirty="0" err="1"/>
                        <a:t>jsonrpc</a:t>
                      </a:r>
                      <a:r>
                        <a:rPr lang="en-US" altLang="zh-CN" dirty="0"/>
                        <a:t>}|${method1} |${</a:t>
                      </a:r>
                      <a:r>
                        <a:rPr lang="en-US" altLang="zh-CN" dirty="0" err="1"/>
                        <a:t>params</a:t>
                      </a:r>
                      <a:r>
                        <a:rPr lang="en-US" altLang="zh-CN" dirty="0"/>
                        <a:t>}| ${id}|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94988"/>
                  </a:ext>
                </a:extLst>
              </a:tr>
              <a:tr h="492421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send_request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发送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请求并获取返回信息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|${response}|`send request`|post|10.107.105.134:8526|@{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73876"/>
                  </a:ext>
                </a:extLst>
              </a:tr>
              <a:tr h="331538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get_response_result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的方式获取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返回信息中的</a:t>
                      </a:r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|${result}|`get response result`|${response}|result|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07796"/>
                  </a:ext>
                </a:extLst>
              </a:tr>
              <a:tr h="633557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sdk_console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进入控制台并获取输出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|${hash}|`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console`|1|d|OK|#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向组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部署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合约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9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B00D5-23E8-4AC2-8A28-C0195CC0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搭建链路过程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B4E2F0-AF59-44E6-BDD3-9EA67A8A8D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359B1-12E3-48F3-B4C8-613E984136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FB272A-26FB-4A6D-BC7F-F8236BE2BE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42BEFF-0792-4D03-815D-61CF5D96FD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F3128ED-9EFB-4644-90F5-C1B9C91B2DBF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626450" y="3175510"/>
            <a:ext cx="7450648" cy="1820695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72BB7D-8BD7-4E9A-9FA2-0B63DB28FBFB}"/>
              </a:ext>
            </a:extLst>
          </p:cNvPr>
          <p:cNvSpPr txBox="1"/>
          <p:nvPr/>
        </p:nvSpPr>
        <p:spPr>
          <a:xfrm>
            <a:off x="471340" y="1593130"/>
            <a:ext cx="8191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自动化搭链，设计安装路径为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~/mydata2.x/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，每个节点都是如此，采用的是按用户来区分不同同学搭建的区块链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下图为自动化搭建的链路（图一：源码编译节点，图二：拷贝节点），区块链节点、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都规划到同一级目录下面，所有节点和控制台的路径都是对等的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F0AC79-0440-43AD-A956-DD63D360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8" y="5101257"/>
            <a:ext cx="749306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BECC-0108-4985-9F79-1AB0C13E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09047"/>
            <a:ext cx="8534400" cy="450962"/>
          </a:xfrm>
        </p:spPr>
        <p:txBody>
          <a:bodyPr/>
          <a:lstStyle/>
          <a:p>
            <a:r>
              <a:rPr lang="zh-CN" altLang="en-US" dirty="0"/>
              <a:t>区块链主要检查点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CF4F5-3875-4DC6-8E5B-D2F9FD264E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682B7-F1EE-4F7D-83C9-8E0FABB081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34E16-563A-43DB-B932-A342F4D7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C64F454-9687-442C-B04D-EB7A8E5D2A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A6A6CA2-5BCA-4C5A-BA34-DA94AE02106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一条链路搭建好后会从以下几个点去检查区块链是否正常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打包是否正常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连接数是否正确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发送交易前，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查询到的各快高是否相等，发送交易后快高是否相等，同时快高是否有增加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29E0D2-2FBE-49FE-8C14-DD6166CD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14" y="3209512"/>
            <a:ext cx="646837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C7F6D-4028-41EB-9981-61D94920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已经实现的功能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00E7C1-62B8-446E-814B-F161F47D54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BACA7-9AA0-43DC-B556-1AA95BB9B3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74A73-12D8-4E78-A426-3C163EB358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089A2A8-EBF1-4E3E-96ED-F22BC31103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5953B81-AF10-4EB1-A63C-4AFD1426E290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672160" y="3040651"/>
            <a:ext cx="2686425" cy="1895740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27B98D-D784-4F11-944D-58E2A8573126}"/>
              </a:ext>
            </a:extLst>
          </p:cNvPr>
          <p:cNvSpPr txBox="1"/>
          <p:nvPr/>
        </p:nvSpPr>
        <p:spPr>
          <a:xfrm>
            <a:off x="672160" y="1178351"/>
            <a:ext cx="6671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区块链底层平台各模块实现了自动化用例全覆盖，微融卷也实现了全自动化，现在总共有用例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803</a:t>
            </a:r>
          </a:p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基本上实现了一键式自动化，用户输入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（堡垒机）后，拉起脚本，用例执行完成，邮件发送测试报告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60D3D8C-6A0A-45F5-92BA-4FA0667BE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11" y="2600096"/>
            <a:ext cx="471553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自动化环境搭建</a:t>
            </a: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17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2.7.9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，采用默认安装即可，需要注意的是若不想手动配置环境变量，选择安装特性时需要如右图中勾选标红部分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wxpython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安装目录下对应的目录，默认路径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C:\Python27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右键选择”创建桌面快捷方式“，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在弹出的文本框输入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C:\Python27\pythonw.exe -c “from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robotide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import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main;main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工具创建快捷方式，然后双击就可以启动了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：需要安装的软件，都在</a:t>
            </a:r>
            <a:r>
              <a:rPr lang="en-US" altLang="zh-CN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包中，有问题可以联系</a:t>
            </a:r>
            <a:r>
              <a:rPr lang="en-US" altLang="zh-CN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rockyxia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自动化环境搭建</a:t>
            </a:r>
            <a:endParaRPr lang="en-US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18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963145-B783-4450-9C39-3C518191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08" y="1647125"/>
            <a:ext cx="3663493" cy="24789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工具后，在菜单栏选择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”File&gt;&gt;Open Directory”,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然后在文件选择框中选择需要加载的用例，例如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C:\Python27\Lib\site-packages\BCOS_AutoTest\TestCase\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勾选需要执行的用例，在登录关键字输入修改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后，单击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，用例就开始执行了。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加载运行测试用例</a:t>
            </a:r>
            <a:endParaRPr lang="en-US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19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2631FE-256E-44C8-B9C2-D1E3E385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79" y="2834996"/>
            <a:ext cx="652361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body" sz="quarter" idx="4294967295"/>
          </p:nvPr>
        </p:nvSpPr>
        <p:spPr>
          <a:xfrm>
            <a:off x="342900" y="1333501"/>
            <a:ext cx="8458201" cy="4002232"/>
          </a:xfrm>
          <a:prstGeom prst="rect">
            <a:avLst/>
          </a:prstGeom>
        </p:spPr>
        <p:txBody>
          <a:bodyPr/>
          <a:lstStyle/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01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	RF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介绍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ZZhengHeiS-R-GB" charset="-122"/>
            </a:endParaRPr>
          </a:p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02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	FISCO BCOS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自动化实现及常用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API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acto" charset="0"/>
            </a:endParaRPr>
          </a:p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	RF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自动化环境搭建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acto" charset="0"/>
            </a:endParaRPr>
          </a:p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  RF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使用经验技巧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acto" charset="0"/>
            </a:endParaRPr>
          </a:p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05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自动化中的中的不足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acto" charset="0"/>
            </a:endParaRPr>
          </a:p>
          <a:p>
            <a:pPr marL="6985" indent="-6985" defTabSz="-635">
              <a:lnSpc>
                <a:spcPct val="110000"/>
              </a:lnSpc>
              <a:spcBef>
                <a:spcPts val="0"/>
              </a:spcBef>
              <a:buNone/>
              <a:tabLst>
                <a:tab pos="339090" algn="l"/>
              </a:tabLst>
            </a:pP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测试结果输出有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Report.html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（统计测试结果）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log.html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（运行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log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Output.xml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（记录测试结果）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查看测试结果</a:t>
            </a:r>
            <a:endParaRPr lang="en-US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20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EA4E75-E01A-49FA-9278-223EC629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8422"/>
            <a:ext cx="3974969" cy="37022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496402-4D2D-4F93-8A2D-C5748A08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829" y="2253006"/>
            <a:ext cx="4328272" cy="35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1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使用经验技巧</a:t>
            </a: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21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工具可以定义全局变量（资源文件），测试用例中传递的参数，尽量使用全局变量，这样写作用例方便维护和移植，系统支持定义变量、列表和数据字典三种类型全局变量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左图显示搭链中用的环境资源；右侧写作用例完全引用变量，无需传实际值</a:t>
            </a:r>
          </a:p>
          <a:p>
            <a:pPr marL="342900" lvl="1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00000"/>
              </a:lnSpc>
            </a:pPr>
            <a:endParaRPr lang="en-US" altLang="zh-CN" sz="17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00000"/>
              </a:lnSpc>
            </a:pPr>
            <a:endParaRPr lang="en-US" altLang="zh-CN" sz="17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85800" lvl="2" indent="0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用变量写用例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22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1CF5E2-80E5-4651-AE90-C01A5869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1" y="2535811"/>
            <a:ext cx="3850287" cy="3496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DD9F51-8B7D-49F3-9291-BD42C37F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84" y="2997725"/>
            <a:ext cx="4713402" cy="27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4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为了简化用例设计，使用例可读性增强，同时为了维护方便（定义的地方改变，引用的地方也会改变）建议使用高级关键字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定义高级关键字时，先在目录级新建一个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文件，然后输入高级关键字名称、输入参数、输出参数即可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封装高级关键字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23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6BC6A-779E-467D-807D-A6CDE70E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9" y="2838821"/>
            <a:ext cx="7707867" cy="34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5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尽量使案例易于理解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用例名称、用例描述写完整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用例检查项需要设置合理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用例内容中需要描述清楚用例设计的场景、用例关键步骤的逻辑，文字需要简洁明了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用例设计规范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24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39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自动化中的不足及安排</a:t>
            </a: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25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需要输入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Token</a:t>
            </a:r>
            <a:endParaRPr 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26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每次执行用例时，需要手工输入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，不能做到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需要在行内测试环境部署一台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的机器，然后测试人员在该设备上写着用例执行用例，解决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不支持扩容</a:t>
            </a:r>
            <a:endParaRPr 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27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E89BC-9885-43E5-8156-BE9238203B9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需要开发提供扩容脚本，暂时手工执行对应用例</a:t>
            </a:r>
          </a:p>
        </p:txBody>
      </p:sp>
    </p:spTree>
    <p:extLst>
      <p:ext uri="{BB962C8B-B14F-4D97-AF65-F5344CB8AC3E}">
        <p14:creationId xmlns:p14="http://schemas.microsoft.com/office/powerpoint/2010/main" val="3231505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08464" y="-112667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4143"/>
            <a:ext cx="4909619" cy="1773471"/>
          </a:xfrm>
        </p:spPr>
        <p:txBody>
          <a:bodyPr>
            <a:normAutofit/>
          </a:bodyPr>
          <a:lstStyle/>
          <a:p>
            <a:pPr marL="6985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obotFrameWork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）介绍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官网地址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https://robotframework.org/</a:t>
            </a: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3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F79B-F207-4301-BEA9-C1977AF0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RF</a:t>
            </a:r>
            <a:r>
              <a:rPr lang="zh-CN" altLang="en-US" dirty="0"/>
              <a:t>总体架构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7A07E-84C2-4B44-8602-C10974A67C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184CC8-C4C8-4DF4-883B-BCB566A786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210A7-E809-47A7-BCBC-C42CD9F93B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0E8CA5-2101-4517-AC4D-31911836A4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7B16FC1-7519-46FE-A4F3-BFDD4FC10DD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测试框架如下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DE745A-0E88-4F9F-9F5D-C82E79BC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3" y="1730076"/>
            <a:ext cx="6836373" cy="45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TestData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Test Data</a:t>
            </a:r>
            <a:r>
              <a:rPr lang="zh-CN" altLang="en-US" dirty="0"/>
              <a:t>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RF</a:t>
            </a:r>
            <a:r>
              <a:rPr lang="zh-CN" altLang="en-US" dirty="0"/>
              <a:t>工具是一个关键字驱动的测试框架，每一个关键字完成一个最基本的功能，如百度搜索，执行一个</a:t>
            </a:r>
            <a:r>
              <a:rPr lang="en-US" altLang="zh-CN" dirty="0" err="1"/>
              <a:t>linux</a:t>
            </a:r>
            <a:r>
              <a:rPr lang="zh-CN" altLang="en-US" dirty="0"/>
              <a:t>命令等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用户在该层像编辑</a:t>
            </a:r>
            <a:r>
              <a:rPr lang="en-US" altLang="zh-CN" dirty="0"/>
              <a:t>TXT</a:t>
            </a:r>
            <a:r>
              <a:rPr lang="zh-CN" altLang="en-US" dirty="0"/>
              <a:t>文档一样写作用例，利用关键字像搭积木一样搭建一条手臂（高级关键字），一个变形金刚（整个业务逻辑）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同时工具提供</a:t>
            </a:r>
            <a:r>
              <a:rPr lang="en-US" altLang="zh-CN" dirty="0"/>
              <a:t>RIDE</a:t>
            </a:r>
            <a:r>
              <a:rPr lang="zh-CN" altLang="en-US" dirty="0"/>
              <a:t>界面，用户可以在图形化的界面下写作调试用例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Tips</a:t>
            </a:r>
            <a:r>
              <a:rPr lang="zh-CN" altLang="en-US" dirty="0"/>
              <a:t>：写作用例时，建议采用测试驱动开发的思路，先把业务逻辑写作出来，然后去实现和调试。</a:t>
            </a:r>
          </a:p>
        </p:txBody>
      </p:sp>
    </p:spTree>
    <p:extLst>
      <p:ext uri="{BB962C8B-B14F-4D97-AF65-F5344CB8AC3E}">
        <p14:creationId xmlns:p14="http://schemas.microsoft.com/office/powerpoint/2010/main" val="271066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TestData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111C0A-BACF-4399-BC90-8E23D270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82028"/>
            <a:ext cx="8041064" cy="33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TestLibrary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04800" y="1065229"/>
            <a:ext cx="8534400" cy="51069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内置库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6400" u="sng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Builtin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提供了丰富的库给用户使用，内置库 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BuiltIn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能够进行各种数据比较，进行各类逻辑判断，能够实现循环等操作，并依据对应判断让用例成功或失败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Collections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3.String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封装了常用字符串操作的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DateTime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封装了时间处理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，可以对时间和日期进行各类操作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第三方库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Selenium2Library</a:t>
            </a: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en-US" altLang="zh-CN" sz="6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 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SSHLibrary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sftp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协议，可以进行服务器自动化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7.Request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库，实现了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协议，可以进行接口自动化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 Android library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安卓自动化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用户自定义库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BCOSLIBRARY---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底层平台操作的主要库，继承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sshlibrary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，能够实现登录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服务器，并对其进行操作的功能，通过该库实现了从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拉取代码到搭链，以及日志查询等功能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RPCREQUESTLIBRARY---RPC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查询端口，继承自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库，能够实现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报文的封装和解析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Tips</a:t>
            </a:r>
            <a:r>
              <a:rPr lang="zh-CN" altLang="en-US" dirty="0"/>
              <a:t>：写作用例时，建议采用测试驱动开发的思路，先把业务逻辑写作出来，然后去实现和调试。</a:t>
            </a:r>
          </a:p>
        </p:txBody>
      </p:sp>
    </p:spTree>
    <p:extLst>
      <p:ext uri="{BB962C8B-B14F-4D97-AF65-F5344CB8AC3E}">
        <p14:creationId xmlns:p14="http://schemas.microsoft.com/office/powerpoint/2010/main" val="311392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TestLibrary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A09F4F-F911-4C3B-8FE8-8EB5B613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755"/>
            <a:ext cx="7729979" cy="50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TestTool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广泛的工具支持，下面列举几种最常见的工具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Rebot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能够用命令行拉起测试用例，能够运行用户指定用例，并生成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，实现测试用例的统计和日志分析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Libdoc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能够依据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生成关键字的帮助说明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 RIDE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用例编辑器，用户可用通过其进行用例开发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4.Jenkins plugin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jekins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能够运行测试用例，并生成对应的测试包括和日志，实现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</a:p>
          <a:p>
            <a:pPr marL="0" indent="0">
              <a:buNone/>
            </a:pPr>
            <a:endParaRPr lang="en-US" altLang="zh-CN" sz="1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更多详情，请访问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https://robotframework.org/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htps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://robotframework.org/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130229"/>
      </p:ext>
    </p:extLst>
  </p:cSld>
  <p:clrMapOvr>
    <a:masterClrMapping/>
  </p:clrMapOvr>
</p:sld>
</file>

<file path=ppt/theme/theme1.xml><?xml version="1.0" encoding="utf-8"?>
<a:theme xmlns:a="http://schemas.openxmlformats.org/drawingml/2006/main" name="WeBank">
  <a:themeElements>
    <a:clrScheme name="WeBank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WeBank">
      <a:majorFont>
        <a:latin typeface="FZZhengHeiS-B-GB"/>
        <a:ea typeface="思源黑体 CN Regular"/>
        <a:cs typeface=""/>
      </a:majorFont>
      <a:minorFont>
        <a:latin typeface="Facto Bold"/>
        <a:ea typeface="思源黑体 CN Regular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1772</Words>
  <Application>Microsoft Office PowerPoint</Application>
  <PresentationFormat>全屏显示(4:3)</PresentationFormat>
  <Paragraphs>229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Facto</vt:lpstr>
      <vt:lpstr>Facto Bold</vt:lpstr>
      <vt:lpstr>FZZhengHeiS-B-GB</vt:lpstr>
      <vt:lpstr>FZZhengHeiS-R-GB</vt:lpstr>
      <vt:lpstr>Source Han Sans CN</vt:lpstr>
      <vt:lpstr>DengXian</vt:lpstr>
      <vt:lpstr>楷体</vt:lpstr>
      <vt:lpstr>思源黑体 CN Regular</vt:lpstr>
      <vt:lpstr>宋体</vt:lpstr>
      <vt:lpstr>微软雅黑</vt:lpstr>
      <vt:lpstr>Arial</vt:lpstr>
      <vt:lpstr>Calibri</vt:lpstr>
      <vt:lpstr>WeBank</vt:lpstr>
      <vt:lpstr>Robot自动化案例介绍 </vt:lpstr>
      <vt:lpstr>目录</vt:lpstr>
      <vt:lpstr>RobotFrameWork（RF）介绍 官网地址：https://robotframework.org/ </vt:lpstr>
      <vt:lpstr>RF总体架构</vt:lpstr>
      <vt:lpstr>总体框架-TestData</vt:lpstr>
      <vt:lpstr>总体框架-TestData</vt:lpstr>
      <vt:lpstr>总体框架-TestLibrary</vt:lpstr>
      <vt:lpstr>总体框架-TestLibrary</vt:lpstr>
      <vt:lpstr>总体框架-TestTool</vt:lpstr>
      <vt:lpstr>FISCO BCOS 自动化实现及常用关键字  </vt:lpstr>
      <vt:lpstr>FISCO BCOS自动化总体介绍 </vt:lpstr>
      <vt:lpstr>主要API介绍-1 </vt:lpstr>
      <vt:lpstr>主要API介绍-2 </vt:lpstr>
      <vt:lpstr>搭建链路过程</vt:lpstr>
      <vt:lpstr>区块链主要检查点</vt:lpstr>
      <vt:lpstr>已经实现的功能</vt:lpstr>
      <vt:lpstr>RF自动化环境搭建 </vt:lpstr>
      <vt:lpstr>RF自动化环境搭建</vt:lpstr>
      <vt:lpstr>加载运行测试用例</vt:lpstr>
      <vt:lpstr>查看测试结果</vt:lpstr>
      <vt:lpstr>RF使用经验技巧 </vt:lpstr>
      <vt:lpstr>用变量写用例</vt:lpstr>
      <vt:lpstr>封装高级关键字</vt:lpstr>
      <vt:lpstr>用例设计规范</vt:lpstr>
      <vt:lpstr>自动化中的不足及安排 </vt:lpstr>
      <vt:lpstr>需要输入Token</vt:lpstr>
      <vt:lpstr>不支持扩容</vt:lpstr>
      <vt:lpstr>谢谢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封面标题样式 方正正粗黑  Facto Bold 48pt</dc:title>
  <dc:creator>Dan Liu</dc:creator>
  <cp:lastModifiedBy>rockyxia(夏石龙)</cp:lastModifiedBy>
  <cp:revision>139</cp:revision>
  <cp:lastPrinted>2017-06-21T09:03:00Z</cp:lastPrinted>
  <dcterms:created xsi:type="dcterms:W3CDTF">2017-06-21T09:12:00Z</dcterms:created>
  <dcterms:modified xsi:type="dcterms:W3CDTF">2019-03-16T06:57:28Z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