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SAWMI6GJ7RYQ0VHGRPR8ILJB7NNMOYPR9X06BJDWXGORTGCTZMBRVC0EFYSHPB6RXXMXEOLYZIAD8PXJRXFT0F8Q8RZMWHWB8FOOYHB3AC3C7D294B09E312610D7EBCF6B7EBA4" Type="http://schemas.microsoft.com/office/2006/relationships/officeDocumentMain" Target="NULL"/><Relationship Id="CVWFY6BV79UA069GRPR80LJM7ZCMOXGR9F0XLJDUXFMRTDWTN0BRPCJXFYRTPFRRXUMXLOLJZIX78MXJQEFADF8Q89D0WHLB8OOO0HB3BA32B8042B642B0E3CDEC7855C6A9245" Type="http://schemas.microsoft.com/office/2006/relationships/officeDocumentExtended" Target="NUL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4" r:id="rId4"/>
    <p:sldId id="271" r:id="rId5"/>
    <p:sldId id="279" r:id="rId6"/>
    <p:sldId id="275" r:id="rId7"/>
    <p:sldId id="293" r:id="rId8"/>
    <p:sldId id="280" r:id="rId9"/>
    <p:sldId id="277" r:id="rId10"/>
    <p:sldId id="285" r:id="rId11"/>
    <p:sldId id="283" r:id="rId12"/>
    <p:sldId id="287" r:id="rId13"/>
    <p:sldId id="286" r:id="rId14"/>
    <p:sldId id="278" r:id="rId15"/>
    <p:sldId id="282" r:id="rId16"/>
    <p:sldId id="290" r:id="rId17"/>
    <p:sldId id="292" r:id="rId18"/>
    <p:sldId id="288" r:id="rId19"/>
  </p:sldIdLst>
  <p:sldSz cx="9144000" cy="5715000" type="screen16x10"/>
  <p:notesSz cx="6858000" cy="9144000"/>
  <p:defaultTextStyle>
    <a:defPPr>
      <a:defRPr lang="zh-CN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7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3FD"/>
    <a:srgbClr val="00FDFF"/>
    <a:srgbClr val="0500FF"/>
    <a:srgbClr val="25B9F9"/>
    <a:srgbClr val="1A1464"/>
    <a:srgbClr val="05058E"/>
    <a:srgbClr val="3F10C1"/>
    <a:srgbClr val="000000"/>
    <a:srgbClr val="CDCDCD"/>
    <a:srgbClr val="03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8" autoAdjust="0"/>
    <p:restoredTop sz="94650"/>
  </p:normalViewPr>
  <p:slideViewPr>
    <p:cSldViewPr snapToGrid="0" snapToObjects="1">
      <p:cViewPr varScale="1">
        <p:scale>
          <a:sx n="139" d="100"/>
          <a:sy n="139" d="100"/>
        </p:scale>
        <p:origin x="-822" y="-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22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7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43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19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22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84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22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2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176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3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30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160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67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50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71323" tIns="35662" rIns="71323" bIns="35662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71323" tIns="35662" rIns="71323" bIns="35662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B4326-70AB-6E40-9B40-89D7714CBEC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6585-83FE-5040-9ACD-DD64011880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35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90000"/>
        </a:lnSpc>
        <a:spcBef>
          <a:spcPts val="78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1063473"/>
            <a:ext cx="9143999" cy="80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71323" tIns="35662" rIns="71323" bIns="35662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3600" b="1" kern="4000" spc="234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单</a:t>
            </a:r>
            <a:r>
              <a:rPr lang="zh-CN" altLang="en-US" sz="3600" b="1" kern="4000" spc="234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元测试</a:t>
            </a:r>
            <a:endParaRPr lang="en-US" altLang="zh-CN" sz="3600" b="1" kern="4000" spc="234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960813" y="2778463"/>
            <a:ext cx="3222373" cy="31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71323" tIns="35662" rIns="71323" bIns="35662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defRPr/>
            </a:pPr>
            <a:r>
              <a:rPr lang="en-US" altLang="zh-CN" sz="1600" kern="4000" spc="78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2018</a:t>
            </a:r>
            <a:r>
              <a:rPr lang="zh-CN" altLang="en-US" sz="1600" kern="4000" spc="78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年</a:t>
            </a:r>
            <a:r>
              <a:rPr lang="en-US" altLang="zh-CN" sz="1600" kern="4000" spc="78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10</a:t>
            </a:r>
            <a:r>
              <a:rPr lang="zh-CN" altLang="en-US" sz="1600" kern="4000" spc="78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月</a:t>
            </a:r>
            <a:r>
              <a:rPr lang="en-US" altLang="zh-CN" sz="1600" kern="4000" spc="78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26</a:t>
            </a:r>
            <a:r>
              <a:rPr lang="zh-CN" altLang="en-US" sz="1600" kern="4000" spc="78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日</a:t>
            </a:r>
            <a:endParaRPr lang="en-US" altLang="zh-CN" sz="1600" kern="4000" spc="78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6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81334" y="1284564"/>
            <a:ext cx="1352831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en-US" altLang="zh-CN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Junit</a:t>
            </a:r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基本样式</a:t>
            </a:r>
            <a:endParaRPr lang="en-US" altLang="zh-CN" b="1" kern="4000" spc="39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0" y="1741172"/>
            <a:ext cx="3464174" cy="3199841"/>
          </a:xfrm>
          <a:prstGeom prst="rect">
            <a:avLst/>
          </a:prstGeom>
          <a:ln>
            <a:solidFill>
              <a:srgbClr val="0500FF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4921717" y="1874750"/>
            <a:ext cx="3348827" cy="995350"/>
          </a:xfrm>
          <a:prstGeom prst="rect">
            <a:avLst/>
          </a:prstGeom>
        </p:spPr>
        <p:txBody>
          <a:bodyPr wrap="square" lIns="71323" tIns="35662" rIns="71323" bIns="35662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测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试方法必须注解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@Test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方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法必须是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public  void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修饰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断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言统一采用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Assert</a:t>
            </a:r>
          </a:p>
        </p:txBody>
      </p:sp>
      <p:sp>
        <p:nvSpPr>
          <p:cNvPr id="7" name="矩形 6"/>
          <p:cNvSpPr/>
          <p:nvPr/>
        </p:nvSpPr>
        <p:spPr>
          <a:xfrm>
            <a:off x="1185252" y="767756"/>
            <a:ext cx="1375145" cy="318242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技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术永无止境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68987" y="132137"/>
            <a:ext cx="2965593" cy="4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71323" tIns="35662" rIns="71323" bIns="35662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500" b="1" kern="4000" spc="234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单</a:t>
            </a:r>
            <a:r>
              <a:rPr lang="zh-CN" altLang="en-US" sz="2500" b="1" kern="4000" spc="234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元测试框架介绍</a:t>
            </a:r>
            <a:endParaRPr lang="en-US" altLang="zh-CN" sz="2500" b="1" kern="4000" spc="234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906" y1="37235" x2="34906" y2="37235"/>
                        <a14:foregroundMark x1="60292" y1="32019" x2="60292" y2="32019"/>
                        <a14:foregroundMark x1="62436" y1="33717" x2="62436" y2="33717"/>
                        <a14:foregroundMark x1="66552" y1="35415" x2="66552" y2="35415"/>
                        <a14:foregroundMark x1="60978" y1="38872" x2="60978" y2="38872"/>
                        <a14:foregroundMark x1="63465" y1="43178" x2="63465" y2="43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4" t="27002" r="9939" b="39490"/>
          <a:stretch/>
        </p:blipFill>
        <p:spPr>
          <a:xfrm>
            <a:off x="168868" y="145024"/>
            <a:ext cx="745532" cy="470112"/>
          </a:xfrm>
          <a:prstGeom prst="rect">
            <a:avLst/>
          </a:prstGeom>
        </p:spPr>
      </p:pic>
      <p:sp>
        <p:nvSpPr>
          <p:cNvPr id="12" name="Freeform 60"/>
          <p:cNvSpPr>
            <a:spLocks/>
          </p:cNvSpPr>
          <p:nvPr/>
        </p:nvSpPr>
        <p:spPr bwMode="auto">
          <a:xfrm>
            <a:off x="685615" y="688756"/>
            <a:ext cx="409760" cy="397242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867"/>
          </a:p>
        </p:txBody>
      </p:sp>
    </p:spTree>
    <p:extLst>
      <p:ext uri="{BB962C8B-B14F-4D97-AF65-F5344CB8AC3E}">
        <p14:creationId xmlns:p14="http://schemas.microsoft.com/office/powerpoint/2010/main" val="42231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81334" y="1265514"/>
            <a:ext cx="1537369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en-US" altLang="zh-CN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Junit</a:t>
            </a:r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中的运行器</a:t>
            </a:r>
            <a:endParaRPr lang="en-US" altLang="zh-CN" b="1" kern="4000" spc="39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615" y="1593829"/>
            <a:ext cx="8182160" cy="903017"/>
          </a:xfrm>
          <a:prstGeom prst="rect">
            <a:avLst/>
          </a:prstGeom>
        </p:spPr>
        <p:txBody>
          <a:bodyPr wrap="square" lIns="71323" tIns="35662" rIns="71323" bIns="35662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JUnit 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中所有的测试方法都是由它负责执行的。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JUnit 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为单元测试提供了默认的测试运行器，但 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JUnit 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并没有限制您必须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默认的运行器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，您自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己可以继承自 </a:t>
            </a:r>
            <a:r>
              <a:rPr kumimoji="1"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org.junit.runner.Runner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定义自己的运行器，比如：用</a:t>
            </a:r>
            <a:r>
              <a:rPr kumimoji="1"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SpringTest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框架有专门的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SpringJUnit4ClassRunner</a:t>
            </a:r>
            <a:r>
              <a:rPr lang="zh-CN" altLang="en-US" sz="1200" dirty="0"/>
              <a:t>。</a:t>
            </a:r>
            <a:r>
              <a:rPr lang="en-US" altLang="zh-CN" sz="1200" dirty="0"/>
              <a:t>(BlockJUnit4ClassRunner-&gt;</a:t>
            </a:r>
            <a:r>
              <a:rPr lang="en-US" altLang="zh-CN" sz="1200" dirty="0" err="1"/>
              <a:t>ParentRunner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FrameworkMethod</a:t>
            </a:r>
            <a:r>
              <a:rPr lang="en-US" altLang="zh-CN" sz="1200" dirty="0"/>
              <a:t>&gt;-&gt;Runner)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18" y="2654578"/>
            <a:ext cx="6220229" cy="2257480"/>
          </a:xfrm>
          <a:prstGeom prst="rect">
            <a:avLst/>
          </a:prstGeom>
          <a:ln>
            <a:solidFill>
              <a:srgbClr val="0500FF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185252" y="767756"/>
            <a:ext cx="1375145" cy="318242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技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术永无止境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68987" y="132137"/>
            <a:ext cx="2965593" cy="4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71323" tIns="35662" rIns="71323" bIns="35662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500" b="1" kern="4000" spc="234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单</a:t>
            </a:r>
            <a:r>
              <a:rPr lang="zh-CN" altLang="en-US" sz="2500" b="1" kern="4000" spc="234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元测试框架介绍</a:t>
            </a:r>
            <a:endParaRPr lang="en-US" altLang="zh-CN" sz="2500" b="1" kern="4000" spc="234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906" y1="37235" x2="34906" y2="37235"/>
                        <a14:foregroundMark x1="60292" y1="32019" x2="60292" y2="32019"/>
                        <a14:foregroundMark x1="62436" y1="33717" x2="62436" y2="33717"/>
                        <a14:foregroundMark x1="66552" y1="35415" x2="66552" y2="35415"/>
                        <a14:foregroundMark x1="60978" y1="38872" x2="60978" y2="38872"/>
                        <a14:foregroundMark x1="63465" y1="43178" x2="63465" y2="43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4" t="27002" r="9939" b="39490"/>
          <a:stretch/>
        </p:blipFill>
        <p:spPr>
          <a:xfrm>
            <a:off x="168868" y="145024"/>
            <a:ext cx="745532" cy="470112"/>
          </a:xfrm>
          <a:prstGeom prst="rect">
            <a:avLst/>
          </a:prstGeom>
        </p:spPr>
      </p:pic>
      <p:sp>
        <p:nvSpPr>
          <p:cNvPr id="11" name="Freeform 60"/>
          <p:cNvSpPr>
            <a:spLocks/>
          </p:cNvSpPr>
          <p:nvPr/>
        </p:nvSpPr>
        <p:spPr bwMode="auto">
          <a:xfrm>
            <a:off x="685615" y="688756"/>
            <a:ext cx="409760" cy="397242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867"/>
          </a:p>
        </p:txBody>
      </p:sp>
    </p:spTree>
    <p:extLst>
      <p:ext uri="{BB962C8B-B14F-4D97-AF65-F5344CB8AC3E}">
        <p14:creationId xmlns:p14="http://schemas.microsoft.com/office/powerpoint/2010/main" val="20342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81334" y="1341714"/>
            <a:ext cx="1537369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en-US" altLang="zh-CN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Junit</a:t>
            </a:r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中的参数化</a:t>
            </a:r>
            <a:endParaRPr lang="en-US" altLang="zh-CN" b="1" kern="4000" spc="39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1334" y="1744665"/>
            <a:ext cx="7795915" cy="626018"/>
          </a:xfrm>
          <a:prstGeom prst="rect">
            <a:avLst/>
          </a:prstGeom>
        </p:spPr>
        <p:txBody>
          <a:bodyPr wrap="square" lIns="71323" tIns="35662" rIns="71323" bIns="35662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单元测试中存在很多代码结构相同的，不同的仅仅是测试数据和期望值，</a:t>
            </a:r>
            <a:r>
              <a:rPr kumimoji="1"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参数化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测试方式将测试方法中相同的代码结构提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取出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来，提高代码的重用度，减少复制粘贴代码的烦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恼。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62" y="2408782"/>
            <a:ext cx="4979596" cy="2619143"/>
          </a:xfrm>
          <a:prstGeom prst="rect">
            <a:avLst/>
          </a:prstGeom>
          <a:ln>
            <a:solidFill>
              <a:srgbClr val="0500FF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185252" y="767756"/>
            <a:ext cx="1375145" cy="318242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技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术永无止境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68987" y="132137"/>
            <a:ext cx="2965593" cy="4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71323" tIns="35662" rIns="71323" bIns="35662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500" b="1" kern="4000" spc="234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单</a:t>
            </a:r>
            <a:r>
              <a:rPr lang="zh-CN" altLang="en-US" sz="2500" b="1" kern="4000" spc="234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元测试框架介绍</a:t>
            </a:r>
            <a:endParaRPr lang="en-US" altLang="zh-CN" sz="2500" b="1" kern="4000" spc="234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906" y1="37235" x2="34906" y2="37235"/>
                        <a14:foregroundMark x1="60292" y1="32019" x2="60292" y2="32019"/>
                        <a14:foregroundMark x1="62436" y1="33717" x2="62436" y2="33717"/>
                        <a14:foregroundMark x1="66552" y1="35415" x2="66552" y2="35415"/>
                        <a14:foregroundMark x1="60978" y1="38872" x2="60978" y2="38872"/>
                        <a14:foregroundMark x1="63465" y1="43178" x2="63465" y2="43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4" t="27002" r="9939" b="39490"/>
          <a:stretch/>
        </p:blipFill>
        <p:spPr>
          <a:xfrm>
            <a:off x="168868" y="145024"/>
            <a:ext cx="745532" cy="470112"/>
          </a:xfrm>
          <a:prstGeom prst="rect">
            <a:avLst/>
          </a:prstGeom>
        </p:spPr>
      </p:pic>
      <p:sp>
        <p:nvSpPr>
          <p:cNvPr id="12" name="Freeform 60"/>
          <p:cNvSpPr>
            <a:spLocks/>
          </p:cNvSpPr>
          <p:nvPr/>
        </p:nvSpPr>
        <p:spPr bwMode="auto">
          <a:xfrm>
            <a:off x="685615" y="688756"/>
            <a:ext cx="409760" cy="397242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867"/>
          </a:p>
        </p:txBody>
      </p:sp>
    </p:spTree>
    <p:extLst>
      <p:ext uri="{BB962C8B-B14F-4D97-AF65-F5344CB8AC3E}">
        <p14:creationId xmlns:p14="http://schemas.microsoft.com/office/powerpoint/2010/main" val="40583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5216" y="1676520"/>
            <a:ext cx="2914028" cy="349019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测试套件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它是一种批量运行测试类的方法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7" y="2099490"/>
            <a:ext cx="4942556" cy="1169291"/>
          </a:xfrm>
          <a:prstGeom prst="rect">
            <a:avLst/>
          </a:prstGeom>
          <a:ln>
            <a:solidFill>
              <a:srgbClr val="0500FF"/>
            </a:solidFill>
          </a:ln>
        </p:spPr>
      </p:pic>
      <p:sp>
        <p:nvSpPr>
          <p:cNvPr id="6" name="矩形 5"/>
          <p:cNvSpPr/>
          <p:nvPr/>
        </p:nvSpPr>
        <p:spPr>
          <a:xfrm>
            <a:off x="755216" y="3473746"/>
            <a:ext cx="1375145" cy="256686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套件类定义要求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</a:p>
        </p:txBody>
      </p:sp>
      <p:sp>
        <p:nvSpPr>
          <p:cNvPr id="13" name="矩形 12"/>
          <p:cNvSpPr/>
          <p:nvPr/>
        </p:nvSpPr>
        <p:spPr>
          <a:xfrm>
            <a:off x="783791" y="3730432"/>
            <a:ext cx="4393403" cy="908582"/>
          </a:xfrm>
          <a:prstGeom prst="rect">
            <a:avLst/>
          </a:prstGeom>
        </p:spPr>
        <p:txBody>
          <a:bodyPr wrap="square" lIns="71323" tIns="35662" rIns="71323" bIns="35662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无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参构造方法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public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类型的类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加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@</a:t>
            </a:r>
            <a:r>
              <a:rPr kumimoji="1"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RunWith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@</a:t>
            </a:r>
            <a:r>
              <a:rPr kumimoji="1"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Suite.SuiteClasses</a:t>
            </a:r>
            <a:endParaRPr kumimoji="1"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1334" y="1341714"/>
            <a:ext cx="1721907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en-US" altLang="zh-CN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Junit</a:t>
            </a:r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中</a:t>
            </a:r>
            <a:r>
              <a:rPr lang="zh-CN" altLang="en-US" b="1" kern="4000" spc="39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的测试套件</a:t>
            </a:r>
            <a:endParaRPr lang="en-US" altLang="zh-CN" b="1" kern="4000" spc="39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5252" y="767756"/>
            <a:ext cx="1375145" cy="318242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技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术永无止境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68987" y="132137"/>
            <a:ext cx="2965593" cy="4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71323" tIns="35662" rIns="71323" bIns="35662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500" b="1" kern="4000" spc="234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单</a:t>
            </a:r>
            <a:r>
              <a:rPr lang="zh-CN" altLang="en-US" sz="2500" b="1" kern="4000" spc="234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元测试框架介绍</a:t>
            </a:r>
            <a:endParaRPr lang="en-US" altLang="zh-CN" sz="2500" b="1" kern="4000" spc="234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906" y1="37235" x2="34906" y2="37235"/>
                        <a14:foregroundMark x1="60292" y1="32019" x2="60292" y2="32019"/>
                        <a14:foregroundMark x1="62436" y1="33717" x2="62436" y2="33717"/>
                        <a14:foregroundMark x1="66552" y1="35415" x2="66552" y2="35415"/>
                        <a14:foregroundMark x1="60978" y1="38872" x2="60978" y2="38872"/>
                        <a14:foregroundMark x1="63465" y1="43178" x2="63465" y2="43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4" t="27002" r="9939" b="39490"/>
          <a:stretch/>
        </p:blipFill>
        <p:spPr>
          <a:xfrm>
            <a:off x="168868" y="145024"/>
            <a:ext cx="745532" cy="470112"/>
          </a:xfrm>
          <a:prstGeom prst="rect">
            <a:avLst/>
          </a:prstGeom>
        </p:spPr>
      </p:pic>
      <p:sp>
        <p:nvSpPr>
          <p:cNvPr id="15" name="Freeform 60"/>
          <p:cNvSpPr>
            <a:spLocks/>
          </p:cNvSpPr>
          <p:nvPr/>
        </p:nvSpPr>
        <p:spPr bwMode="auto">
          <a:xfrm>
            <a:off x="685615" y="688756"/>
            <a:ext cx="409760" cy="397242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867"/>
          </a:p>
        </p:txBody>
      </p:sp>
    </p:spTree>
    <p:extLst>
      <p:ext uri="{BB962C8B-B14F-4D97-AF65-F5344CB8AC3E}">
        <p14:creationId xmlns:p14="http://schemas.microsoft.com/office/powerpoint/2010/main" val="382224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5291" y="1619653"/>
            <a:ext cx="4933812" cy="1180016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指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在执行一个或者多个测试方法时需要的一系列公共资源或者数据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主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要分为两类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kumimoji="1"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60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一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类针对每个方法；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60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一类针对所有方法。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3558" y="2843995"/>
            <a:ext cx="1777628" cy="256686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@Before</a:t>
            </a:r>
            <a:r>
              <a:rPr kumimoji="1"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kumimoji="1"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@After</a:t>
            </a:r>
            <a:endParaRPr kumimoji="1"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558" y="3805925"/>
            <a:ext cx="2553481" cy="256686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@</a:t>
            </a:r>
            <a:r>
              <a:rPr kumimoji="1" lang="en-US" altLang="zh-CN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BeforeClass</a:t>
            </a:r>
            <a:r>
              <a:rPr kumimoji="1"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kumimoji="1"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@</a:t>
            </a:r>
            <a:r>
              <a:rPr kumimoji="1" lang="en-US" altLang="zh-CN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AfterClass</a:t>
            </a:r>
            <a:endParaRPr kumimoji="1"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378356" y="3247361"/>
            <a:ext cx="1471355" cy="307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@After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注解方法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3183110" y="3247362"/>
            <a:ext cx="1471355" cy="307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oneMethodTest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979053" y="3247360"/>
            <a:ext cx="1471355" cy="307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@Before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注解方法</a:t>
            </a:r>
          </a:p>
        </p:txBody>
      </p:sp>
      <p:cxnSp>
        <p:nvCxnSpPr>
          <p:cNvPr id="35" name="直接箭头连接符 34"/>
          <p:cNvCxnSpPr>
            <a:stCxn id="40" idx="3"/>
            <a:endCxn id="39" idx="1"/>
          </p:cNvCxnSpPr>
          <p:nvPr/>
        </p:nvCxnSpPr>
        <p:spPr>
          <a:xfrm>
            <a:off x="2450408" y="3400897"/>
            <a:ext cx="732702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9" idx="3"/>
            <a:endCxn id="33" idx="1"/>
          </p:cNvCxnSpPr>
          <p:nvPr/>
        </p:nvCxnSpPr>
        <p:spPr>
          <a:xfrm flipV="1">
            <a:off x="4654465" y="3400899"/>
            <a:ext cx="72389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378355" y="4292600"/>
            <a:ext cx="1471355" cy="307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twoMethodTest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183109" y="4292601"/>
            <a:ext cx="1471355" cy="307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oneMethodTest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979052" y="4292598"/>
            <a:ext cx="1471355" cy="307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BeforeClass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注解方法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7343632" y="4292599"/>
            <a:ext cx="1471355" cy="307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AfterClass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注解方法</a:t>
            </a:r>
          </a:p>
        </p:txBody>
      </p:sp>
      <p:cxnSp>
        <p:nvCxnSpPr>
          <p:cNvPr id="52" name="直接箭头连接符 51"/>
          <p:cNvCxnSpPr>
            <a:stCxn id="50" idx="3"/>
            <a:endCxn id="49" idx="1"/>
          </p:cNvCxnSpPr>
          <p:nvPr/>
        </p:nvCxnSpPr>
        <p:spPr>
          <a:xfrm>
            <a:off x="2450407" y="4446135"/>
            <a:ext cx="732702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3"/>
            <a:endCxn id="48" idx="1"/>
          </p:cNvCxnSpPr>
          <p:nvPr/>
        </p:nvCxnSpPr>
        <p:spPr>
          <a:xfrm flipV="1">
            <a:off x="4654465" y="4446137"/>
            <a:ext cx="72389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8" idx="3"/>
            <a:endCxn id="51" idx="1"/>
          </p:cNvCxnSpPr>
          <p:nvPr/>
        </p:nvCxnSpPr>
        <p:spPr>
          <a:xfrm flipV="1">
            <a:off x="6849710" y="4446136"/>
            <a:ext cx="49392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1334" y="1341714"/>
            <a:ext cx="1648746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en-US" altLang="zh-CN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Junit</a:t>
            </a:r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中</a:t>
            </a:r>
            <a:r>
              <a:rPr lang="zh-CN" altLang="en-US" b="1" kern="4000" spc="39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的</a:t>
            </a:r>
            <a:r>
              <a:rPr lang="en-US" altLang="zh-CN" b="1" kern="4000" spc="39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Fixture</a:t>
            </a:r>
            <a:endParaRPr lang="en-US" altLang="zh-CN" b="1" kern="4000" spc="39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85252" y="767756"/>
            <a:ext cx="1375145" cy="318242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技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术永无止境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868987" y="132137"/>
            <a:ext cx="2965593" cy="4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71323" tIns="35662" rIns="71323" bIns="35662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500" b="1" kern="4000" spc="234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单</a:t>
            </a:r>
            <a:r>
              <a:rPr lang="zh-CN" altLang="en-US" sz="2500" b="1" kern="4000" spc="234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元测试框架介绍</a:t>
            </a:r>
            <a:endParaRPr lang="en-US" altLang="zh-CN" sz="2500" b="1" kern="4000" spc="234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906" y1="37235" x2="34906" y2="37235"/>
                        <a14:foregroundMark x1="60292" y1="32019" x2="60292" y2="32019"/>
                        <a14:foregroundMark x1="62436" y1="33717" x2="62436" y2="33717"/>
                        <a14:foregroundMark x1="66552" y1="35415" x2="66552" y2="35415"/>
                        <a14:foregroundMark x1="60978" y1="38872" x2="60978" y2="38872"/>
                        <a14:foregroundMark x1="63465" y1="43178" x2="63465" y2="43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4" t="27002" r="9939" b="39490"/>
          <a:stretch/>
        </p:blipFill>
        <p:spPr>
          <a:xfrm>
            <a:off x="168868" y="145024"/>
            <a:ext cx="745532" cy="470112"/>
          </a:xfrm>
          <a:prstGeom prst="rect">
            <a:avLst/>
          </a:prstGeom>
        </p:spPr>
      </p:pic>
      <p:sp>
        <p:nvSpPr>
          <p:cNvPr id="24" name="Freeform 60"/>
          <p:cNvSpPr>
            <a:spLocks/>
          </p:cNvSpPr>
          <p:nvPr/>
        </p:nvSpPr>
        <p:spPr bwMode="auto">
          <a:xfrm>
            <a:off x="685615" y="688756"/>
            <a:ext cx="409760" cy="397242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867"/>
          </a:p>
        </p:txBody>
      </p:sp>
    </p:spTree>
    <p:extLst>
      <p:ext uri="{BB962C8B-B14F-4D97-AF65-F5344CB8AC3E}">
        <p14:creationId xmlns:p14="http://schemas.microsoft.com/office/powerpoint/2010/main" val="38600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941683" y="1718481"/>
            <a:ext cx="2952628" cy="256686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@Test</a:t>
            </a:r>
            <a:r>
              <a:rPr kumimoji="1"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中的</a:t>
            </a:r>
            <a:r>
              <a:rPr kumimoji="1"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expected</a:t>
            </a:r>
            <a:r>
              <a:rPr kumimoji="1"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timeout</a:t>
            </a:r>
            <a:r>
              <a:rPr kumimoji="1"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参数</a:t>
            </a:r>
          </a:p>
        </p:txBody>
      </p:sp>
      <p:sp>
        <p:nvSpPr>
          <p:cNvPr id="22" name="矩形 21"/>
          <p:cNvSpPr/>
          <p:nvPr/>
        </p:nvSpPr>
        <p:spPr>
          <a:xfrm>
            <a:off x="945002" y="3428478"/>
            <a:ext cx="1060187" cy="256686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@Ignore</a:t>
            </a:r>
            <a:endParaRPr kumimoji="1"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1" y="3726356"/>
            <a:ext cx="3898991" cy="1269862"/>
          </a:xfrm>
          <a:prstGeom prst="rect">
            <a:avLst/>
          </a:prstGeom>
          <a:ln>
            <a:solidFill>
              <a:srgbClr val="0500FF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1" y="1987784"/>
            <a:ext cx="3898991" cy="1324303"/>
          </a:xfrm>
          <a:prstGeom prst="rect">
            <a:avLst/>
          </a:prstGeom>
          <a:ln>
            <a:solidFill>
              <a:srgbClr val="0500FF"/>
            </a:solidFill>
          </a:ln>
        </p:spPr>
      </p:pic>
      <p:sp>
        <p:nvSpPr>
          <p:cNvPr id="9" name="矩形 8"/>
          <p:cNvSpPr/>
          <p:nvPr/>
        </p:nvSpPr>
        <p:spPr>
          <a:xfrm>
            <a:off x="681334" y="1341714"/>
            <a:ext cx="1251265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常</a:t>
            </a:r>
            <a:r>
              <a:rPr lang="zh-CN" altLang="en-US" b="1" kern="4000" spc="39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用的小功能</a:t>
            </a:r>
            <a:endParaRPr lang="en-US" altLang="zh-CN" b="1" kern="4000" spc="39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85252" y="767756"/>
            <a:ext cx="1375145" cy="318242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技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术永无止境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68987" y="132137"/>
            <a:ext cx="2965593" cy="4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71323" tIns="35662" rIns="71323" bIns="35662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500" b="1" kern="4000" spc="234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单</a:t>
            </a:r>
            <a:r>
              <a:rPr lang="zh-CN" altLang="en-US" sz="2500" b="1" kern="4000" spc="234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元测试框架介绍</a:t>
            </a:r>
            <a:endParaRPr lang="en-US" altLang="zh-CN" sz="2500" b="1" kern="4000" spc="234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4906" y1="37235" x2="34906" y2="37235"/>
                        <a14:foregroundMark x1="60292" y1="32019" x2="60292" y2="32019"/>
                        <a14:foregroundMark x1="62436" y1="33717" x2="62436" y2="33717"/>
                        <a14:foregroundMark x1="66552" y1="35415" x2="66552" y2="35415"/>
                        <a14:foregroundMark x1="60978" y1="38872" x2="60978" y2="38872"/>
                        <a14:foregroundMark x1="63465" y1="43178" x2="63465" y2="43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4" t="27002" r="9939" b="39490"/>
          <a:stretch/>
        </p:blipFill>
        <p:spPr>
          <a:xfrm>
            <a:off x="168868" y="145024"/>
            <a:ext cx="745532" cy="470112"/>
          </a:xfrm>
          <a:prstGeom prst="rect">
            <a:avLst/>
          </a:prstGeom>
        </p:spPr>
      </p:pic>
      <p:sp>
        <p:nvSpPr>
          <p:cNvPr id="13" name="Freeform 60"/>
          <p:cNvSpPr>
            <a:spLocks/>
          </p:cNvSpPr>
          <p:nvPr/>
        </p:nvSpPr>
        <p:spPr bwMode="auto">
          <a:xfrm>
            <a:off x="685615" y="688756"/>
            <a:ext cx="409760" cy="397242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867"/>
          </a:p>
        </p:txBody>
      </p:sp>
    </p:spTree>
    <p:extLst>
      <p:ext uri="{BB962C8B-B14F-4D97-AF65-F5344CB8AC3E}">
        <p14:creationId xmlns:p14="http://schemas.microsoft.com/office/powerpoint/2010/main" val="31405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3480" y="1988405"/>
            <a:ext cx="7742747" cy="256686"/>
          </a:xfrm>
          <a:prstGeom prst="rect">
            <a:avLst/>
          </a:prstGeom>
        </p:spPr>
        <p:txBody>
          <a:bodyPr wrap="square" lIns="71323" tIns="35662" rIns="71323" bIns="35662">
            <a:spAutoFit/>
          </a:bodyPr>
          <a:lstStyle/>
          <a:p>
            <a:r>
              <a:rPr kumimoji="1"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Error 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是测试代码本身的错误或者被测试代码中的一个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Bug</a:t>
            </a:r>
            <a:endParaRPr kumimoji="1"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3480" y="2608101"/>
            <a:ext cx="7742747" cy="256686"/>
          </a:xfrm>
          <a:prstGeom prst="rect">
            <a:avLst/>
          </a:prstGeom>
        </p:spPr>
        <p:txBody>
          <a:bodyPr wrap="square" lIns="71323" tIns="35662" rIns="71323" bIns="35662">
            <a:spAutoFit/>
          </a:bodyPr>
          <a:lstStyle/>
          <a:p>
            <a:r>
              <a:rPr kumimoji="1"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Failure 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是单元测试中预期结果与业务代码运行值不一致</a:t>
            </a:r>
          </a:p>
        </p:txBody>
      </p:sp>
      <p:sp>
        <p:nvSpPr>
          <p:cNvPr id="7" name="矩形 6"/>
          <p:cNvSpPr/>
          <p:nvPr/>
        </p:nvSpPr>
        <p:spPr>
          <a:xfrm>
            <a:off x="681334" y="1341714"/>
            <a:ext cx="1812444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弄清</a:t>
            </a:r>
            <a:r>
              <a:rPr lang="en-US" altLang="zh-CN" b="1" kern="4000" spc="39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Failure</a:t>
            </a:r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和</a:t>
            </a:r>
            <a:r>
              <a:rPr lang="en-US" altLang="zh-CN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Error</a:t>
            </a:r>
          </a:p>
        </p:txBody>
      </p:sp>
      <p:sp>
        <p:nvSpPr>
          <p:cNvPr id="9" name="矩形 8"/>
          <p:cNvSpPr/>
          <p:nvPr/>
        </p:nvSpPr>
        <p:spPr>
          <a:xfrm>
            <a:off x="1185252" y="767756"/>
            <a:ext cx="1375145" cy="318242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技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术永无止境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68987" y="132137"/>
            <a:ext cx="2965593" cy="4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71323" tIns="35662" rIns="71323" bIns="35662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500" b="1" kern="4000" spc="234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单</a:t>
            </a:r>
            <a:r>
              <a:rPr lang="zh-CN" altLang="en-US" sz="2500" b="1" kern="4000" spc="234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元测试框架介绍</a:t>
            </a:r>
            <a:endParaRPr lang="en-US" altLang="zh-CN" sz="2500" b="1" kern="4000" spc="234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906" y1="37235" x2="34906" y2="37235"/>
                        <a14:foregroundMark x1="60292" y1="32019" x2="60292" y2="32019"/>
                        <a14:foregroundMark x1="62436" y1="33717" x2="62436" y2="33717"/>
                        <a14:foregroundMark x1="66552" y1="35415" x2="66552" y2="35415"/>
                        <a14:foregroundMark x1="60978" y1="38872" x2="60978" y2="38872"/>
                        <a14:foregroundMark x1="63465" y1="43178" x2="63465" y2="43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4" t="27002" r="9939" b="39490"/>
          <a:stretch/>
        </p:blipFill>
        <p:spPr>
          <a:xfrm>
            <a:off x="168868" y="145024"/>
            <a:ext cx="745532" cy="470112"/>
          </a:xfrm>
          <a:prstGeom prst="rect">
            <a:avLst/>
          </a:prstGeom>
        </p:spPr>
      </p:pic>
      <p:sp>
        <p:nvSpPr>
          <p:cNvPr id="13" name="Freeform 60"/>
          <p:cNvSpPr>
            <a:spLocks/>
          </p:cNvSpPr>
          <p:nvPr/>
        </p:nvSpPr>
        <p:spPr bwMode="auto">
          <a:xfrm>
            <a:off x="685615" y="688756"/>
            <a:ext cx="409760" cy="397242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867"/>
          </a:p>
        </p:txBody>
      </p:sp>
      <p:grpSp>
        <p:nvGrpSpPr>
          <p:cNvPr id="14" name="组合 13"/>
          <p:cNvGrpSpPr/>
          <p:nvPr/>
        </p:nvGrpSpPr>
        <p:grpSpPr>
          <a:xfrm>
            <a:off x="6280934" y="3040336"/>
            <a:ext cx="3021486" cy="2147326"/>
            <a:chOff x="5062476" y="2508001"/>
            <a:chExt cx="2169762" cy="1542019"/>
          </a:xfrm>
        </p:grpSpPr>
        <p:grpSp>
          <p:nvGrpSpPr>
            <p:cNvPr id="15" name="组合 14"/>
            <p:cNvGrpSpPr/>
            <p:nvPr/>
          </p:nvGrpSpPr>
          <p:grpSpPr>
            <a:xfrm>
              <a:off x="5422305" y="2508001"/>
              <a:ext cx="1347389" cy="864064"/>
              <a:chOff x="10220755" y="4717801"/>
              <a:chExt cx="1347389" cy="864064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10422603" y="4717801"/>
                <a:ext cx="864064" cy="864064"/>
                <a:chOff x="9829167" y="1598286"/>
                <a:chExt cx="864064" cy="864064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9829167" y="1598286"/>
                  <a:ext cx="864064" cy="864064"/>
                </a:xfrm>
                <a:prstGeom prst="ellipse">
                  <a:avLst/>
                </a:prstGeom>
                <a:solidFill>
                  <a:srgbClr val="62FFFF"/>
                </a:solidFill>
                <a:ln w="12700">
                  <a:noFill/>
                </a:ln>
                <a:effectLst>
                  <a:glow rad="63500">
                    <a:schemeClr val="accent1">
                      <a:alpha val="2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0053701" y="1764892"/>
                  <a:ext cx="205204" cy="205204"/>
                </a:xfrm>
                <a:prstGeom prst="ellipse">
                  <a:avLst/>
                </a:prstGeom>
                <a:solidFill>
                  <a:srgbClr val="0D69FF"/>
                </a:solidFill>
                <a:ln w="381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10095672" y="2065405"/>
                  <a:ext cx="132495" cy="132495"/>
                </a:xfrm>
                <a:prstGeom prst="ellipse">
                  <a:avLst/>
                </a:prstGeom>
                <a:solidFill>
                  <a:srgbClr val="0D69FF"/>
                </a:solidFill>
                <a:ln w="381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0352371" y="1901113"/>
                  <a:ext cx="241092" cy="241092"/>
                </a:xfrm>
                <a:prstGeom prst="ellipse">
                  <a:avLst/>
                </a:prstGeom>
                <a:solidFill>
                  <a:srgbClr val="0D69FF"/>
                </a:solidFill>
                <a:ln w="381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1" name="椭圆 67"/>
              <p:cNvSpPr/>
              <p:nvPr/>
            </p:nvSpPr>
            <p:spPr>
              <a:xfrm rot="19876301">
                <a:off x="10220755" y="5073094"/>
                <a:ext cx="1347389" cy="298089"/>
              </a:xfrm>
              <a:custGeom>
                <a:avLst/>
                <a:gdLst>
                  <a:gd name="connsiteX0" fmla="*/ 0 w 1803508"/>
                  <a:gd name="connsiteY0" fmla="*/ 249908 h 499816"/>
                  <a:gd name="connsiteX1" fmla="*/ 901754 w 1803508"/>
                  <a:gd name="connsiteY1" fmla="*/ 0 h 499816"/>
                  <a:gd name="connsiteX2" fmla="*/ 1803508 w 1803508"/>
                  <a:gd name="connsiteY2" fmla="*/ 249908 h 499816"/>
                  <a:gd name="connsiteX3" fmla="*/ 901754 w 1803508"/>
                  <a:gd name="connsiteY3" fmla="*/ 499816 h 499816"/>
                  <a:gd name="connsiteX4" fmla="*/ 0 w 1803508"/>
                  <a:gd name="connsiteY4" fmla="*/ 249908 h 499816"/>
                  <a:gd name="connsiteX0" fmla="*/ 0 w 1817044"/>
                  <a:gd name="connsiteY0" fmla="*/ 266561 h 516469"/>
                  <a:gd name="connsiteX1" fmla="*/ 901754 w 1817044"/>
                  <a:gd name="connsiteY1" fmla="*/ 16653 h 516469"/>
                  <a:gd name="connsiteX2" fmla="*/ 1427770 w 1817044"/>
                  <a:gd name="connsiteY2" fmla="*/ 50038 h 516469"/>
                  <a:gd name="connsiteX3" fmla="*/ 1803508 w 1817044"/>
                  <a:gd name="connsiteY3" fmla="*/ 266561 h 516469"/>
                  <a:gd name="connsiteX4" fmla="*/ 901754 w 1817044"/>
                  <a:gd name="connsiteY4" fmla="*/ 516469 h 516469"/>
                  <a:gd name="connsiteX5" fmla="*/ 0 w 1817044"/>
                  <a:gd name="connsiteY5" fmla="*/ 266561 h 516469"/>
                  <a:gd name="connsiteX0" fmla="*/ 7019 w 1824063"/>
                  <a:gd name="connsiteY0" fmla="*/ 252895 h 502803"/>
                  <a:gd name="connsiteX1" fmla="*/ 511437 w 1824063"/>
                  <a:gd name="connsiteY1" fmla="*/ 29912 h 502803"/>
                  <a:gd name="connsiteX2" fmla="*/ 908773 w 1824063"/>
                  <a:gd name="connsiteY2" fmla="*/ 2987 h 502803"/>
                  <a:gd name="connsiteX3" fmla="*/ 1434789 w 1824063"/>
                  <a:gd name="connsiteY3" fmla="*/ 36372 h 502803"/>
                  <a:gd name="connsiteX4" fmla="*/ 1810527 w 1824063"/>
                  <a:gd name="connsiteY4" fmla="*/ 252895 h 502803"/>
                  <a:gd name="connsiteX5" fmla="*/ 908773 w 1824063"/>
                  <a:gd name="connsiteY5" fmla="*/ 502803 h 502803"/>
                  <a:gd name="connsiteX6" fmla="*/ 7019 w 1824063"/>
                  <a:gd name="connsiteY6" fmla="*/ 252895 h 502803"/>
                  <a:gd name="connsiteX0" fmla="*/ 511404 w 1824030"/>
                  <a:gd name="connsiteY0" fmla="*/ 29912 h 502803"/>
                  <a:gd name="connsiteX1" fmla="*/ 908740 w 1824030"/>
                  <a:gd name="connsiteY1" fmla="*/ 2987 h 502803"/>
                  <a:gd name="connsiteX2" fmla="*/ 1434756 w 1824030"/>
                  <a:gd name="connsiteY2" fmla="*/ 36372 h 502803"/>
                  <a:gd name="connsiteX3" fmla="*/ 1810494 w 1824030"/>
                  <a:gd name="connsiteY3" fmla="*/ 252895 h 502803"/>
                  <a:gd name="connsiteX4" fmla="*/ 908740 w 1824030"/>
                  <a:gd name="connsiteY4" fmla="*/ 502803 h 502803"/>
                  <a:gd name="connsiteX5" fmla="*/ 6986 w 1824030"/>
                  <a:gd name="connsiteY5" fmla="*/ 252895 h 502803"/>
                  <a:gd name="connsiteX6" fmla="*/ 602844 w 1824030"/>
                  <a:gd name="connsiteY6" fmla="*/ 121352 h 502803"/>
                  <a:gd name="connsiteX0" fmla="*/ 908740 w 1824030"/>
                  <a:gd name="connsiteY0" fmla="*/ 199 h 500015"/>
                  <a:gd name="connsiteX1" fmla="*/ 1434756 w 1824030"/>
                  <a:gd name="connsiteY1" fmla="*/ 33584 h 500015"/>
                  <a:gd name="connsiteX2" fmla="*/ 1810494 w 1824030"/>
                  <a:gd name="connsiteY2" fmla="*/ 250107 h 500015"/>
                  <a:gd name="connsiteX3" fmla="*/ 908740 w 1824030"/>
                  <a:gd name="connsiteY3" fmla="*/ 500015 h 500015"/>
                  <a:gd name="connsiteX4" fmla="*/ 6986 w 1824030"/>
                  <a:gd name="connsiteY4" fmla="*/ 250107 h 500015"/>
                  <a:gd name="connsiteX5" fmla="*/ 602844 w 1824030"/>
                  <a:gd name="connsiteY5" fmla="*/ 118564 h 500015"/>
                  <a:gd name="connsiteX0" fmla="*/ 1434756 w 1824030"/>
                  <a:gd name="connsiteY0" fmla="*/ 0 h 466431"/>
                  <a:gd name="connsiteX1" fmla="*/ 1810494 w 1824030"/>
                  <a:gd name="connsiteY1" fmla="*/ 216523 h 466431"/>
                  <a:gd name="connsiteX2" fmla="*/ 908740 w 1824030"/>
                  <a:gd name="connsiteY2" fmla="*/ 466431 h 466431"/>
                  <a:gd name="connsiteX3" fmla="*/ 6986 w 1824030"/>
                  <a:gd name="connsiteY3" fmla="*/ 216523 h 466431"/>
                  <a:gd name="connsiteX4" fmla="*/ 602844 w 1824030"/>
                  <a:gd name="connsiteY4" fmla="*/ 84980 h 466431"/>
                  <a:gd name="connsiteX0" fmla="*/ 1432700 w 1821974"/>
                  <a:gd name="connsiteY0" fmla="*/ 0 h 466431"/>
                  <a:gd name="connsiteX1" fmla="*/ 1808438 w 1821974"/>
                  <a:gd name="connsiteY1" fmla="*/ 216523 h 466431"/>
                  <a:gd name="connsiteX2" fmla="*/ 906684 w 1821974"/>
                  <a:gd name="connsiteY2" fmla="*/ 466431 h 466431"/>
                  <a:gd name="connsiteX3" fmla="*/ 4930 w 1821974"/>
                  <a:gd name="connsiteY3" fmla="*/ 216523 h 466431"/>
                  <a:gd name="connsiteX4" fmla="*/ 586227 w 1821974"/>
                  <a:gd name="connsiteY4" fmla="*/ 19068 h 466431"/>
                  <a:gd name="connsiteX0" fmla="*/ 1432601 w 1821875"/>
                  <a:gd name="connsiteY0" fmla="*/ 0 h 466431"/>
                  <a:gd name="connsiteX1" fmla="*/ 1808339 w 1821875"/>
                  <a:gd name="connsiteY1" fmla="*/ 216523 h 466431"/>
                  <a:gd name="connsiteX2" fmla="*/ 906585 w 1821875"/>
                  <a:gd name="connsiteY2" fmla="*/ 466431 h 466431"/>
                  <a:gd name="connsiteX3" fmla="*/ 4831 w 1821875"/>
                  <a:gd name="connsiteY3" fmla="*/ 216523 h 466431"/>
                  <a:gd name="connsiteX4" fmla="*/ 586128 w 1821875"/>
                  <a:gd name="connsiteY4" fmla="*/ 19068 h 466431"/>
                  <a:gd name="connsiteX0" fmla="*/ 1466677 w 1855951"/>
                  <a:gd name="connsiteY0" fmla="*/ 17625 h 484056"/>
                  <a:gd name="connsiteX1" fmla="*/ 1842415 w 1855951"/>
                  <a:gd name="connsiteY1" fmla="*/ 234148 h 484056"/>
                  <a:gd name="connsiteX2" fmla="*/ 940661 w 1855951"/>
                  <a:gd name="connsiteY2" fmla="*/ 484056 h 484056"/>
                  <a:gd name="connsiteX3" fmla="*/ 38907 w 1855951"/>
                  <a:gd name="connsiteY3" fmla="*/ 234148 h 484056"/>
                  <a:gd name="connsiteX4" fmla="*/ 291440 w 1855951"/>
                  <a:gd name="connsiteY4" fmla="*/ 12854 h 484056"/>
                  <a:gd name="connsiteX0" fmla="*/ 1553451 w 1859983"/>
                  <a:gd name="connsiteY0" fmla="*/ 3022 h 484056"/>
                  <a:gd name="connsiteX1" fmla="*/ 1842415 w 1859983"/>
                  <a:gd name="connsiteY1" fmla="*/ 234148 h 484056"/>
                  <a:gd name="connsiteX2" fmla="*/ 940661 w 1859983"/>
                  <a:gd name="connsiteY2" fmla="*/ 484056 h 484056"/>
                  <a:gd name="connsiteX3" fmla="*/ 38907 w 1859983"/>
                  <a:gd name="connsiteY3" fmla="*/ 234148 h 484056"/>
                  <a:gd name="connsiteX4" fmla="*/ 291440 w 1859983"/>
                  <a:gd name="connsiteY4" fmla="*/ 12854 h 48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9983" h="484056">
                    <a:moveTo>
                      <a:pt x="1553451" y="3022"/>
                    </a:moveTo>
                    <a:cubicBezTo>
                      <a:pt x="1703743" y="44673"/>
                      <a:pt x="1923918" y="156650"/>
                      <a:pt x="1842415" y="234148"/>
                    </a:cubicBezTo>
                    <a:cubicBezTo>
                      <a:pt x="1760912" y="311646"/>
                      <a:pt x="1438686" y="484056"/>
                      <a:pt x="940661" y="484056"/>
                    </a:cubicBezTo>
                    <a:cubicBezTo>
                      <a:pt x="442636" y="484056"/>
                      <a:pt x="147111" y="312682"/>
                      <a:pt x="38907" y="234148"/>
                    </a:cubicBezTo>
                    <a:cubicBezTo>
                      <a:pt x="-69297" y="155614"/>
                      <a:pt x="58864" y="-53640"/>
                      <a:pt x="291440" y="12854"/>
                    </a:cubicBezTo>
                  </a:path>
                </a:pathLst>
              </a:custGeom>
              <a:noFill/>
              <a:ln w="19050">
                <a:solidFill>
                  <a:srgbClr val="0D69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5073242" y="2879811"/>
              <a:ext cx="242386" cy="242386"/>
            </a:xfrm>
            <a:prstGeom prst="ellipse">
              <a:avLst/>
            </a:prstGeom>
            <a:solidFill>
              <a:srgbClr val="0D69FF"/>
            </a:solidFill>
            <a:ln w="12700">
              <a:noFill/>
            </a:ln>
            <a:effectLst>
              <a:glow rad="63500">
                <a:schemeClr val="accent1">
                  <a:alpha val="2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381767" y="3720352"/>
              <a:ext cx="242386" cy="242386"/>
            </a:xfrm>
            <a:prstGeom prst="ellipse">
              <a:avLst/>
            </a:prstGeom>
            <a:solidFill>
              <a:srgbClr val="0D69FF"/>
            </a:solidFill>
            <a:ln w="12700">
              <a:noFill/>
            </a:ln>
            <a:effectLst>
              <a:glow rad="63500">
                <a:schemeClr val="accent1">
                  <a:alpha val="2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535168" y="3395483"/>
              <a:ext cx="242386" cy="242386"/>
            </a:xfrm>
            <a:prstGeom prst="ellipse">
              <a:avLst/>
            </a:prstGeom>
            <a:solidFill>
              <a:srgbClr val="0D69FF"/>
            </a:solidFill>
            <a:ln w="12700">
              <a:noFill/>
            </a:ln>
            <a:effectLst>
              <a:glow rad="63500">
                <a:schemeClr val="accent1">
                  <a:alpha val="2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V="1">
              <a:off x="5062476" y="3180006"/>
              <a:ext cx="2169762" cy="870014"/>
            </a:xfrm>
            <a:prstGeom prst="line">
              <a:avLst/>
            </a:prstGeom>
            <a:ln w="12700">
              <a:gradFill>
                <a:gsLst>
                  <a:gs pos="50000">
                    <a:srgbClr val="0D69FF">
                      <a:alpha val="38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93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97" y="1885078"/>
            <a:ext cx="3043663" cy="1119344"/>
          </a:xfrm>
          <a:prstGeom prst="rect">
            <a:avLst/>
          </a:prstGeom>
          <a:ln>
            <a:solidFill>
              <a:srgbClr val="0500FF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97" y="3135207"/>
            <a:ext cx="3043663" cy="1784864"/>
          </a:xfrm>
          <a:prstGeom prst="rect">
            <a:avLst/>
          </a:prstGeom>
          <a:ln>
            <a:solidFill>
              <a:srgbClr val="0500FF"/>
            </a:solidFill>
          </a:ln>
        </p:spPr>
      </p:pic>
      <p:sp>
        <p:nvSpPr>
          <p:cNvPr id="7" name="乘号 6"/>
          <p:cNvSpPr/>
          <p:nvPr/>
        </p:nvSpPr>
        <p:spPr>
          <a:xfrm>
            <a:off x="2540363" y="2206625"/>
            <a:ext cx="771525" cy="73429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乘号 10"/>
          <p:cNvSpPr/>
          <p:nvPr/>
        </p:nvSpPr>
        <p:spPr>
          <a:xfrm>
            <a:off x="3043433" y="3533490"/>
            <a:ext cx="771525" cy="73429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31" y="1885077"/>
            <a:ext cx="4591886" cy="1119345"/>
          </a:xfrm>
          <a:prstGeom prst="rect">
            <a:avLst/>
          </a:prstGeom>
          <a:ln>
            <a:solidFill>
              <a:srgbClr val="0500FF"/>
            </a:solidFill>
          </a:ln>
        </p:spPr>
      </p:pic>
      <p:sp>
        <p:nvSpPr>
          <p:cNvPr id="12" name="乘号 11"/>
          <p:cNvSpPr/>
          <p:nvPr/>
        </p:nvSpPr>
        <p:spPr>
          <a:xfrm>
            <a:off x="7791019" y="2400910"/>
            <a:ext cx="771525" cy="73429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1334" y="1341714"/>
            <a:ext cx="1989416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单</a:t>
            </a:r>
            <a:r>
              <a:rPr lang="zh-CN" altLang="en-US" b="1" kern="4000" spc="39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元测试不正确的写法</a:t>
            </a:r>
            <a:endParaRPr lang="en-US" altLang="zh-CN" b="1" kern="4000" spc="39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5252" y="767756"/>
            <a:ext cx="1375145" cy="318242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技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术永无止境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868987" y="132137"/>
            <a:ext cx="2965593" cy="4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71323" tIns="35662" rIns="71323" bIns="35662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500" b="1" kern="4000" spc="234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单</a:t>
            </a:r>
            <a:r>
              <a:rPr lang="zh-CN" altLang="en-US" sz="2500" b="1" kern="4000" spc="234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元测试框架介绍</a:t>
            </a:r>
            <a:endParaRPr lang="en-US" altLang="zh-CN" sz="2500" b="1" kern="4000" spc="234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4906" y1="37235" x2="34906" y2="37235"/>
                        <a14:foregroundMark x1="60292" y1="32019" x2="60292" y2="32019"/>
                        <a14:foregroundMark x1="62436" y1="33717" x2="62436" y2="33717"/>
                        <a14:foregroundMark x1="66552" y1="35415" x2="66552" y2="35415"/>
                        <a14:foregroundMark x1="60978" y1="38872" x2="60978" y2="38872"/>
                        <a14:foregroundMark x1="63465" y1="43178" x2="63465" y2="43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4" t="27002" r="9939" b="39490"/>
          <a:stretch/>
        </p:blipFill>
        <p:spPr>
          <a:xfrm>
            <a:off x="168868" y="145024"/>
            <a:ext cx="745532" cy="470112"/>
          </a:xfrm>
          <a:prstGeom prst="rect">
            <a:avLst/>
          </a:prstGeom>
        </p:spPr>
      </p:pic>
      <p:sp>
        <p:nvSpPr>
          <p:cNvPr id="17" name="Freeform 60"/>
          <p:cNvSpPr>
            <a:spLocks/>
          </p:cNvSpPr>
          <p:nvPr/>
        </p:nvSpPr>
        <p:spPr bwMode="auto">
          <a:xfrm>
            <a:off x="685615" y="688756"/>
            <a:ext cx="409760" cy="397242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867"/>
          </a:p>
        </p:txBody>
      </p:sp>
    </p:spTree>
    <p:extLst>
      <p:ext uri="{BB962C8B-B14F-4D97-AF65-F5344CB8AC3E}">
        <p14:creationId xmlns:p14="http://schemas.microsoft.com/office/powerpoint/2010/main" val="15121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18866" y="1444389"/>
            <a:ext cx="4728950" cy="3275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08353" y="2226642"/>
            <a:ext cx="762670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lang="en-US" altLang="zh-CN" b="1" dirty="0" err="1"/>
              <a:t>Mockito</a:t>
            </a:r>
            <a:r>
              <a:rPr lang="en-US" altLang="zh-CN" b="1" dirty="0"/>
              <a:t> </a:t>
            </a:r>
          </a:p>
        </p:txBody>
      </p:sp>
      <p:sp>
        <p:nvSpPr>
          <p:cNvPr id="4" name="矩形 3"/>
          <p:cNvSpPr/>
          <p:nvPr/>
        </p:nvSpPr>
        <p:spPr>
          <a:xfrm>
            <a:off x="2718923" y="1764977"/>
            <a:ext cx="988822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lang="en-US" altLang="zh-CN" b="1" dirty="0" err="1" smtClean="0"/>
              <a:t>MockServer</a:t>
            </a:r>
            <a:endParaRPr lang="en-US" altLang="zh-CN" b="1" dirty="0"/>
          </a:p>
        </p:txBody>
      </p:sp>
      <p:sp>
        <p:nvSpPr>
          <p:cNvPr id="14" name="矩形 13"/>
          <p:cNvSpPr/>
          <p:nvPr/>
        </p:nvSpPr>
        <p:spPr>
          <a:xfrm>
            <a:off x="1228578" y="3476466"/>
            <a:ext cx="549471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lang="en-US" altLang="zh-CN" b="1" dirty="0" err="1" smtClean="0"/>
              <a:t>Moco</a:t>
            </a:r>
            <a:endParaRPr lang="en-US" altLang="zh-CN" b="1" dirty="0"/>
          </a:p>
        </p:txBody>
      </p:sp>
      <p:sp>
        <p:nvSpPr>
          <p:cNvPr id="15" name="矩形 14"/>
          <p:cNvSpPr/>
          <p:nvPr/>
        </p:nvSpPr>
        <p:spPr>
          <a:xfrm>
            <a:off x="2654939" y="4046100"/>
            <a:ext cx="477464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lang="en-US" altLang="zh-CN" b="1" dirty="0" smtClean="0"/>
              <a:t>Junit</a:t>
            </a:r>
            <a:endParaRPr lang="en-US" altLang="zh-CN" b="1" dirty="0"/>
          </a:p>
        </p:txBody>
      </p:sp>
      <p:sp>
        <p:nvSpPr>
          <p:cNvPr id="16" name="矩形 15"/>
          <p:cNvSpPr/>
          <p:nvPr/>
        </p:nvSpPr>
        <p:spPr>
          <a:xfrm>
            <a:off x="4542708" y="2345465"/>
            <a:ext cx="646613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lang="en-US" altLang="zh-CN" b="1" dirty="0" err="1" smtClean="0"/>
              <a:t>TestNG</a:t>
            </a:r>
            <a:endParaRPr lang="en-US" altLang="zh-CN" b="1" dirty="0"/>
          </a:p>
        </p:txBody>
      </p:sp>
      <p:sp>
        <p:nvSpPr>
          <p:cNvPr id="17" name="矩形 16"/>
          <p:cNvSpPr/>
          <p:nvPr/>
        </p:nvSpPr>
        <p:spPr>
          <a:xfrm>
            <a:off x="4410459" y="3539369"/>
            <a:ext cx="923933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lang="en-US" altLang="zh-CN" b="1" dirty="0" smtClean="0"/>
              <a:t>Spring-Test</a:t>
            </a:r>
            <a:endParaRPr lang="en-US" altLang="zh-CN" b="1" dirty="0"/>
          </a:p>
        </p:txBody>
      </p:sp>
      <p:sp>
        <p:nvSpPr>
          <p:cNvPr id="18" name="矩形 17"/>
          <p:cNvSpPr/>
          <p:nvPr/>
        </p:nvSpPr>
        <p:spPr>
          <a:xfrm>
            <a:off x="2654938" y="2573735"/>
            <a:ext cx="982217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lang="en-US" altLang="zh-CN" b="1" dirty="0" err="1" smtClean="0"/>
              <a:t>PowerMock</a:t>
            </a:r>
            <a:endParaRPr lang="en-US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5972665" y="1719697"/>
            <a:ext cx="2400237" cy="1180016"/>
          </a:xfrm>
          <a:prstGeom prst="rect">
            <a:avLst/>
          </a:prstGeom>
        </p:spPr>
        <p:txBody>
          <a:bodyPr wrap="square" lIns="71323" tIns="35662" rIns="71323" bIns="35662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2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备注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：单元测试使用的辅助框架各式各样，选手可以选择自己擅长的框架进行比赛。但是需要自行引入对应依赖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94925" y="3322577"/>
            <a:ext cx="384489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lang="en-US" altLang="zh-CN" b="1" dirty="0" smtClean="0"/>
              <a:t>……</a:t>
            </a:r>
            <a:endParaRPr lang="en-US" altLang="zh-CN" b="1" dirty="0"/>
          </a:p>
        </p:txBody>
      </p:sp>
      <p:sp>
        <p:nvSpPr>
          <p:cNvPr id="21" name="矩形 20"/>
          <p:cNvSpPr/>
          <p:nvPr/>
        </p:nvSpPr>
        <p:spPr>
          <a:xfrm>
            <a:off x="1185252" y="767756"/>
            <a:ext cx="1375145" cy="318242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技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术永无止境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868987" y="132137"/>
            <a:ext cx="2965593" cy="4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71323" tIns="35662" rIns="71323" bIns="35662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500" b="1" kern="4000" spc="234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单</a:t>
            </a:r>
            <a:r>
              <a:rPr lang="zh-CN" altLang="en-US" sz="2500" b="1" kern="4000" spc="234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元测试框架介绍</a:t>
            </a:r>
            <a:endParaRPr lang="en-US" altLang="zh-CN" sz="2500" b="1" kern="4000" spc="234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906" y1="37235" x2="34906" y2="37235"/>
                        <a14:foregroundMark x1="60292" y1="32019" x2="60292" y2="32019"/>
                        <a14:foregroundMark x1="62436" y1="33717" x2="62436" y2="33717"/>
                        <a14:foregroundMark x1="66552" y1="35415" x2="66552" y2="35415"/>
                        <a14:foregroundMark x1="60978" y1="38872" x2="60978" y2="38872"/>
                        <a14:foregroundMark x1="63465" y1="43178" x2="63465" y2="43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4" t="27002" r="9939" b="39490"/>
          <a:stretch/>
        </p:blipFill>
        <p:spPr>
          <a:xfrm>
            <a:off x="168868" y="145024"/>
            <a:ext cx="745532" cy="470112"/>
          </a:xfrm>
          <a:prstGeom prst="rect">
            <a:avLst/>
          </a:prstGeom>
        </p:spPr>
      </p:pic>
      <p:sp>
        <p:nvSpPr>
          <p:cNvPr id="24" name="Freeform 60"/>
          <p:cNvSpPr>
            <a:spLocks/>
          </p:cNvSpPr>
          <p:nvPr/>
        </p:nvSpPr>
        <p:spPr bwMode="auto">
          <a:xfrm>
            <a:off x="685615" y="688756"/>
            <a:ext cx="409760" cy="397242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867"/>
          </a:p>
        </p:txBody>
      </p:sp>
    </p:spTree>
    <p:extLst>
      <p:ext uri="{BB962C8B-B14F-4D97-AF65-F5344CB8AC3E}">
        <p14:creationId xmlns:p14="http://schemas.microsoft.com/office/powerpoint/2010/main" val="31163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868987" y="132137"/>
            <a:ext cx="2965593" cy="4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71323" tIns="35662" rIns="71323" bIns="35662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500" b="1" kern="4000" spc="234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背景</a:t>
            </a:r>
            <a:endParaRPr lang="en-US" altLang="zh-CN" sz="2500" b="1" kern="4000" spc="234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5615" y="1378499"/>
            <a:ext cx="8153585" cy="3349841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为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提升产品研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发质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量、效率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kumimoji="1"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年下半年，公司从“更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稳定、更专业、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更便宜”三个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维度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全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方位梳理技术底盘现状。单元测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试是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其中一项需要改进实施的事宜。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统</a:t>
            </a:r>
            <a:r>
              <a:rPr kumimoji="1"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计数据</a:t>
            </a:r>
            <a:endParaRPr kumimoji="1"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8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月份，针对科技项目（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类核心项目）的单元测试实施情况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，进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行了一次总的回访统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计，相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关情况如下：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16000" indent="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90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%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以上项目没有一行单元测试代码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16000" indent="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单元测试的项目，仅做了方法是否正确判断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16000" indent="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没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有规范编写，随心所欲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16000" indent="1714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没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有流程、环境管控单元测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试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测</a:t>
            </a:r>
            <a:r>
              <a:rPr kumimoji="1"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试人员反馈</a:t>
            </a:r>
            <a:endParaRPr kumimoji="1"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16000" indent="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研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发转测新功能质量不高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16000" indent="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迭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代过程经常影响原有功能，需要反复手工测试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1390" y="767756"/>
            <a:ext cx="3016620" cy="318242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逆流而上，才能找到水的源头。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906" y1="37235" x2="34906" y2="37235"/>
                        <a14:foregroundMark x1="60292" y1="32019" x2="60292" y2="32019"/>
                        <a14:foregroundMark x1="62436" y1="33717" x2="62436" y2="33717"/>
                        <a14:foregroundMark x1="66552" y1="35415" x2="66552" y2="35415"/>
                        <a14:foregroundMark x1="60978" y1="38872" x2="60978" y2="38872"/>
                        <a14:foregroundMark x1="63465" y1="43178" x2="63465" y2="43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4" t="27002" r="9939" b="39490"/>
          <a:stretch/>
        </p:blipFill>
        <p:spPr>
          <a:xfrm>
            <a:off x="168868" y="145024"/>
            <a:ext cx="745532" cy="470112"/>
          </a:xfrm>
          <a:prstGeom prst="rect">
            <a:avLst/>
          </a:prstGeom>
        </p:spPr>
      </p:pic>
      <p:sp>
        <p:nvSpPr>
          <p:cNvPr id="12" name="Freeform 60"/>
          <p:cNvSpPr>
            <a:spLocks/>
          </p:cNvSpPr>
          <p:nvPr/>
        </p:nvSpPr>
        <p:spPr bwMode="auto">
          <a:xfrm>
            <a:off x="685615" y="688756"/>
            <a:ext cx="409760" cy="397242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867"/>
          </a:p>
        </p:txBody>
      </p:sp>
    </p:spTree>
    <p:extLst>
      <p:ext uri="{BB962C8B-B14F-4D97-AF65-F5344CB8AC3E}">
        <p14:creationId xmlns:p14="http://schemas.microsoft.com/office/powerpoint/2010/main" val="19192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1248" y="767756"/>
            <a:ext cx="2401067" cy="318242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欲要看究竟，处处细留心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4398" y="1445527"/>
            <a:ext cx="7010402" cy="2364956"/>
          </a:xfrm>
          <a:prstGeom prst="rect">
            <a:avLst/>
          </a:prstGeom>
        </p:spPr>
        <p:txBody>
          <a:bodyPr wrap="square" lIns="71323" tIns="35662" rIns="71323" bIns="35662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kumimoji="1" lang="zh-CN" altLang="en-US" sz="1200" b="1" dirty="0">
                <a:latin typeface="Microsoft YaHei" charset="-122"/>
                <a:ea typeface="Microsoft YaHei" charset="-122"/>
                <a:cs typeface="Microsoft YaHei" charset="-122"/>
              </a:rPr>
              <a:t>单元测试</a:t>
            </a:r>
            <a:r>
              <a:rPr kumimoji="1"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是一段自动化的代码，针对软件中最小可测单元进行检查和验证</a:t>
            </a:r>
            <a:r>
              <a:rPr kumimoji="1"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en-US" altLang="zh-CN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kumimoji="1"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</a:t>
            </a:r>
            <a:r>
              <a:rPr kumimoji="1"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元测试是</a:t>
            </a:r>
            <a:r>
              <a:rPr kumimoji="1"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软件测试过程中最低级别的测试活动。</a:t>
            </a:r>
            <a:endParaRPr kumimoji="1"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5200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单元测试几乎都是通过单元测试框架完成！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5200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单元测试容易编写、运行快速！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5200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单元测试可靠、可读、可维护！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5200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单元测试在需求不变的情况下，结果是稳定的！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68987" y="132137"/>
            <a:ext cx="2965593" cy="4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71323" tIns="35662" rIns="71323" bIns="35662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500" b="1" kern="4000" spc="234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什</a:t>
            </a:r>
            <a:r>
              <a:rPr lang="zh-CN" altLang="en-US" sz="2500" b="1" kern="4000" spc="234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么是单元测试</a:t>
            </a:r>
            <a:endParaRPr lang="en-US" altLang="zh-CN" sz="2500" b="1" kern="4000" spc="234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906" y1="37235" x2="34906" y2="37235"/>
                        <a14:foregroundMark x1="60292" y1="32019" x2="60292" y2="32019"/>
                        <a14:foregroundMark x1="62436" y1="33717" x2="62436" y2="33717"/>
                        <a14:foregroundMark x1="66552" y1="35415" x2="66552" y2="35415"/>
                        <a14:foregroundMark x1="60978" y1="38872" x2="60978" y2="38872"/>
                        <a14:foregroundMark x1="63465" y1="43178" x2="63465" y2="43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4" t="27002" r="9939" b="39490"/>
          <a:stretch/>
        </p:blipFill>
        <p:spPr>
          <a:xfrm>
            <a:off x="168868" y="145024"/>
            <a:ext cx="745532" cy="470112"/>
          </a:xfrm>
          <a:prstGeom prst="rect">
            <a:avLst/>
          </a:prstGeom>
        </p:spPr>
      </p:pic>
      <p:sp>
        <p:nvSpPr>
          <p:cNvPr id="8" name="Freeform 60"/>
          <p:cNvSpPr>
            <a:spLocks/>
          </p:cNvSpPr>
          <p:nvPr/>
        </p:nvSpPr>
        <p:spPr bwMode="auto">
          <a:xfrm>
            <a:off x="685615" y="688756"/>
            <a:ext cx="409760" cy="397242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867"/>
          </a:p>
        </p:txBody>
      </p:sp>
    </p:spTree>
    <p:extLst>
      <p:ext uri="{BB962C8B-B14F-4D97-AF65-F5344CB8AC3E}">
        <p14:creationId xmlns:p14="http://schemas.microsoft.com/office/powerpoint/2010/main" val="13411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49386" y="1363437"/>
            <a:ext cx="360000" cy="360000"/>
          </a:xfrm>
          <a:prstGeom prst="ellipse">
            <a:avLst/>
          </a:prstGeom>
          <a:solidFill>
            <a:srgbClr val="050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873063" y="1784769"/>
            <a:ext cx="3588830" cy="1595515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做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为一道质量环节，有助于改进代码质量和设计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元测试发现的错很容易定位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元测试能让问题前置提升反馈速度，减少重复工作，提高开发效率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元测试能最大限度保证迭代功能不影响原有功能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让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代码维护更容易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449386" y="3554832"/>
            <a:ext cx="360000" cy="360000"/>
          </a:xfrm>
          <a:prstGeom prst="ellipse">
            <a:avLst/>
          </a:prstGeom>
          <a:solidFill>
            <a:srgbClr val="25B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06173" y="767756"/>
            <a:ext cx="1990698" cy="318242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任何事物都有两面性</a:t>
            </a:r>
          </a:p>
        </p:txBody>
      </p:sp>
      <p:sp>
        <p:nvSpPr>
          <p:cNvPr id="3" name="矩形 2"/>
          <p:cNvSpPr/>
          <p:nvPr/>
        </p:nvSpPr>
        <p:spPr>
          <a:xfrm>
            <a:off x="4873063" y="1400048"/>
            <a:ext cx="513114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</a:rPr>
              <a:t>优点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90123" y="3591443"/>
            <a:ext cx="513114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</a:rPr>
              <a:t>缺点</a:t>
            </a:r>
            <a:endParaRPr lang="zh-CN" altLang="en-US" dirty="0"/>
          </a:p>
        </p:txBody>
      </p:sp>
      <p:sp>
        <p:nvSpPr>
          <p:cNvPr id="12" name="文本框 44"/>
          <p:cNvSpPr txBox="1"/>
          <p:nvPr/>
        </p:nvSpPr>
        <p:spPr>
          <a:xfrm>
            <a:off x="4873063" y="3989930"/>
            <a:ext cx="2890496" cy="833768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元测试有一定的学习成本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元测试会增加程序员一些工作量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推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广和运用单元测试需要一些资源投入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1210400" y="1798694"/>
            <a:ext cx="1799112" cy="2345375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1468688" y="3481032"/>
            <a:ext cx="1264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744790" y="2752707"/>
            <a:ext cx="694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62030" y="3728434"/>
            <a:ext cx="708296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9356" y="2317691"/>
            <a:ext cx="573644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18" name="梯形 17"/>
          <p:cNvSpPr/>
          <p:nvPr/>
        </p:nvSpPr>
        <p:spPr>
          <a:xfrm>
            <a:off x="1468706" y="2751607"/>
            <a:ext cx="1282500" cy="729425"/>
          </a:xfrm>
          <a:prstGeom prst="trapezoid">
            <a:avLst>
              <a:gd name="adj" fmla="val 374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590509" y="3057231"/>
            <a:ext cx="1051339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02098" y="4482533"/>
            <a:ext cx="849360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测试金字塔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067898" y="1798694"/>
            <a:ext cx="0" cy="2345263"/>
          </a:xfrm>
          <a:prstGeom prst="straightConnector1">
            <a:avLst/>
          </a:prstGeom>
          <a:ln w="19050">
            <a:solidFill>
              <a:srgbClr val="25B9F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171566" y="1798694"/>
            <a:ext cx="0" cy="2345263"/>
          </a:xfrm>
          <a:prstGeom prst="straightConnector1">
            <a:avLst/>
          </a:prstGeom>
          <a:ln w="19050">
            <a:solidFill>
              <a:srgbClr val="25B9F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1582" y="2188210"/>
            <a:ext cx="708296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成本更低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582" y="2624466"/>
            <a:ext cx="708296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效率更高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1050" y="3063229"/>
            <a:ext cx="849360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易定位问题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67491" y="2454947"/>
            <a:ext cx="849360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更接近业务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96959" y="2891203"/>
            <a:ext cx="990425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反映真实需求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868987" y="132137"/>
            <a:ext cx="2965593" cy="4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71323" tIns="35662" rIns="71323" bIns="35662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500" b="1" kern="4000" spc="234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单元测试优缺点</a:t>
            </a:r>
            <a:endParaRPr lang="en-US" altLang="zh-CN" sz="2500" b="1" kern="4000" spc="234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906" y1="37235" x2="34906" y2="37235"/>
                        <a14:foregroundMark x1="60292" y1="32019" x2="60292" y2="32019"/>
                        <a14:foregroundMark x1="62436" y1="33717" x2="62436" y2="33717"/>
                        <a14:foregroundMark x1="66552" y1="35415" x2="66552" y2="35415"/>
                        <a14:foregroundMark x1="60978" y1="38872" x2="60978" y2="38872"/>
                        <a14:foregroundMark x1="63465" y1="43178" x2="63465" y2="43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4" t="27002" r="9939" b="39490"/>
          <a:stretch/>
        </p:blipFill>
        <p:spPr>
          <a:xfrm>
            <a:off x="168868" y="145024"/>
            <a:ext cx="745532" cy="470112"/>
          </a:xfrm>
          <a:prstGeom prst="rect">
            <a:avLst/>
          </a:prstGeom>
        </p:spPr>
      </p:pic>
      <p:sp>
        <p:nvSpPr>
          <p:cNvPr id="31" name="Freeform 60"/>
          <p:cNvSpPr>
            <a:spLocks/>
          </p:cNvSpPr>
          <p:nvPr/>
        </p:nvSpPr>
        <p:spPr bwMode="auto">
          <a:xfrm>
            <a:off x="685615" y="688756"/>
            <a:ext cx="409760" cy="397242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867"/>
          </a:p>
        </p:txBody>
      </p:sp>
    </p:spTree>
    <p:extLst>
      <p:ext uri="{BB962C8B-B14F-4D97-AF65-F5344CB8AC3E}">
        <p14:creationId xmlns:p14="http://schemas.microsoft.com/office/powerpoint/2010/main" val="32831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0205" y="767756"/>
            <a:ext cx="3837358" cy="318242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想要做好一件事，首先你必须热爱这件事</a:t>
            </a:r>
          </a:p>
        </p:txBody>
      </p:sp>
      <p:sp>
        <p:nvSpPr>
          <p:cNvPr id="8" name="文本框 54"/>
          <p:cNvSpPr txBox="1"/>
          <p:nvPr/>
        </p:nvSpPr>
        <p:spPr>
          <a:xfrm>
            <a:off x="1202023" y="1516161"/>
            <a:ext cx="5265113" cy="1549348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不要认为单元测试花费了你的时间，我们应该从长远看投入</a:t>
            </a:r>
            <a:endParaRPr kumimoji="1"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需求多、时间短不是理由，要的只是流程的规范</a:t>
            </a:r>
            <a:endParaRPr kumimoji="1"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摒弃惯性思维：校验前端做，后端不需要</a:t>
            </a:r>
            <a:endParaRPr kumimoji="1"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2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单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元测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试不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是用来证明您是对的，而是为了证明您没有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错</a:t>
            </a:r>
            <a:endParaRPr kumimoji="1" lang="en-US" altLang="zh-CN" sz="12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68987" y="132137"/>
            <a:ext cx="2965593" cy="4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71323" tIns="35662" rIns="71323" bIns="35662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500" b="1" kern="4000" spc="234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对存疑者要说的话</a:t>
            </a:r>
            <a:endParaRPr lang="en-US" altLang="zh-CN" sz="2500" b="1" kern="4000" spc="234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906" y1="37235" x2="34906" y2="37235"/>
                        <a14:foregroundMark x1="60292" y1="32019" x2="60292" y2="32019"/>
                        <a14:foregroundMark x1="62436" y1="33717" x2="62436" y2="33717"/>
                        <a14:foregroundMark x1="66552" y1="35415" x2="66552" y2="35415"/>
                        <a14:foregroundMark x1="60978" y1="38872" x2="60978" y2="38872"/>
                        <a14:foregroundMark x1="63465" y1="43178" x2="63465" y2="43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4" t="27002" r="9939" b="39490"/>
          <a:stretch/>
        </p:blipFill>
        <p:spPr>
          <a:xfrm>
            <a:off x="168868" y="145024"/>
            <a:ext cx="745532" cy="470112"/>
          </a:xfrm>
          <a:prstGeom prst="rect">
            <a:avLst/>
          </a:prstGeom>
        </p:spPr>
      </p:pic>
      <p:sp>
        <p:nvSpPr>
          <p:cNvPr id="9" name="Freeform 60"/>
          <p:cNvSpPr>
            <a:spLocks/>
          </p:cNvSpPr>
          <p:nvPr/>
        </p:nvSpPr>
        <p:spPr bwMode="auto">
          <a:xfrm>
            <a:off x="685615" y="688756"/>
            <a:ext cx="409760" cy="397242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867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3D7033B9-90C9-4A26-A142-A485240BF9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63" y="2929610"/>
            <a:ext cx="2580137" cy="2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600583" y="2162353"/>
            <a:ext cx="360000" cy="360000"/>
          </a:xfrm>
          <a:prstGeom prst="ellipse">
            <a:avLst/>
          </a:prstGeom>
          <a:solidFill>
            <a:srgbClr val="050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85252" y="767756"/>
            <a:ext cx="1580330" cy="318242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没规矩不成方圆</a:t>
            </a:r>
          </a:p>
        </p:txBody>
      </p:sp>
      <p:sp>
        <p:nvSpPr>
          <p:cNvPr id="8" name="椭圆 7"/>
          <p:cNvSpPr/>
          <p:nvPr/>
        </p:nvSpPr>
        <p:spPr>
          <a:xfrm>
            <a:off x="6493901" y="2162353"/>
            <a:ext cx="360000" cy="360000"/>
          </a:xfrm>
          <a:prstGeom prst="ellipse">
            <a:avLst/>
          </a:prstGeom>
          <a:solidFill>
            <a:srgbClr val="3F1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210487" y="2162353"/>
            <a:ext cx="360000" cy="360000"/>
          </a:xfrm>
          <a:prstGeom prst="ellipse">
            <a:avLst/>
          </a:prstGeom>
          <a:solidFill>
            <a:srgbClr val="0C6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53388" y="2198621"/>
            <a:ext cx="697652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自动化</a:t>
            </a:r>
            <a:endParaRPr lang="en-US" altLang="zh-CN" b="1" kern="4000" spc="39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43483" y="2198621"/>
            <a:ext cx="697652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独立性</a:t>
            </a:r>
            <a:endParaRPr lang="en-US" altLang="zh-CN" b="1" kern="4000" spc="39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6802" y="2198621"/>
            <a:ext cx="697652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可重复</a:t>
            </a:r>
            <a:endParaRPr lang="en-US" altLang="zh-CN" b="1" kern="4000" spc="39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3" name="文本框 15"/>
          <p:cNvSpPr txBox="1"/>
          <p:nvPr/>
        </p:nvSpPr>
        <p:spPr>
          <a:xfrm>
            <a:off x="1210487" y="2784679"/>
            <a:ext cx="2444261" cy="672185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不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能人工检测结果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不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能用输出语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句</a:t>
            </a:r>
            <a:endParaRPr kumimoji="1"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(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如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kumimoji="1"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system.out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</p:txBody>
      </p:sp>
      <p:sp>
        <p:nvSpPr>
          <p:cNvPr id="14" name="文本框 15"/>
          <p:cNvSpPr txBox="1"/>
          <p:nvPr/>
        </p:nvSpPr>
        <p:spPr>
          <a:xfrm>
            <a:off x="3600583" y="2698954"/>
            <a:ext cx="2444261" cy="1395460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不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能有先后顺序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不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能出现依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赖</a:t>
            </a:r>
            <a:endParaRPr kumimoji="1"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600"/>
              </a:spcAft>
            </a:pPr>
            <a:r>
              <a:rPr kumimoji="1"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（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如：方法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输出作为方法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输入）</a:t>
            </a:r>
            <a:endParaRPr kumimoji="1"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不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需要手工准备数据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非代码中数据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</p:txBody>
      </p:sp>
      <p:sp>
        <p:nvSpPr>
          <p:cNvPr id="15" name="文本框 15"/>
          <p:cNvSpPr txBox="1"/>
          <p:nvPr/>
        </p:nvSpPr>
        <p:spPr>
          <a:xfrm>
            <a:off x="6493901" y="2698954"/>
            <a:ext cx="2444261" cy="949184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执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行不能受外界影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响</a:t>
            </a:r>
            <a:endParaRPr kumimoji="1"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600"/>
              </a:spcAft>
            </a:pPr>
            <a:r>
              <a:rPr kumimoji="1"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（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网络、服务等）</a:t>
            </a:r>
            <a:endParaRPr kumimoji="1"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据用例可以反复跑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5615" y="1546929"/>
            <a:ext cx="1066728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b="1" kern="4000" spc="39" dirty="0">
                <a:latin typeface="微软雅黑" charset="-122"/>
                <a:ea typeface="微软雅黑" charset="-122"/>
                <a:cs typeface="微软雅黑" charset="-122"/>
              </a:rPr>
              <a:t>设计原</a:t>
            </a:r>
            <a:r>
              <a:rPr lang="zh-CN" altLang="en-US" b="1" kern="4000" spc="39" dirty="0" smtClean="0">
                <a:latin typeface="微软雅黑" charset="-122"/>
                <a:ea typeface="微软雅黑" charset="-122"/>
                <a:cs typeface="微软雅黑" charset="-122"/>
              </a:rPr>
              <a:t>则：</a:t>
            </a:r>
            <a:endParaRPr lang="en-US" altLang="zh-CN" b="1" kern="4000" spc="39" dirty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868987" y="132137"/>
            <a:ext cx="2965593" cy="4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71323" tIns="35662" rIns="71323" bIns="35662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500" b="1" kern="4000" spc="234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单</a:t>
            </a:r>
            <a:r>
              <a:rPr lang="zh-CN" altLang="en-US" sz="2500" b="1" kern="4000" spc="234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元测试实施</a:t>
            </a:r>
            <a:endParaRPr lang="en-US" altLang="zh-CN" sz="2500" b="1" kern="4000" spc="234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906" y1="37235" x2="34906" y2="37235"/>
                        <a14:foregroundMark x1="60292" y1="32019" x2="60292" y2="32019"/>
                        <a14:foregroundMark x1="62436" y1="33717" x2="62436" y2="33717"/>
                        <a14:foregroundMark x1="66552" y1="35415" x2="66552" y2="35415"/>
                        <a14:foregroundMark x1="60978" y1="38872" x2="60978" y2="38872"/>
                        <a14:foregroundMark x1="63465" y1="43178" x2="63465" y2="43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4" t="27002" r="9939" b="39490"/>
          <a:stretch/>
        </p:blipFill>
        <p:spPr>
          <a:xfrm>
            <a:off x="168868" y="145024"/>
            <a:ext cx="745532" cy="470112"/>
          </a:xfrm>
          <a:prstGeom prst="rect">
            <a:avLst/>
          </a:prstGeom>
        </p:spPr>
      </p:pic>
      <p:sp>
        <p:nvSpPr>
          <p:cNvPr id="20" name="Freeform 60"/>
          <p:cNvSpPr>
            <a:spLocks/>
          </p:cNvSpPr>
          <p:nvPr/>
        </p:nvSpPr>
        <p:spPr bwMode="auto">
          <a:xfrm>
            <a:off x="685615" y="688756"/>
            <a:ext cx="409760" cy="397242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867"/>
          </a:p>
        </p:txBody>
      </p:sp>
    </p:spTree>
    <p:extLst>
      <p:ext uri="{BB962C8B-B14F-4D97-AF65-F5344CB8AC3E}">
        <p14:creationId xmlns:p14="http://schemas.microsoft.com/office/powerpoint/2010/main" val="160908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600583" y="2162353"/>
            <a:ext cx="360000" cy="360000"/>
          </a:xfrm>
          <a:prstGeom prst="ellipse">
            <a:avLst/>
          </a:prstGeom>
          <a:solidFill>
            <a:srgbClr val="050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85252" y="767756"/>
            <a:ext cx="1580330" cy="318242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没规矩不成方圆</a:t>
            </a:r>
          </a:p>
        </p:txBody>
      </p:sp>
      <p:sp>
        <p:nvSpPr>
          <p:cNvPr id="8" name="椭圆 7"/>
          <p:cNvSpPr/>
          <p:nvPr/>
        </p:nvSpPr>
        <p:spPr>
          <a:xfrm>
            <a:off x="6493901" y="2162353"/>
            <a:ext cx="360000" cy="360000"/>
          </a:xfrm>
          <a:prstGeom prst="ellipse">
            <a:avLst/>
          </a:prstGeom>
          <a:solidFill>
            <a:srgbClr val="3F1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210487" y="2162353"/>
            <a:ext cx="360000" cy="360000"/>
          </a:xfrm>
          <a:prstGeom prst="ellipse">
            <a:avLst/>
          </a:prstGeom>
          <a:solidFill>
            <a:srgbClr val="0C6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53388" y="2198621"/>
            <a:ext cx="1251265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b="1" kern="4000" spc="39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开发测试结对</a:t>
            </a:r>
            <a:endParaRPr lang="en-US" altLang="zh-CN" b="1" kern="4000" spc="39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43483" y="2198621"/>
            <a:ext cx="513114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b="1" kern="4000" spc="39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时机</a:t>
            </a:r>
            <a:endParaRPr lang="en-US" altLang="zh-CN" b="1" kern="4000" spc="39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6802" y="2198621"/>
            <a:ext cx="513114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应用</a:t>
            </a:r>
            <a:endParaRPr lang="en-US" altLang="zh-CN" b="1" kern="4000" spc="39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3" name="文本框 15"/>
          <p:cNvSpPr txBox="1"/>
          <p:nvPr/>
        </p:nvSpPr>
        <p:spPr>
          <a:xfrm>
            <a:off x="1210487" y="2784679"/>
            <a:ext cx="2444261" cy="127234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开发编写具体代码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测试提供测试设计方法</a:t>
            </a:r>
            <a:endParaRPr kumimoji="1"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kumimoji="1"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kumimoji="1"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如：行覆盖、分支覆盖、语句覆盖、判定覆盖</a:t>
            </a:r>
            <a:r>
              <a:rPr kumimoji="1"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检视测试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结果</a:t>
            </a:r>
            <a:endParaRPr kumimoji="1"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定期组织单元测试代码评审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5"/>
          <p:cNvSpPr txBox="1"/>
          <p:nvPr/>
        </p:nvSpPr>
        <p:spPr>
          <a:xfrm>
            <a:off x="3600583" y="2698954"/>
            <a:ext cx="2444261" cy="1256960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采用测试驱动开发理念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投入一个月人力，测试空闲期进行</a:t>
            </a:r>
            <a:endParaRPr kumimoji="1"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定期采用培训机制，持续改进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文本框 15"/>
          <p:cNvSpPr txBox="1"/>
          <p:nvPr/>
        </p:nvSpPr>
        <p:spPr>
          <a:xfrm>
            <a:off x="6493901" y="2698954"/>
            <a:ext cx="2444261" cy="167245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梳理出主流程、主要场景，进行单元测试</a:t>
            </a:r>
            <a:endParaRPr kumimoji="1"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单元测试通过作为转测试门槛条件</a:t>
            </a:r>
            <a:endParaRPr kumimoji="1"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采用</a:t>
            </a:r>
            <a:r>
              <a:rPr kumimoji="1"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jekins</a:t>
            </a:r>
            <a:r>
              <a:rPr kumimoji="1"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，部署单元测试，测试用例通过后才能提交代码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5615" y="1546929"/>
            <a:ext cx="1066728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b="1" kern="4000" spc="39" dirty="0" smtClean="0">
                <a:latin typeface="微软雅黑" charset="-122"/>
                <a:ea typeface="微软雅黑" charset="-122"/>
                <a:cs typeface="微软雅黑" charset="-122"/>
              </a:rPr>
              <a:t>操作原则：</a:t>
            </a:r>
            <a:endParaRPr lang="en-US" altLang="zh-CN" b="1" kern="4000" spc="39" dirty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868987" y="132137"/>
            <a:ext cx="2965593" cy="4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71323" tIns="35662" rIns="71323" bIns="35662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500" b="1" kern="4000" spc="234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单</a:t>
            </a:r>
            <a:r>
              <a:rPr lang="zh-CN" altLang="en-US" sz="2500" b="1" kern="4000" spc="234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元测试实施</a:t>
            </a:r>
            <a:endParaRPr lang="en-US" altLang="zh-CN" sz="2500" b="1" kern="4000" spc="234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906" y1="37235" x2="34906" y2="37235"/>
                        <a14:foregroundMark x1="60292" y1="32019" x2="60292" y2="32019"/>
                        <a14:foregroundMark x1="62436" y1="33717" x2="62436" y2="33717"/>
                        <a14:foregroundMark x1="66552" y1="35415" x2="66552" y2="35415"/>
                        <a14:foregroundMark x1="60978" y1="38872" x2="60978" y2="38872"/>
                        <a14:foregroundMark x1="63465" y1="43178" x2="63465" y2="43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4" t="27002" r="9939" b="39490"/>
          <a:stretch/>
        </p:blipFill>
        <p:spPr>
          <a:xfrm>
            <a:off x="168868" y="145024"/>
            <a:ext cx="745532" cy="470112"/>
          </a:xfrm>
          <a:prstGeom prst="rect">
            <a:avLst/>
          </a:prstGeom>
        </p:spPr>
      </p:pic>
      <p:sp>
        <p:nvSpPr>
          <p:cNvPr id="20" name="Freeform 60"/>
          <p:cNvSpPr>
            <a:spLocks/>
          </p:cNvSpPr>
          <p:nvPr/>
        </p:nvSpPr>
        <p:spPr bwMode="auto">
          <a:xfrm>
            <a:off x="685615" y="688756"/>
            <a:ext cx="409760" cy="397242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867"/>
          </a:p>
        </p:txBody>
      </p:sp>
    </p:spTree>
    <p:extLst>
      <p:ext uri="{BB962C8B-B14F-4D97-AF65-F5344CB8AC3E}">
        <p14:creationId xmlns:p14="http://schemas.microsoft.com/office/powerpoint/2010/main" val="1181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31908" y="1281950"/>
            <a:ext cx="882190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b="1" kern="4000" spc="39" dirty="0">
                <a:latin typeface="微软雅黑" charset="-122"/>
                <a:ea typeface="微软雅黑" charset="-122"/>
                <a:cs typeface="微软雅黑" charset="-122"/>
              </a:rPr>
              <a:t>约定原则</a:t>
            </a:r>
            <a:endParaRPr lang="en-US" altLang="zh-CN" b="1" kern="4000" spc="39" dirty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7" name="文本框 44"/>
          <p:cNvSpPr txBox="1"/>
          <p:nvPr/>
        </p:nvSpPr>
        <p:spPr>
          <a:xfrm>
            <a:off x="665856" y="1684694"/>
            <a:ext cx="2667894" cy="3066045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元测试粒度要求是针对方法，不能出现跨类检测</a:t>
            </a:r>
            <a:r>
              <a:rPr kumimoji="1"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针对</a:t>
            </a:r>
            <a:r>
              <a:rPr kumimoji="1"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语言</a:t>
            </a:r>
            <a:r>
              <a:rPr kumimoji="1"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元测试必须写在</a:t>
            </a:r>
            <a:r>
              <a:rPr kumimoji="1"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src</a:t>
            </a:r>
            <a:r>
              <a:rPr kumimoji="1"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/test/java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目录下，不能跟业务代码混合，配置放</a:t>
            </a:r>
            <a:r>
              <a:rPr kumimoji="1"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test/resources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要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求单元测试数据不能落库，需采用回滚机制，避免数据污染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元测试遵循</a:t>
            </a:r>
            <a:r>
              <a:rPr kumimoji="1"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BCDE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原</a:t>
            </a:r>
            <a:r>
              <a:rPr kumimoji="1"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则（</a:t>
            </a:r>
            <a:r>
              <a:rPr kumimoji="1"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B-Border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：边界值测试，</a:t>
            </a:r>
            <a:r>
              <a:rPr kumimoji="1"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C-Correct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：正确输入，</a:t>
            </a:r>
            <a:r>
              <a:rPr kumimoji="1"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D-Design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：要与接口设计文档一致，</a:t>
            </a:r>
            <a:r>
              <a:rPr kumimoji="1"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E-Error</a:t>
            </a: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：错误信息输入）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17732" y="4912823"/>
            <a:ext cx="882190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b="1" kern="4000" spc="39" dirty="0">
                <a:latin typeface="微软雅黑" charset="-122"/>
                <a:ea typeface="微软雅黑" charset="-122"/>
                <a:cs typeface="微软雅黑" charset="-122"/>
              </a:rPr>
              <a:t>实施流程</a:t>
            </a:r>
            <a:endParaRPr lang="en-US" altLang="zh-CN" b="1" kern="4000" spc="39" dirty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836" y="1665927"/>
            <a:ext cx="5355983" cy="3126480"/>
          </a:xfrm>
          <a:prstGeom prst="rect">
            <a:avLst/>
          </a:prstGeom>
          <a:ln>
            <a:solidFill>
              <a:srgbClr val="0500FF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185252" y="767756"/>
            <a:ext cx="1580330" cy="318242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没规矩不成方圆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68987" y="132137"/>
            <a:ext cx="2965593" cy="4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71323" tIns="35662" rIns="71323" bIns="35662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500" b="1" kern="4000" spc="234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单</a:t>
            </a:r>
            <a:r>
              <a:rPr lang="zh-CN" altLang="en-US" sz="2500" b="1" kern="4000" spc="234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元测试实施</a:t>
            </a:r>
            <a:endParaRPr lang="en-US" altLang="zh-CN" sz="2500" b="1" kern="4000" spc="234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906" y1="37235" x2="34906" y2="37235"/>
                        <a14:foregroundMark x1="60292" y1="32019" x2="60292" y2="32019"/>
                        <a14:foregroundMark x1="62436" y1="33717" x2="62436" y2="33717"/>
                        <a14:foregroundMark x1="66552" y1="35415" x2="66552" y2="35415"/>
                        <a14:foregroundMark x1="60978" y1="38872" x2="60978" y2="38872"/>
                        <a14:foregroundMark x1="63465" y1="43178" x2="63465" y2="43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4" t="27002" r="9939" b="39490"/>
          <a:stretch/>
        </p:blipFill>
        <p:spPr>
          <a:xfrm>
            <a:off x="168868" y="145024"/>
            <a:ext cx="745532" cy="470112"/>
          </a:xfrm>
          <a:prstGeom prst="rect">
            <a:avLst/>
          </a:prstGeom>
        </p:spPr>
      </p:pic>
      <p:sp>
        <p:nvSpPr>
          <p:cNvPr id="11" name="Freeform 60"/>
          <p:cNvSpPr>
            <a:spLocks/>
          </p:cNvSpPr>
          <p:nvPr/>
        </p:nvSpPr>
        <p:spPr bwMode="auto">
          <a:xfrm>
            <a:off x="685615" y="688756"/>
            <a:ext cx="409760" cy="397242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867"/>
          </a:p>
        </p:txBody>
      </p:sp>
    </p:spTree>
    <p:extLst>
      <p:ext uri="{BB962C8B-B14F-4D97-AF65-F5344CB8AC3E}">
        <p14:creationId xmlns:p14="http://schemas.microsoft.com/office/powerpoint/2010/main" val="10320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81334" y="1436964"/>
            <a:ext cx="614681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en-US" altLang="zh-CN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Junit</a:t>
            </a:r>
          </a:p>
        </p:txBody>
      </p:sp>
      <p:sp>
        <p:nvSpPr>
          <p:cNvPr id="3" name="矩形 2"/>
          <p:cNvSpPr/>
          <p:nvPr/>
        </p:nvSpPr>
        <p:spPr>
          <a:xfrm>
            <a:off x="868987" y="1925041"/>
            <a:ext cx="4718625" cy="995350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JUnit 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是 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 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社区中知名度最高的单元测试工具，诞生于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1997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JUnit 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设计非常小巧，但是功能却非常强大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Junit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主要用于白盒测试和回归测试</a:t>
            </a:r>
          </a:p>
        </p:txBody>
      </p:sp>
      <p:sp>
        <p:nvSpPr>
          <p:cNvPr id="9" name="矩形 8"/>
          <p:cNvSpPr/>
          <p:nvPr/>
        </p:nvSpPr>
        <p:spPr>
          <a:xfrm>
            <a:off x="730181" y="3936585"/>
            <a:ext cx="1041721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最</a:t>
            </a:r>
            <a:r>
              <a:rPr kumimoji="1"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佳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实</a:t>
            </a:r>
            <a:r>
              <a:rPr kumimoji="1"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践：</a:t>
            </a:r>
            <a:endParaRPr kumimoji="1"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23055" y="3941924"/>
            <a:ext cx="1759866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测试任何可能的错误</a:t>
            </a:r>
            <a:endParaRPr kumimoji="1"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5252" y="767756"/>
            <a:ext cx="1375145" cy="318242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技</a:t>
            </a: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术永无止境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68987" y="132137"/>
            <a:ext cx="2965593" cy="4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71323" tIns="35662" rIns="71323" bIns="35662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500" b="1" kern="4000" spc="234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单</a:t>
            </a:r>
            <a:r>
              <a:rPr lang="zh-CN" altLang="en-US" sz="2500" b="1" kern="4000" spc="234" dirty="0" smtClean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元测试框架介绍</a:t>
            </a:r>
            <a:endParaRPr lang="en-US" altLang="zh-CN" sz="2500" b="1" kern="4000" spc="234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906" y1="37235" x2="34906" y2="37235"/>
                        <a14:foregroundMark x1="60292" y1="32019" x2="60292" y2="32019"/>
                        <a14:foregroundMark x1="62436" y1="33717" x2="62436" y2="33717"/>
                        <a14:foregroundMark x1="66552" y1="35415" x2="66552" y2="35415"/>
                        <a14:foregroundMark x1="60978" y1="38872" x2="60978" y2="38872"/>
                        <a14:foregroundMark x1="63465" y1="43178" x2="63465" y2="43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4" t="27002" r="9939" b="39490"/>
          <a:stretch/>
        </p:blipFill>
        <p:spPr>
          <a:xfrm>
            <a:off x="168868" y="145024"/>
            <a:ext cx="745532" cy="470112"/>
          </a:xfrm>
          <a:prstGeom prst="rect">
            <a:avLst/>
          </a:prstGeom>
        </p:spPr>
      </p:pic>
      <p:sp>
        <p:nvSpPr>
          <p:cNvPr id="14" name="Freeform 60"/>
          <p:cNvSpPr>
            <a:spLocks/>
          </p:cNvSpPr>
          <p:nvPr/>
        </p:nvSpPr>
        <p:spPr bwMode="auto">
          <a:xfrm>
            <a:off x="685615" y="688756"/>
            <a:ext cx="409760" cy="397242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867"/>
          </a:p>
        </p:txBody>
      </p:sp>
    </p:spTree>
    <p:extLst>
      <p:ext uri="{BB962C8B-B14F-4D97-AF65-F5344CB8AC3E}">
        <p14:creationId xmlns:p14="http://schemas.microsoft.com/office/powerpoint/2010/main" val="42449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10434</TotalTime>
  <Words>1083</Words>
  <Application>Microsoft Office PowerPoint</Application>
  <PresentationFormat>全屏显示(16:10)</PresentationFormat>
  <Paragraphs>165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SF</cp:lastModifiedBy>
  <cp:revision>345</cp:revision>
  <dcterms:created xsi:type="dcterms:W3CDTF">2017-07-18T08:28:37Z</dcterms:created>
  <dcterms:modified xsi:type="dcterms:W3CDTF">2018-11-08T08:30:50Z</dcterms:modified>
</cp:coreProperties>
</file>