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5" r:id="rId1"/>
  </p:sldMasterIdLst>
  <p:notesMasterIdLst>
    <p:notesMasterId r:id="rId15"/>
  </p:notesMasterIdLst>
  <p:sldIdLst>
    <p:sldId id="256" r:id="rId2"/>
    <p:sldId id="258" r:id="rId3"/>
    <p:sldId id="318" r:id="rId4"/>
    <p:sldId id="317" r:id="rId5"/>
    <p:sldId id="260" r:id="rId6"/>
    <p:sldId id="261" r:id="rId7"/>
    <p:sldId id="312" r:id="rId8"/>
    <p:sldId id="313" r:id="rId9"/>
    <p:sldId id="268" r:id="rId10"/>
    <p:sldId id="314" r:id="rId11"/>
    <p:sldId id="315" r:id="rId12"/>
    <p:sldId id="316" r:id="rId13"/>
    <p:sldId id="319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Fugaz One" pitchFamily="2" charset="0"/>
      <p:regular r:id="rId17"/>
    </p:embeddedFon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Sansita Swashed" panose="03060502030605060506" pitchFamily="66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192094-DED2-4AF0-9988-5561A6724107}">
  <a:tblStyle styleId="{58192094-DED2-4AF0-9988-5561A67241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6"/>
  </p:normalViewPr>
  <p:slideViewPr>
    <p:cSldViewPr snapToGrid="0">
      <p:cViewPr varScale="1">
        <p:scale>
          <a:sx n="119" d="100"/>
          <a:sy n="119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0a45bf7090_0_20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0a45bf7090_0_20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690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0a45bf7090_0_20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0a45bf7090_0_20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808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0a45bf7090_0_20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0a45bf7090_0_20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084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68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a45bf709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0a45bf709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18b6b6b83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18b6b6b83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688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18b6b6b83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18b6b6b83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53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18b6b6b83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18b6b6b83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18b6b6b83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18b6b6b83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0a45bf7090_0_20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0a45bf7090_0_20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563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0a45bf7090_0_20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0a45bf7090_0_20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426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0a45bf7090_0_20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0a45bf7090_0_20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crescimento constante do volume em ambos  , tendo valores equivalentes.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valores previstos do modelo da biomassa são ligeiramente superiores aos valores dos dados experimentais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concentrações de substrato e de acetato são ligeiramente inferiores.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4800" y="154875"/>
            <a:ext cx="8834400" cy="4833900"/>
          </a:xfrm>
          <a:prstGeom prst="roundRect">
            <a:avLst>
              <a:gd name="adj" fmla="val 46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5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430">
            <a:off x="1660625" y="3607444"/>
            <a:ext cx="23967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 flipH="1">
            <a:off x="713225" y="1841450"/>
            <a:ext cx="4291500" cy="15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 flipH="1">
            <a:off x="737075" y="639450"/>
            <a:ext cx="4243800" cy="8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3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5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772450" y="2766275"/>
            <a:ext cx="19443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 Swashed"/>
              <a:buNone/>
              <a:defRPr sz="2000">
                <a:solidFill>
                  <a:schemeClr val="accent3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 Swashed"/>
              <a:buNone/>
              <a:defRPr sz="2400">
                <a:latin typeface="Sansita Swashed"/>
                <a:ea typeface="Sansita Swashed"/>
                <a:cs typeface="Sansita Swashed"/>
                <a:sym typeface="Sansita Swash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 Swashed"/>
              <a:buNone/>
              <a:defRPr sz="2400">
                <a:latin typeface="Sansita Swashed"/>
                <a:ea typeface="Sansita Swashed"/>
                <a:cs typeface="Sansita Swashed"/>
                <a:sym typeface="Sansita Swash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 Swashed"/>
              <a:buNone/>
              <a:defRPr sz="2400">
                <a:latin typeface="Sansita Swashed"/>
                <a:ea typeface="Sansita Swashed"/>
                <a:cs typeface="Sansita Swashed"/>
                <a:sym typeface="Sansita Swash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 Swashed"/>
              <a:buNone/>
              <a:defRPr sz="2400">
                <a:latin typeface="Sansita Swashed"/>
                <a:ea typeface="Sansita Swashed"/>
                <a:cs typeface="Sansita Swashed"/>
                <a:sym typeface="Sansita Swash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 Swashed"/>
              <a:buNone/>
              <a:defRPr sz="2400">
                <a:latin typeface="Sansita Swashed"/>
                <a:ea typeface="Sansita Swashed"/>
                <a:cs typeface="Sansita Swashed"/>
                <a:sym typeface="Sansita Swash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 Swashed"/>
              <a:buNone/>
              <a:defRPr sz="2400">
                <a:latin typeface="Sansita Swashed"/>
                <a:ea typeface="Sansita Swashed"/>
                <a:cs typeface="Sansita Swashed"/>
                <a:sym typeface="Sansita Swash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 Swashed"/>
              <a:buNone/>
              <a:defRPr sz="2400">
                <a:latin typeface="Sansita Swashed"/>
                <a:ea typeface="Sansita Swashed"/>
                <a:cs typeface="Sansita Swashed"/>
                <a:sym typeface="Sansita Swash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 Swashed"/>
              <a:buNone/>
              <a:defRPr sz="2400">
                <a:latin typeface="Sansita Swashed"/>
                <a:ea typeface="Sansita Swashed"/>
                <a:cs typeface="Sansita Swashed"/>
                <a:sym typeface="Sansita Swashe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425600" y="2766575"/>
            <a:ext cx="19476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 Swashed"/>
              <a:buNone/>
              <a:defRPr sz="2000">
                <a:solidFill>
                  <a:schemeClr val="accent3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 Swashed"/>
              <a:buNone/>
              <a:defRPr sz="2400">
                <a:latin typeface="Sansita Swashed"/>
                <a:ea typeface="Sansita Swashed"/>
                <a:cs typeface="Sansita Swashed"/>
                <a:sym typeface="Sansita Swash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 Swashed"/>
              <a:buNone/>
              <a:defRPr sz="2400">
                <a:latin typeface="Sansita Swashed"/>
                <a:ea typeface="Sansita Swashed"/>
                <a:cs typeface="Sansita Swashed"/>
                <a:sym typeface="Sansita Swash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 Swashed"/>
              <a:buNone/>
              <a:defRPr sz="2400">
                <a:latin typeface="Sansita Swashed"/>
                <a:ea typeface="Sansita Swashed"/>
                <a:cs typeface="Sansita Swashed"/>
                <a:sym typeface="Sansita Swash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 Swashed"/>
              <a:buNone/>
              <a:defRPr sz="2400">
                <a:latin typeface="Sansita Swashed"/>
                <a:ea typeface="Sansita Swashed"/>
                <a:cs typeface="Sansita Swashed"/>
                <a:sym typeface="Sansita Swash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 Swashed"/>
              <a:buNone/>
              <a:defRPr sz="2400">
                <a:latin typeface="Sansita Swashed"/>
                <a:ea typeface="Sansita Swashed"/>
                <a:cs typeface="Sansita Swashed"/>
                <a:sym typeface="Sansita Swash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 Swashed"/>
              <a:buNone/>
              <a:defRPr sz="2400">
                <a:latin typeface="Sansita Swashed"/>
                <a:ea typeface="Sansita Swashed"/>
                <a:cs typeface="Sansita Swashed"/>
                <a:sym typeface="Sansita Swash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 Swashed"/>
              <a:buNone/>
              <a:defRPr sz="2400">
                <a:latin typeface="Sansita Swashed"/>
                <a:ea typeface="Sansita Swashed"/>
                <a:cs typeface="Sansita Swashed"/>
                <a:sym typeface="Sansita Swash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 Swashed"/>
              <a:buNone/>
              <a:defRPr sz="2400">
                <a:latin typeface="Sansita Swashed"/>
                <a:ea typeface="Sansita Swashed"/>
                <a:cs typeface="Sansita Swashed"/>
                <a:sym typeface="Sansita Swashed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604900" y="3377525"/>
            <a:ext cx="2279400" cy="11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259700" y="3377525"/>
            <a:ext cx="2279400" cy="11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204700" y="540000"/>
            <a:ext cx="6734700" cy="5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5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/>
          <p:nvPr/>
        </p:nvSpPr>
        <p:spPr>
          <a:xfrm>
            <a:off x="154800" y="154875"/>
            <a:ext cx="8834400" cy="4833900"/>
          </a:xfrm>
          <a:prstGeom prst="roundRect">
            <a:avLst>
              <a:gd name="adj" fmla="val 46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1828800" y="1273375"/>
            <a:ext cx="5486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1925800" y="2727800"/>
            <a:ext cx="5292300" cy="12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5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543793" y="2431275"/>
            <a:ext cx="29262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hasCustomPrompt="1"/>
          </p:nvPr>
        </p:nvSpPr>
        <p:spPr>
          <a:xfrm rot="3202">
            <a:off x="770003" y="3325189"/>
            <a:ext cx="6441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 hasCustomPrompt="1"/>
          </p:nvPr>
        </p:nvSpPr>
        <p:spPr>
          <a:xfrm>
            <a:off x="7730212" y="1724550"/>
            <a:ext cx="6441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3"/>
          </p:nvPr>
        </p:nvSpPr>
        <p:spPr>
          <a:xfrm>
            <a:off x="1543793" y="4022044"/>
            <a:ext cx="29262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4674007" y="4022044"/>
            <a:ext cx="29262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5"/>
          </p:nvPr>
        </p:nvSpPr>
        <p:spPr>
          <a:xfrm>
            <a:off x="4674007" y="2435175"/>
            <a:ext cx="29262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 rot="3201">
            <a:off x="7729902" y="3325500"/>
            <a:ext cx="644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7" hasCustomPrompt="1"/>
          </p:nvPr>
        </p:nvSpPr>
        <p:spPr>
          <a:xfrm rot="1601">
            <a:off x="769839" y="1724539"/>
            <a:ext cx="6441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8"/>
          </p:nvPr>
        </p:nvSpPr>
        <p:spPr>
          <a:xfrm>
            <a:off x="1204700" y="540000"/>
            <a:ext cx="6734700" cy="5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9"/>
          </p:nvPr>
        </p:nvSpPr>
        <p:spPr>
          <a:xfrm>
            <a:off x="1543725" y="1727400"/>
            <a:ext cx="29262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Fugaz One"/>
                <a:ea typeface="Fugaz One"/>
                <a:cs typeface="Fugaz One"/>
                <a:sym typeface="Fugaz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3"/>
          </p:nvPr>
        </p:nvSpPr>
        <p:spPr>
          <a:xfrm>
            <a:off x="4674125" y="1729275"/>
            <a:ext cx="29262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4"/>
          </p:nvPr>
        </p:nvSpPr>
        <p:spPr>
          <a:xfrm>
            <a:off x="1543800" y="3330150"/>
            <a:ext cx="29262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Fugaz One"/>
                <a:ea typeface="Fugaz One"/>
                <a:cs typeface="Fugaz One"/>
                <a:sym typeface="Fugaz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5"/>
          </p:nvPr>
        </p:nvSpPr>
        <p:spPr>
          <a:xfrm>
            <a:off x="4674050" y="3330000"/>
            <a:ext cx="29262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5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1204700" y="540000"/>
            <a:ext cx="6734700" cy="5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5"/>
            <a:ext cx="9144000" cy="5143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35"/>
          <p:cNvGrpSpPr/>
          <p:nvPr/>
        </p:nvGrpSpPr>
        <p:grpSpPr>
          <a:xfrm>
            <a:off x="2057164" y="800800"/>
            <a:ext cx="5029629" cy="3541932"/>
            <a:chOff x="8057192" y="4168500"/>
            <a:chExt cx="5029629" cy="3541932"/>
          </a:xfrm>
        </p:grpSpPr>
        <p:sp>
          <p:nvSpPr>
            <p:cNvPr id="312" name="Google Shape;312;p35"/>
            <p:cNvSpPr/>
            <p:nvPr/>
          </p:nvSpPr>
          <p:spPr>
            <a:xfrm flipH="1">
              <a:off x="8322216" y="4358935"/>
              <a:ext cx="4593054" cy="3161014"/>
            </a:xfrm>
            <a:custGeom>
              <a:avLst/>
              <a:gdLst/>
              <a:ahLst/>
              <a:cxnLst/>
              <a:rect l="l" t="t" r="r" b="b"/>
              <a:pathLst>
                <a:path w="97295" h="66960" extrusionOk="0">
                  <a:moveTo>
                    <a:pt x="96192" y="3124"/>
                  </a:moveTo>
                  <a:cubicBezTo>
                    <a:pt x="96367" y="3400"/>
                    <a:pt x="96493" y="3701"/>
                    <a:pt x="96568" y="4001"/>
                  </a:cubicBezTo>
                  <a:cubicBezTo>
                    <a:pt x="96468" y="3701"/>
                    <a:pt x="96342" y="3400"/>
                    <a:pt x="96192" y="3124"/>
                  </a:cubicBezTo>
                  <a:close/>
                  <a:moveTo>
                    <a:pt x="91455" y="718"/>
                  </a:moveTo>
                  <a:cubicBezTo>
                    <a:pt x="92808" y="718"/>
                    <a:pt x="94087" y="1244"/>
                    <a:pt x="95039" y="2197"/>
                  </a:cubicBezTo>
                  <a:cubicBezTo>
                    <a:pt x="96042" y="3174"/>
                    <a:pt x="96568" y="4553"/>
                    <a:pt x="96493" y="5931"/>
                  </a:cubicBezTo>
                  <a:lnTo>
                    <a:pt x="93134" y="61596"/>
                  </a:lnTo>
                  <a:cubicBezTo>
                    <a:pt x="92984" y="64202"/>
                    <a:pt x="90778" y="66232"/>
                    <a:pt x="88122" y="66232"/>
                  </a:cubicBezTo>
                  <a:lnTo>
                    <a:pt x="9024" y="66232"/>
                  </a:lnTo>
                  <a:cubicBezTo>
                    <a:pt x="6367" y="66232"/>
                    <a:pt x="4161" y="64202"/>
                    <a:pt x="4011" y="61621"/>
                  </a:cubicBezTo>
                  <a:lnTo>
                    <a:pt x="928" y="11771"/>
                  </a:lnTo>
                  <a:cubicBezTo>
                    <a:pt x="753" y="9089"/>
                    <a:pt x="2858" y="6758"/>
                    <a:pt x="5590" y="6558"/>
                  </a:cubicBezTo>
                  <a:lnTo>
                    <a:pt x="91104" y="743"/>
                  </a:lnTo>
                  <a:cubicBezTo>
                    <a:pt x="91230" y="718"/>
                    <a:pt x="91330" y="718"/>
                    <a:pt x="91455" y="718"/>
                  </a:cubicBezTo>
                  <a:close/>
                  <a:moveTo>
                    <a:pt x="91491" y="0"/>
                  </a:moveTo>
                  <a:cubicBezTo>
                    <a:pt x="91346" y="0"/>
                    <a:pt x="91200" y="5"/>
                    <a:pt x="91054" y="16"/>
                  </a:cubicBezTo>
                  <a:lnTo>
                    <a:pt x="5540" y="5831"/>
                  </a:lnTo>
                  <a:cubicBezTo>
                    <a:pt x="2407" y="6057"/>
                    <a:pt x="1" y="8738"/>
                    <a:pt x="201" y="11821"/>
                  </a:cubicBezTo>
                  <a:lnTo>
                    <a:pt x="3284" y="61646"/>
                  </a:lnTo>
                  <a:cubicBezTo>
                    <a:pt x="3460" y="64628"/>
                    <a:pt x="5991" y="66959"/>
                    <a:pt x="9024" y="66959"/>
                  </a:cubicBezTo>
                  <a:lnTo>
                    <a:pt x="88122" y="66959"/>
                  </a:lnTo>
                  <a:cubicBezTo>
                    <a:pt x="91154" y="66959"/>
                    <a:pt x="93686" y="64628"/>
                    <a:pt x="93861" y="61646"/>
                  </a:cubicBezTo>
                  <a:lnTo>
                    <a:pt x="97194" y="5981"/>
                  </a:lnTo>
                  <a:cubicBezTo>
                    <a:pt x="97295" y="4377"/>
                    <a:pt x="96693" y="2823"/>
                    <a:pt x="95540" y="1671"/>
                  </a:cubicBezTo>
                  <a:cubicBezTo>
                    <a:pt x="94465" y="595"/>
                    <a:pt x="93013" y="0"/>
                    <a:pt x="9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 flipH="1">
              <a:off x="8057192" y="4168500"/>
              <a:ext cx="5029629" cy="3541932"/>
            </a:xfrm>
            <a:custGeom>
              <a:avLst/>
              <a:gdLst/>
              <a:ahLst/>
              <a:cxnLst/>
              <a:rect l="l" t="t" r="r" b="b"/>
              <a:pathLst>
                <a:path w="106543" h="75029" extrusionOk="0">
                  <a:moveTo>
                    <a:pt x="99857" y="1432"/>
                  </a:moveTo>
                  <a:cubicBezTo>
                    <a:pt x="101210" y="1432"/>
                    <a:pt x="102517" y="1955"/>
                    <a:pt x="103485" y="2923"/>
                  </a:cubicBezTo>
                  <a:cubicBezTo>
                    <a:pt x="104538" y="3950"/>
                    <a:pt x="105089" y="5404"/>
                    <a:pt x="104989" y="6882"/>
                  </a:cubicBezTo>
                  <a:lnTo>
                    <a:pt x="101355" y="68737"/>
                  </a:lnTo>
                  <a:cubicBezTo>
                    <a:pt x="101204" y="71469"/>
                    <a:pt x="98949" y="73600"/>
                    <a:pt x="96217" y="73600"/>
                  </a:cubicBezTo>
                  <a:lnTo>
                    <a:pt x="10151" y="73600"/>
                  </a:lnTo>
                  <a:cubicBezTo>
                    <a:pt x="7444" y="73600"/>
                    <a:pt x="5189" y="71469"/>
                    <a:pt x="5013" y="68763"/>
                  </a:cubicBezTo>
                  <a:lnTo>
                    <a:pt x="1655" y="13374"/>
                  </a:lnTo>
                  <a:cubicBezTo>
                    <a:pt x="1480" y="10567"/>
                    <a:pt x="3635" y="8111"/>
                    <a:pt x="6442" y="7910"/>
                  </a:cubicBezTo>
                  <a:lnTo>
                    <a:pt x="99500" y="1444"/>
                  </a:lnTo>
                  <a:cubicBezTo>
                    <a:pt x="99619" y="1436"/>
                    <a:pt x="99738" y="1432"/>
                    <a:pt x="99857" y="1432"/>
                  </a:cubicBezTo>
                  <a:close/>
                  <a:moveTo>
                    <a:pt x="99843" y="1"/>
                  </a:moveTo>
                  <a:cubicBezTo>
                    <a:pt x="99696" y="1"/>
                    <a:pt x="99548" y="5"/>
                    <a:pt x="99400" y="15"/>
                  </a:cubicBezTo>
                  <a:lnTo>
                    <a:pt x="6342" y="6481"/>
                  </a:lnTo>
                  <a:cubicBezTo>
                    <a:pt x="2758" y="6732"/>
                    <a:pt x="1" y="9865"/>
                    <a:pt x="226" y="13449"/>
                  </a:cubicBezTo>
                  <a:lnTo>
                    <a:pt x="3585" y="68838"/>
                  </a:lnTo>
                  <a:cubicBezTo>
                    <a:pt x="3785" y="72321"/>
                    <a:pt x="6668" y="75028"/>
                    <a:pt x="10151" y="75028"/>
                  </a:cubicBezTo>
                  <a:lnTo>
                    <a:pt x="96217" y="75028"/>
                  </a:lnTo>
                  <a:cubicBezTo>
                    <a:pt x="99701" y="75028"/>
                    <a:pt x="102608" y="72296"/>
                    <a:pt x="102808" y="68838"/>
                  </a:cubicBezTo>
                  <a:lnTo>
                    <a:pt x="106443" y="6958"/>
                  </a:lnTo>
                  <a:cubicBezTo>
                    <a:pt x="106543" y="5078"/>
                    <a:pt x="105841" y="3223"/>
                    <a:pt x="104488" y="1895"/>
                  </a:cubicBezTo>
                  <a:cubicBezTo>
                    <a:pt x="103241" y="671"/>
                    <a:pt x="101568" y="1"/>
                    <a:pt x="99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 flipH="1">
              <a:off x="12399340" y="4997415"/>
              <a:ext cx="178728" cy="2198312"/>
            </a:xfrm>
            <a:custGeom>
              <a:avLst/>
              <a:gdLst/>
              <a:ahLst/>
              <a:cxnLst/>
              <a:rect l="l" t="t" r="r" b="b"/>
              <a:pathLst>
                <a:path w="3786" h="46567" extrusionOk="0">
                  <a:moveTo>
                    <a:pt x="1906" y="0"/>
                  </a:moveTo>
                  <a:cubicBezTo>
                    <a:pt x="853" y="0"/>
                    <a:pt x="1" y="852"/>
                    <a:pt x="1" y="1880"/>
                  </a:cubicBezTo>
                  <a:lnTo>
                    <a:pt x="1" y="44662"/>
                  </a:lnTo>
                  <a:cubicBezTo>
                    <a:pt x="1" y="45715"/>
                    <a:pt x="853" y="46567"/>
                    <a:pt x="1906" y="46567"/>
                  </a:cubicBezTo>
                  <a:cubicBezTo>
                    <a:pt x="2933" y="46567"/>
                    <a:pt x="3785" y="45715"/>
                    <a:pt x="3785" y="44662"/>
                  </a:cubicBezTo>
                  <a:lnTo>
                    <a:pt x="3785" y="1880"/>
                  </a:lnTo>
                  <a:cubicBezTo>
                    <a:pt x="3785" y="852"/>
                    <a:pt x="2933" y="0"/>
                    <a:pt x="1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 flipH="1">
              <a:off x="11960406" y="4997415"/>
              <a:ext cx="178680" cy="2198312"/>
            </a:xfrm>
            <a:custGeom>
              <a:avLst/>
              <a:gdLst/>
              <a:ahLst/>
              <a:cxnLst/>
              <a:rect l="l" t="t" r="r" b="b"/>
              <a:pathLst>
                <a:path w="3785" h="46567" extrusionOk="0">
                  <a:moveTo>
                    <a:pt x="1880" y="0"/>
                  </a:moveTo>
                  <a:cubicBezTo>
                    <a:pt x="852" y="0"/>
                    <a:pt x="0" y="852"/>
                    <a:pt x="0" y="1880"/>
                  </a:cubicBezTo>
                  <a:lnTo>
                    <a:pt x="0" y="44662"/>
                  </a:lnTo>
                  <a:cubicBezTo>
                    <a:pt x="0" y="45715"/>
                    <a:pt x="852" y="46567"/>
                    <a:pt x="1880" y="46567"/>
                  </a:cubicBezTo>
                  <a:cubicBezTo>
                    <a:pt x="2932" y="46567"/>
                    <a:pt x="3785" y="45715"/>
                    <a:pt x="3785" y="44662"/>
                  </a:cubicBezTo>
                  <a:lnTo>
                    <a:pt x="3785" y="1880"/>
                  </a:lnTo>
                  <a:cubicBezTo>
                    <a:pt x="3785" y="852"/>
                    <a:pt x="2932" y="0"/>
                    <a:pt x="1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 flipH="1">
              <a:off x="11496594" y="4997415"/>
              <a:ext cx="179908" cy="2198312"/>
            </a:xfrm>
            <a:custGeom>
              <a:avLst/>
              <a:gdLst/>
              <a:ahLst/>
              <a:cxnLst/>
              <a:rect l="l" t="t" r="r" b="b"/>
              <a:pathLst>
                <a:path w="3811" h="46567" extrusionOk="0">
                  <a:moveTo>
                    <a:pt x="1905" y="0"/>
                  </a:moveTo>
                  <a:cubicBezTo>
                    <a:pt x="878" y="0"/>
                    <a:pt x="1" y="852"/>
                    <a:pt x="1" y="1880"/>
                  </a:cubicBezTo>
                  <a:lnTo>
                    <a:pt x="1" y="44662"/>
                  </a:lnTo>
                  <a:cubicBezTo>
                    <a:pt x="1" y="45715"/>
                    <a:pt x="878" y="46567"/>
                    <a:pt x="1905" y="46567"/>
                  </a:cubicBezTo>
                  <a:cubicBezTo>
                    <a:pt x="2958" y="46567"/>
                    <a:pt x="3810" y="45715"/>
                    <a:pt x="3810" y="44662"/>
                  </a:cubicBezTo>
                  <a:lnTo>
                    <a:pt x="3810" y="1880"/>
                  </a:lnTo>
                  <a:cubicBezTo>
                    <a:pt x="3810" y="852"/>
                    <a:pt x="2958" y="0"/>
                    <a:pt x="1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 flipH="1">
              <a:off x="11032829" y="4997415"/>
              <a:ext cx="179861" cy="2198312"/>
            </a:xfrm>
            <a:custGeom>
              <a:avLst/>
              <a:gdLst/>
              <a:ahLst/>
              <a:cxnLst/>
              <a:rect l="l" t="t" r="r" b="b"/>
              <a:pathLst>
                <a:path w="3810" h="46567" extrusionOk="0">
                  <a:moveTo>
                    <a:pt x="1905" y="0"/>
                  </a:moveTo>
                  <a:cubicBezTo>
                    <a:pt x="852" y="0"/>
                    <a:pt x="0" y="852"/>
                    <a:pt x="0" y="1880"/>
                  </a:cubicBezTo>
                  <a:lnTo>
                    <a:pt x="0" y="44662"/>
                  </a:lnTo>
                  <a:cubicBezTo>
                    <a:pt x="0" y="45715"/>
                    <a:pt x="852" y="46567"/>
                    <a:pt x="1905" y="46567"/>
                  </a:cubicBezTo>
                  <a:cubicBezTo>
                    <a:pt x="2958" y="46567"/>
                    <a:pt x="3810" y="45715"/>
                    <a:pt x="3810" y="44662"/>
                  </a:cubicBezTo>
                  <a:lnTo>
                    <a:pt x="3810" y="1880"/>
                  </a:lnTo>
                  <a:cubicBezTo>
                    <a:pt x="3810" y="852"/>
                    <a:pt x="2958" y="0"/>
                    <a:pt x="1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 flipH="1">
              <a:off x="8845189" y="4615224"/>
              <a:ext cx="1642255" cy="1643482"/>
            </a:xfrm>
            <a:custGeom>
              <a:avLst/>
              <a:gdLst/>
              <a:ahLst/>
              <a:cxnLst/>
              <a:rect l="l" t="t" r="r" b="b"/>
              <a:pathLst>
                <a:path w="34788" h="34814" extrusionOk="0">
                  <a:moveTo>
                    <a:pt x="17394" y="1079"/>
                  </a:moveTo>
                  <a:cubicBezTo>
                    <a:pt x="26392" y="1079"/>
                    <a:pt x="33710" y="8397"/>
                    <a:pt x="33710" y="17395"/>
                  </a:cubicBezTo>
                  <a:cubicBezTo>
                    <a:pt x="33710" y="26417"/>
                    <a:pt x="26392" y="33735"/>
                    <a:pt x="17394" y="33735"/>
                  </a:cubicBezTo>
                  <a:cubicBezTo>
                    <a:pt x="8397" y="33735"/>
                    <a:pt x="1079" y="26417"/>
                    <a:pt x="1079" y="17395"/>
                  </a:cubicBezTo>
                  <a:cubicBezTo>
                    <a:pt x="1079" y="8397"/>
                    <a:pt x="8397" y="1079"/>
                    <a:pt x="17394" y="1079"/>
                  </a:cubicBezTo>
                  <a:close/>
                  <a:moveTo>
                    <a:pt x="17394" y="1"/>
                  </a:moveTo>
                  <a:cubicBezTo>
                    <a:pt x="7795" y="1"/>
                    <a:pt x="1" y="7821"/>
                    <a:pt x="1" y="17395"/>
                  </a:cubicBezTo>
                  <a:cubicBezTo>
                    <a:pt x="1" y="26994"/>
                    <a:pt x="7795" y="34813"/>
                    <a:pt x="17394" y="34813"/>
                  </a:cubicBezTo>
                  <a:cubicBezTo>
                    <a:pt x="26993" y="34813"/>
                    <a:pt x="34788" y="26994"/>
                    <a:pt x="34788" y="17395"/>
                  </a:cubicBezTo>
                  <a:cubicBezTo>
                    <a:pt x="34788" y="7821"/>
                    <a:pt x="26993" y="1"/>
                    <a:pt x="17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 flipH="1">
              <a:off x="10250745" y="6748478"/>
              <a:ext cx="349099" cy="349052"/>
            </a:xfrm>
            <a:custGeom>
              <a:avLst/>
              <a:gdLst/>
              <a:ahLst/>
              <a:cxnLst/>
              <a:rect l="l" t="t" r="r" b="b"/>
              <a:pathLst>
                <a:path w="7395" h="7394" extrusionOk="0">
                  <a:moveTo>
                    <a:pt x="3710" y="0"/>
                  </a:moveTo>
                  <a:cubicBezTo>
                    <a:pt x="1655" y="0"/>
                    <a:pt x="1" y="1654"/>
                    <a:pt x="1" y="3709"/>
                  </a:cubicBezTo>
                  <a:cubicBezTo>
                    <a:pt x="1" y="5740"/>
                    <a:pt x="1655" y="7394"/>
                    <a:pt x="3710" y="7394"/>
                  </a:cubicBezTo>
                  <a:cubicBezTo>
                    <a:pt x="5740" y="7394"/>
                    <a:pt x="7394" y="5740"/>
                    <a:pt x="7394" y="3709"/>
                  </a:cubicBezTo>
                  <a:cubicBezTo>
                    <a:pt x="7394" y="1654"/>
                    <a:pt x="5740" y="0"/>
                    <a:pt x="3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 flipH="1">
              <a:off x="9226155" y="6471607"/>
              <a:ext cx="806965" cy="805785"/>
            </a:xfrm>
            <a:custGeom>
              <a:avLst/>
              <a:gdLst/>
              <a:ahLst/>
              <a:cxnLst/>
              <a:rect l="l" t="t" r="r" b="b"/>
              <a:pathLst>
                <a:path w="17094" h="17069" extrusionOk="0">
                  <a:moveTo>
                    <a:pt x="8547" y="0"/>
                  </a:moveTo>
                  <a:cubicBezTo>
                    <a:pt x="3836" y="0"/>
                    <a:pt x="1" y="3810"/>
                    <a:pt x="1" y="8547"/>
                  </a:cubicBezTo>
                  <a:cubicBezTo>
                    <a:pt x="1" y="13259"/>
                    <a:pt x="3836" y="17068"/>
                    <a:pt x="8547" y="17068"/>
                  </a:cubicBezTo>
                  <a:cubicBezTo>
                    <a:pt x="13259" y="17068"/>
                    <a:pt x="17094" y="13259"/>
                    <a:pt x="17094" y="8547"/>
                  </a:cubicBezTo>
                  <a:cubicBezTo>
                    <a:pt x="17094" y="3810"/>
                    <a:pt x="13259" y="0"/>
                    <a:pt x="85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 flipH="1">
              <a:off x="9331428" y="6575699"/>
              <a:ext cx="596372" cy="597553"/>
            </a:xfrm>
            <a:custGeom>
              <a:avLst/>
              <a:gdLst/>
              <a:ahLst/>
              <a:cxnLst/>
              <a:rect l="l" t="t" r="r" b="b"/>
              <a:pathLst>
                <a:path w="12633" h="12658" fill="none" extrusionOk="0">
                  <a:moveTo>
                    <a:pt x="12632" y="6342"/>
                  </a:moveTo>
                  <a:cubicBezTo>
                    <a:pt x="12632" y="9826"/>
                    <a:pt x="9800" y="12658"/>
                    <a:pt x="6316" y="12658"/>
                  </a:cubicBezTo>
                  <a:cubicBezTo>
                    <a:pt x="2833" y="12658"/>
                    <a:pt x="1" y="9826"/>
                    <a:pt x="1" y="6342"/>
                  </a:cubicBezTo>
                  <a:cubicBezTo>
                    <a:pt x="1" y="2833"/>
                    <a:pt x="2833" y="1"/>
                    <a:pt x="6316" y="1"/>
                  </a:cubicBezTo>
                  <a:cubicBezTo>
                    <a:pt x="9800" y="1"/>
                    <a:pt x="12632" y="2833"/>
                    <a:pt x="12632" y="6342"/>
                  </a:cubicBezTo>
                  <a:close/>
                </a:path>
              </a:pathLst>
            </a:custGeom>
            <a:solidFill>
              <a:schemeClr val="accent3"/>
            </a:solidFill>
            <a:ln w="31325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 flipH="1">
              <a:off x="8606183" y="6767409"/>
              <a:ext cx="349052" cy="349052"/>
            </a:xfrm>
            <a:custGeom>
              <a:avLst/>
              <a:gdLst/>
              <a:ahLst/>
              <a:cxnLst/>
              <a:rect l="l" t="t" r="r" b="b"/>
              <a:pathLst>
                <a:path w="7394" h="7394" extrusionOk="0">
                  <a:moveTo>
                    <a:pt x="3684" y="0"/>
                  </a:moveTo>
                  <a:cubicBezTo>
                    <a:pt x="1654" y="0"/>
                    <a:pt x="0" y="1654"/>
                    <a:pt x="0" y="3709"/>
                  </a:cubicBezTo>
                  <a:cubicBezTo>
                    <a:pt x="0" y="5740"/>
                    <a:pt x="1654" y="7394"/>
                    <a:pt x="3684" y="7394"/>
                  </a:cubicBezTo>
                  <a:cubicBezTo>
                    <a:pt x="5740" y="7394"/>
                    <a:pt x="7394" y="5740"/>
                    <a:pt x="7394" y="3709"/>
                  </a:cubicBezTo>
                  <a:cubicBezTo>
                    <a:pt x="7394" y="1654"/>
                    <a:pt x="5740" y="0"/>
                    <a:pt x="36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 flipH="1">
              <a:off x="8547033" y="4584492"/>
              <a:ext cx="108860" cy="85210"/>
            </a:xfrm>
            <a:custGeom>
              <a:avLst/>
              <a:gdLst/>
              <a:ahLst/>
              <a:cxnLst/>
              <a:rect l="l" t="t" r="r" b="b"/>
              <a:pathLst>
                <a:path w="2306" h="1805" extrusionOk="0">
                  <a:moveTo>
                    <a:pt x="1153" y="0"/>
                  </a:moveTo>
                  <a:cubicBezTo>
                    <a:pt x="0" y="0"/>
                    <a:pt x="0" y="1805"/>
                    <a:pt x="1153" y="1805"/>
                  </a:cubicBezTo>
                  <a:cubicBezTo>
                    <a:pt x="2306" y="1805"/>
                    <a:pt x="2306" y="0"/>
                    <a:pt x="1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 flipH="1">
              <a:off x="8780096" y="4598701"/>
              <a:ext cx="110088" cy="85210"/>
            </a:xfrm>
            <a:custGeom>
              <a:avLst/>
              <a:gdLst/>
              <a:ahLst/>
              <a:cxnLst/>
              <a:rect l="l" t="t" r="r" b="b"/>
              <a:pathLst>
                <a:path w="2332" h="1805" extrusionOk="0">
                  <a:moveTo>
                    <a:pt x="1179" y="0"/>
                  </a:moveTo>
                  <a:cubicBezTo>
                    <a:pt x="1" y="0"/>
                    <a:pt x="1" y="1805"/>
                    <a:pt x="1179" y="1805"/>
                  </a:cubicBezTo>
                  <a:cubicBezTo>
                    <a:pt x="2331" y="1805"/>
                    <a:pt x="2331" y="0"/>
                    <a:pt x="1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 flipH="1">
              <a:off x="8653486" y="4845974"/>
              <a:ext cx="108908" cy="85210"/>
            </a:xfrm>
            <a:custGeom>
              <a:avLst/>
              <a:gdLst/>
              <a:ahLst/>
              <a:cxnLst/>
              <a:rect l="l" t="t" r="r" b="b"/>
              <a:pathLst>
                <a:path w="2307" h="1805" extrusionOk="0">
                  <a:moveTo>
                    <a:pt x="1153" y="0"/>
                  </a:moveTo>
                  <a:cubicBezTo>
                    <a:pt x="0" y="0"/>
                    <a:pt x="0" y="1805"/>
                    <a:pt x="1153" y="1805"/>
                  </a:cubicBezTo>
                  <a:cubicBezTo>
                    <a:pt x="2306" y="1805"/>
                    <a:pt x="2306" y="0"/>
                    <a:pt x="1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 flipH="1">
              <a:off x="8454743" y="4789183"/>
              <a:ext cx="108908" cy="85210"/>
            </a:xfrm>
            <a:custGeom>
              <a:avLst/>
              <a:gdLst/>
              <a:ahLst/>
              <a:cxnLst/>
              <a:rect l="l" t="t" r="r" b="b"/>
              <a:pathLst>
                <a:path w="2307" h="1805" extrusionOk="0">
                  <a:moveTo>
                    <a:pt x="1154" y="0"/>
                  </a:moveTo>
                  <a:cubicBezTo>
                    <a:pt x="1" y="0"/>
                    <a:pt x="1" y="1805"/>
                    <a:pt x="1154" y="1805"/>
                  </a:cubicBezTo>
                  <a:cubicBezTo>
                    <a:pt x="2307" y="1805"/>
                    <a:pt x="2307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 flipH="1">
              <a:off x="8497324" y="5121618"/>
              <a:ext cx="108908" cy="85257"/>
            </a:xfrm>
            <a:custGeom>
              <a:avLst/>
              <a:gdLst/>
              <a:ahLst/>
              <a:cxnLst/>
              <a:rect l="l" t="t" r="r" b="b"/>
              <a:pathLst>
                <a:path w="2307" h="1806" extrusionOk="0">
                  <a:moveTo>
                    <a:pt x="1154" y="1"/>
                  </a:moveTo>
                  <a:cubicBezTo>
                    <a:pt x="1" y="1"/>
                    <a:pt x="1" y="1805"/>
                    <a:pt x="1154" y="1805"/>
                  </a:cubicBezTo>
                  <a:cubicBezTo>
                    <a:pt x="2306" y="1805"/>
                    <a:pt x="2306" y="1"/>
                    <a:pt x="1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 flipH="1">
              <a:off x="8893676" y="4796264"/>
              <a:ext cx="108908" cy="85257"/>
            </a:xfrm>
            <a:custGeom>
              <a:avLst/>
              <a:gdLst/>
              <a:ahLst/>
              <a:cxnLst/>
              <a:rect l="l" t="t" r="r" b="b"/>
              <a:pathLst>
                <a:path w="2307" h="1806" extrusionOk="0">
                  <a:moveTo>
                    <a:pt x="1153" y="1"/>
                  </a:moveTo>
                  <a:cubicBezTo>
                    <a:pt x="1" y="1"/>
                    <a:pt x="1" y="1805"/>
                    <a:pt x="1153" y="1805"/>
                  </a:cubicBezTo>
                  <a:cubicBezTo>
                    <a:pt x="2306" y="1805"/>
                    <a:pt x="2306" y="1"/>
                    <a:pt x="1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 flipH="1">
              <a:off x="9119658" y="4534783"/>
              <a:ext cx="110088" cy="85257"/>
            </a:xfrm>
            <a:custGeom>
              <a:avLst/>
              <a:gdLst/>
              <a:ahLst/>
              <a:cxnLst/>
              <a:rect l="l" t="t" r="r" b="b"/>
              <a:pathLst>
                <a:path w="2332" h="1806" extrusionOk="0">
                  <a:moveTo>
                    <a:pt x="1179" y="1"/>
                  </a:moveTo>
                  <a:cubicBezTo>
                    <a:pt x="1" y="1"/>
                    <a:pt x="1" y="1805"/>
                    <a:pt x="1179" y="1805"/>
                  </a:cubicBezTo>
                  <a:cubicBezTo>
                    <a:pt x="2331" y="1805"/>
                    <a:pt x="2331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 flipH="1">
              <a:off x="12450230" y="7300994"/>
              <a:ext cx="92338" cy="92338"/>
            </a:xfrm>
            <a:custGeom>
              <a:avLst/>
              <a:gdLst/>
              <a:ahLst/>
              <a:cxnLst/>
              <a:rect l="l" t="t" r="r" b="b"/>
              <a:pathLst>
                <a:path w="1956" h="1956" extrusionOk="0">
                  <a:moveTo>
                    <a:pt x="1053" y="0"/>
                  </a:moveTo>
                  <a:cubicBezTo>
                    <a:pt x="978" y="26"/>
                    <a:pt x="878" y="26"/>
                    <a:pt x="803" y="51"/>
                  </a:cubicBezTo>
                  <a:cubicBezTo>
                    <a:pt x="652" y="76"/>
                    <a:pt x="527" y="151"/>
                    <a:pt x="402" y="276"/>
                  </a:cubicBezTo>
                  <a:cubicBezTo>
                    <a:pt x="352" y="326"/>
                    <a:pt x="301" y="376"/>
                    <a:pt x="251" y="427"/>
                  </a:cubicBezTo>
                  <a:cubicBezTo>
                    <a:pt x="176" y="502"/>
                    <a:pt x="101" y="602"/>
                    <a:pt x="76" y="702"/>
                  </a:cubicBezTo>
                  <a:cubicBezTo>
                    <a:pt x="26" y="828"/>
                    <a:pt x="1" y="928"/>
                    <a:pt x="1" y="1053"/>
                  </a:cubicBezTo>
                  <a:cubicBezTo>
                    <a:pt x="1" y="1178"/>
                    <a:pt x="26" y="1304"/>
                    <a:pt x="76" y="1404"/>
                  </a:cubicBezTo>
                  <a:cubicBezTo>
                    <a:pt x="101" y="1504"/>
                    <a:pt x="176" y="1604"/>
                    <a:pt x="251" y="1705"/>
                  </a:cubicBezTo>
                  <a:cubicBezTo>
                    <a:pt x="327" y="1730"/>
                    <a:pt x="377" y="1780"/>
                    <a:pt x="452" y="1830"/>
                  </a:cubicBezTo>
                  <a:cubicBezTo>
                    <a:pt x="577" y="1905"/>
                    <a:pt x="728" y="1955"/>
                    <a:pt x="903" y="1955"/>
                  </a:cubicBezTo>
                  <a:cubicBezTo>
                    <a:pt x="978" y="1955"/>
                    <a:pt x="1053" y="1930"/>
                    <a:pt x="1129" y="1930"/>
                  </a:cubicBezTo>
                  <a:cubicBezTo>
                    <a:pt x="1279" y="1880"/>
                    <a:pt x="1429" y="1805"/>
                    <a:pt x="1530" y="1705"/>
                  </a:cubicBezTo>
                  <a:cubicBezTo>
                    <a:pt x="1580" y="1655"/>
                    <a:pt x="1630" y="1604"/>
                    <a:pt x="1680" y="1554"/>
                  </a:cubicBezTo>
                  <a:cubicBezTo>
                    <a:pt x="1780" y="1454"/>
                    <a:pt x="1830" y="1379"/>
                    <a:pt x="1855" y="1254"/>
                  </a:cubicBezTo>
                  <a:cubicBezTo>
                    <a:pt x="1931" y="1153"/>
                    <a:pt x="1956" y="1028"/>
                    <a:pt x="1956" y="903"/>
                  </a:cubicBezTo>
                  <a:cubicBezTo>
                    <a:pt x="1956" y="777"/>
                    <a:pt x="1931" y="677"/>
                    <a:pt x="1855" y="552"/>
                  </a:cubicBezTo>
                  <a:cubicBezTo>
                    <a:pt x="1830" y="452"/>
                    <a:pt x="1780" y="351"/>
                    <a:pt x="1680" y="276"/>
                  </a:cubicBezTo>
                  <a:cubicBezTo>
                    <a:pt x="1630" y="226"/>
                    <a:pt x="1555" y="176"/>
                    <a:pt x="1505" y="126"/>
                  </a:cubicBezTo>
                  <a:cubicBezTo>
                    <a:pt x="1354" y="51"/>
                    <a:pt x="1204" y="0"/>
                    <a:pt x="1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 flipH="1">
              <a:off x="12219527" y="7209883"/>
              <a:ext cx="108860" cy="84077"/>
            </a:xfrm>
            <a:custGeom>
              <a:avLst/>
              <a:gdLst/>
              <a:ahLst/>
              <a:cxnLst/>
              <a:rect l="l" t="t" r="r" b="b"/>
              <a:pathLst>
                <a:path w="2306" h="1781" extrusionOk="0">
                  <a:moveTo>
                    <a:pt x="1153" y="1"/>
                  </a:moveTo>
                  <a:cubicBezTo>
                    <a:pt x="0" y="1"/>
                    <a:pt x="0" y="1780"/>
                    <a:pt x="1153" y="1780"/>
                  </a:cubicBezTo>
                  <a:cubicBezTo>
                    <a:pt x="2306" y="1780"/>
                    <a:pt x="2306" y="1"/>
                    <a:pt x="1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 flipH="1">
              <a:off x="12212399" y="7350703"/>
              <a:ext cx="108908" cy="85210"/>
            </a:xfrm>
            <a:custGeom>
              <a:avLst/>
              <a:gdLst/>
              <a:ahLst/>
              <a:cxnLst/>
              <a:rect l="l" t="t" r="r" b="b"/>
              <a:pathLst>
                <a:path w="2307" h="1805" extrusionOk="0">
                  <a:moveTo>
                    <a:pt x="1153" y="0"/>
                  </a:moveTo>
                  <a:cubicBezTo>
                    <a:pt x="0" y="0"/>
                    <a:pt x="0" y="1805"/>
                    <a:pt x="1153" y="1805"/>
                  </a:cubicBezTo>
                  <a:cubicBezTo>
                    <a:pt x="2306" y="1805"/>
                    <a:pt x="2306" y="0"/>
                    <a:pt x="1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 flipH="1">
              <a:off x="10356065" y="7195391"/>
              <a:ext cx="85210" cy="91913"/>
            </a:xfrm>
            <a:custGeom>
              <a:avLst/>
              <a:gdLst/>
              <a:ahLst/>
              <a:cxnLst/>
              <a:rect l="l" t="t" r="r" b="b"/>
              <a:pathLst>
                <a:path w="1805" h="1947" extrusionOk="0">
                  <a:moveTo>
                    <a:pt x="969" y="0"/>
                  </a:moveTo>
                  <a:cubicBezTo>
                    <a:pt x="948" y="0"/>
                    <a:pt x="926" y="2"/>
                    <a:pt x="903" y="7"/>
                  </a:cubicBezTo>
                  <a:cubicBezTo>
                    <a:pt x="827" y="7"/>
                    <a:pt x="752" y="32"/>
                    <a:pt x="652" y="32"/>
                  </a:cubicBezTo>
                  <a:cubicBezTo>
                    <a:pt x="502" y="82"/>
                    <a:pt x="376" y="157"/>
                    <a:pt x="276" y="258"/>
                  </a:cubicBezTo>
                  <a:lnTo>
                    <a:pt x="126" y="433"/>
                  </a:lnTo>
                  <a:cubicBezTo>
                    <a:pt x="50" y="583"/>
                    <a:pt x="0" y="734"/>
                    <a:pt x="0" y="909"/>
                  </a:cubicBezTo>
                  <a:lnTo>
                    <a:pt x="0" y="1060"/>
                  </a:lnTo>
                  <a:cubicBezTo>
                    <a:pt x="0" y="1160"/>
                    <a:pt x="25" y="1285"/>
                    <a:pt x="75" y="1385"/>
                  </a:cubicBezTo>
                  <a:cubicBezTo>
                    <a:pt x="126" y="1511"/>
                    <a:pt x="176" y="1611"/>
                    <a:pt x="276" y="1686"/>
                  </a:cubicBezTo>
                  <a:cubicBezTo>
                    <a:pt x="351" y="1761"/>
                    <a:pt x="451" y="1836"/>
                    <a:pt x="552" y="1862"/>
                  </a:cubicBezTo>
                  <a:cubicBezTo>
                    <a:pt x="627" y="1918"/>
                    <a:pt x="716" y="1946"/>
                    <a:pt x="809" y="1946"/>
                  </a:cubicBezTo>
                  <a:cubicBezTo>
                    <a:pt x="840" y="1946"/>
                    <a:pt x="871" y="1943"/>
                    <a:pt x="903" y="1937"/>
                  </a:cubicBezTo>
                  <a:cubicBezTo>
                    <a:pt x="978" y="1937"/>
                    <a:pt x="1053" y="1937"/>
                    <a:pt x="1128" y="1912"/>
                  </a:cubicBezTo>
                  <a:cubicBezTo>
                    <a:pt x="1304" y="1862"/>
                    <a:pt x="1429" y="1786"/>
                    <a:pt x="1529" y="1686"/>
                  </a:cubicBezTo>
                  <a:cubicBezTo>
                    <a:pt x="1579" y="1611"/>
                    <a:pt x="1629" y="1561"/>
                    <a:pt x="1679" y="1511"/>
                  </a:cubicBezTo>
                  <a:cubicBezTo>
                    <a:pt x="1755" y="1360"/>
                    <a:pt x="1805" y="1210"/>
                    <a:pt x="1805" y="1060"/>
                  </a:cubicBezTo>
                  <a:lnTo>
                    <a:pt x="1805" y="909"/>
                  </a:lnTo>
                  <a:cubicBezTo>
                    <a:pt x="1805" y="784"/>
                    <a:pt x="1780" y="659"/>
                    <a:pt x="1730" y="558"/>
                  </a:cubicBezTo>
                  <a:cubicBezTo>
                    <a:pt x="1679" y="433"/>
                    <a:pt x="1629" y="333"/>
                    <a:pt x="1529" y="258"/>
                  </a:cubicBezTo>
                  <a:cubicBezTo>
                    <a:pt x="1454" y="182"/>
                    <a:pt x="1354" y="107"/>
                    <a:pt x="1253" y="82"/>
                  </a:cubicBezTo>
                  <a:cubicBezTo>
                    <a:pt x="1151" y="41"/>
                    <a:pt x="1065" y="0"/>
                    <a:pt x="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 flipH="1">
              <a:off x="10109973" y="7103384"/>
              <a:ext cx="110088" cy="85257"/>
            </a:xfrm>
            <a:custGeom>
              <a:avLst/>
              <a:gdLst/>
              <a:ahLst/>
              <a:cxnLst/>
              <a:rect l="l" t="t" r="r" b="b"/>
              <a:pathLst>
                <a:path w="2332" h="1806" extrusionOk="0">
                  <a:moveTo>
                    <a:pt x="1154" y="1"/>
                  </a:moveTo>
                  <a:cubicBezTo>
                    <a:pt x="1" y="1"/>
                    <a:pt x="1" y="1806"/>
                    <a:pt x="1154" y="1806"/>
                  </a:cubicBezTo>
                  <a:cubicBezTo>
                    <a:pt x="2307" y="1806"/>
                    <a:pt x="2332" y="1"/>
                    <a:pt x="1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 flipH="1">
              <a:off x="10180926" y="7245383"/>
              <a:ext cx="110088" cy="84029"/>
            </a:xfrm>
            <a:custGeom>
              <a:avLst/>
              <a:gdLst/>
              <a:ahLst/>
              <a:cxnLst/>
              <a:rect l="l" t="t" r="r" b="b"/>
              <a:pathLst>
                <a:path w="2332" h="1780" extrusionOk="0">
                  <a:moveTo>
                    <a:pt x="1153" y="1"/>
                  </a:moveTo>
                  <a:cubicBezTo>
                    <a:pt x="0" y="1"/>
                    <a:pt x="0" y="1780"/>
                    <a:pt x="1153" y="1780"/>
                  </a:cubicBezTo>
                  <a:cubicBezTo>
                    <a:pt x="2331" y="1780"/>
                    <a:pt x="2331" y="1"/>
                    <a:pt x="1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 flipH="1">
              <a:off x="10916841" y="4838845"/>
              <a:ext cx="110088" cy="85257"/>
            </a:xfrm>
            <a:custGeom>
              <a:avLst/>
              <a:gdLst/>
              <a:ahLst/>
              <a:cxnLst/>
              <a:rect l="l" t="t" r="r" b="b"/>
              <a:pathLst>
                <a:path w="2332" h="1806" extrusionOk="0">
                  <a:moveTo>
                    <a:pt x="1178" y="1"/>
                  </a:moveTo>
                  <a:cubicBezTo>
                    <a:pt x="0" y="1"/>
                    <a:pt x="0" y="1805"/>
                    <a:pt x="1178" y="1805"/>
                  </a:cubicBezTo>
                  <a:cubicBezTo>
                    <a:pt x="2331" y="1805"/>
                    <a:pt x="2331" y="1"/>
                    <a:pt x="1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 flipH="1">
              <a:off x="10790278" y="4952426"/>
              <a:ext cx="108908" cy="85257"/>
            </a:xfrm>
            <a:custGeom>
              <a:avLst/>
              <a:gdLst/>
              <a:ahLst/>
              <a:cxnLst/>
              <a:rect l="l" t="t" r="r" b="b"/>
              <a:pathLst>
                <a:path w="2307" h="1806" extrusionOk="0">
                  <a:moveTo>
                    <a:pt x="1154" y="1"/>
                  </a:moveTo>
                  <a:cubicBezTo>
                    <a:pt x="1" y="1"/>
                    <a:pt x="1" y="1805"/>
                    <a:pt x="1154" y="1805"/>
                  </a:cubicBezTo>
                  <a:cubicBezTo>
                    <a:pt x="2307" y="1805"/>
                    <a:pt x="2307" y="1"/>
                    <a:pt x="1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 flipH="1">
              <a:off x="10719278" y="4789183"/>
              <a:ext cx="108908" cy="85210"/>
            </a:xfrm>
            <a:custGeom>
              <a:avLst/>
              <a:gdLst/>
              <a:ahLst/>
              <a:cxnLst/>
              <a:rect l="l" t="t" r="r" b="b"/>
              <a:pathLst>
                <a:path w="2307" h="1805" extrusionOk="0">
                  <a:moveTo>
                    <a:pt x="1154" y="0"/>
                  </a:moveTo>
                  <a:cubicBezTo>
                    <a:pt x="1" y="0"/>
                    <a:pt x="1" y="1805"/>
                    <a:pt x="1154" y="1805"/>
                  </a:cubicBezTo>
                  <a:cubicBezTo>
                    <a:pt x="2306" y="1805"/>
                    <a:pt x="2306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 flipH="1">
              <a:off x="12664362" y="4824683"/>
              <a:ext cx="110088" cy="85210"/>
            </a:xfrm>
            <a:custGeom>
              <a:avLst/>
              <a:gdLst/>
              <a:ahLst/>
              <a:cxnLst/>
              <a:rect l="l" t="t" r="r" b="b"/>
              <a:pathLst>
                <a:path w="2332" h="1805" extrusionOk="0">
                  <a:moveTo>
                    <a:pt x="1153" y="0"/>
                  </a:moveTo>
                  <a:cubicBezTo>
                    <a:pt x="0" y="0"/>
                    <a:pt x="0" y="1805"/>
                    <a:pt x="1153" y="1805"/>
                  </a:cubicBezTo>
                  <a:cubicBezTo>
                    <a:pt x="2306" y="1805"/>
                    <a:pt x="2331" y="0"/>
                    <a:pt x="1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 flipH="1">
              <a:off x="12488090" y="4718183"/>
              <a:ext cx="108908" cy="85210"/>
            </a:xfrm>
            <a:custGeom>
              <a:avLst/>
              <a:gdLst/>
              <a:ahLst/>
              <a:cxnLst/>
              <a:rect l="l" t="t" r="r" b="b"/>
              <a:pathLst>
                <a:path w="2307" h="1805" extrusionOk="0">
                  <a:moveTo>
                    <a:pt x="1154" y="0"/>
                  </a:moveTo>
                  <a:cubicBezTo>
                    <a:pt x="1" y="0"/>
                    <a:pt x="1" y="1805"/>
                    <a:pt x="1154" y="1805"/>
                  </a:cubicBezTo>
                  <a:cubicBezTo>
                    <a:pt x="2307" y="1805"/>
                    <a:pt x="2307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 flipH="1">
              <a:off x="12523590" y="4860136"/>
              <a:ext cx="108908" cy="85257"/>
            </a:xfrm>
            <a:custGeom>
              <a:avLst/>
              <a:gdLst/>
              <a:ahLst/>
              <a:cxnLst/>
              <a:rect l="l" t="t" r="r" b="b"/>
              <a:pathLst>
                <a:path w="2307" h="1806" extrusionOk="0">
                  <a:moveTo>
                    <a:pt x="1154" y="1"/>
                  </a:moveTo>
                  <a:cubicBezTo>
                    <a:pt x="1" y="1"/>
                    <a:pt x="1" y="1805"/>
                    <a:pt x="1154" y="1805"/>
                  </a:cubicBezTo>
                  <a:cubicBezTo>
                    <a:pt x="2307" y="1805"/>
                    <a:pt x="2307" y="1"/>
                    <a:pt x="1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 flipH="1">
              <a:off x="12333108" y="5040610"/>
              <a:ext cx="42628" cy="2129719"/>
            </a:xfrm>
            <a:custGeom>
              <a:avLst/>
              <a:gdLst/>
              <a:ahLst/>
              <a:cxnLst/>
              <a:rect l="l" t="t" r="r" b="b"/>
              <a:pathLst>
                <a:path w="903" h="45114" extrusionOk="0">
                  <a:moveTo>
                    <a:pt x="452" y="0"/>
                  </a:moveTo>
                  <a:cubicBezTo>
                    <a:pt x="226" y="0"/>
                    <a:pt x="1" y="288"/>
                    <a:pt x="1" y="865"/>
                  </a:cubicBezTo>
                  <a:lnTo>
                    <a:pt x="1" y="44248"/>
                  </a:lnTo>
                  <a:cubicBezTo>
                    <a:pt x="1" y="44825"/>
                    <a:pt x="226" y="45113"/>
                    <a:pt x="452" y="45113"/>
                  </a:cubicBezTo>
                  <a:cubicBezTo>
                    <a:pt x="677" y="45113"/>
                    <a:pt x="903" y="44825"/>
                    <a:pt x="903" y="44248"/>
                  </a:cubicBezTo>
                  <a:lnTo>
                    <a:pt x="903" y="865"/>
                  </a:lnTo>
                  <a:cubicBezTo>
                    <a:pt x="903" y="288"/>
                    <a:pt x="677" y="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 flipH="1">
              <a:off x="11888226" y="5040610"/>
              <a:ext cx="42628" cy="2129719"/>
            </a:xfrm>
            <a:custGeom>
              <a:avLst/>
              <a:gdLst/>
              <a:ahLst/>
              <a:cxnLst/>
              <a:rect l="l" t="t" r="r" b="b"/>
              <a:pathLst>
                <a:path w="903" h="45114" extrusionOk="0">
                  <a:moveTo>
                    <a:pt x="451" y="0"/>
                  </a:moveTo>
                  <a:cubicBezTo>
                    <a:pt x="226" y="0"/>
                    <a:pt x="0" y="288"/>
                    <a:pt x="0" y="865"/>
                  </a:cubicBezTo>
                  <a:lnTo>
                    <a:pt x="0" y="44248"/>
                  </a:lnTo>
                  <a:cubicBezTo>
                    <a:pt x="0" y="44825"/>
                    <a:pt x="226" y="45113"/>
                    <a:pt x="451" y="45113"/>
                  </a:cubicBezTo>
                  <a:cubicBezTo>
                    <a:pt x="677" y="45113"/>
                    <a:pt x="902" y="44825"/>
                    <a:pt x="902" y="44248"/>
                  </a:cubicBezTo>
                  <a:lnTo>
                    <a:pt x="902" y="865"/>
                  </a:lnTo>
                  <a:cubicBezTo>
                    <a:pt x="902" y="288"/>
                    <a:pt x="677" y="0"/>
                    <a:pt x="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 flipH="1">
              <a:off x="11417333" y="5018092"/>
              <a:ext cx="41448" cy="2129719"/>
            </a:xfrm>
            <a:custGeom>
              <a:avLst/>
              <a:gdLst/>
              <a:ahLst/>
              <a:cxnLst/>
              <a:rect l="l" t="t" r="r" b="b"/>
              <a:pathLst>
                <a:path w="878" h="45114" extrusionOk="0">
                  <a:moveTo>
                    <a:pt x="439" y="1"/>
                  </a:moveTo>
                  <a:cubicBezTo>
                    <a:pt x="220" y="1"/>
                    <a:pt x="0" y="289"/>
                    <a:pt x="0" y="865"/>
                  </a:cubicBezTo>
                  <a:lnTo>
                    <a:pt x="0" y="44249"/>
                  </a:lnTo>
                  <a:cubicBezTo>
                    <a:pt x="0" y="44826"/>
                    <a:pt x="220" y="45114"/>
                    <a:pt x="439" y="45114"/>
                  </a:cubicBezTo>
                  <a:cubicBezTo>
                    <a:pt x="658" y="45114"/>
                    <a:pt x="877" y="44826"/>
                    <a:pt x="877" y="44249"/>
                  </a:cubicBezTo>
                  <a:lnTo>
                    <a:pt x="877" y="865"/>
                  </a:lnTo>
                  <a:cubicBezTo>
                    <a:pt x="877" y="289"/>
                    <a:pt x="658" y="1"/>
                    <a:pt x="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 flipH="1">
              <a:off x="10971271" y="5018092"/>
              <a:ext cx="42676" cy="2129719"/>
            </a:xfrm>
            <a:custGeom>
              <a:avLst/>
              <a:gdLst/>
              <a:ahLst/>
              <a:cxnLst/>
              <a:rect l="l" t="t" r="r" b="b"/>
              <a:pathLst>
                <a:path w="904" h="45114" extrusionOk="0">
                  <a:moveTo>
                    <a:pt x="452" y="1"/>
                  </a:moveTo>
                  <a:cubicBezTo>
                    <a:pt x="226" y="1"/>
                    <a:pt x="1" y="289"/>
                    <a:pt x="1" y="865"/>
                  </a:cubicBezTo>
                  <a:lnTo>
                    <a:pt x="1" y="44249"/>
                  </a:lnTo>
                  <a:cubicBezTo>
                    <a:pt x="1" y="44826"/>
                    <a:pt x="226" y="45114"/>
                    <a:pt x="452" y="45114"/>
                  </a:cubicBezTo>
                  <a:cubicBezTo>
                    <a:pt x="678" y="45114"/>
                    <a:pt x="903" y="44826"/>
                    <a:pt x="903" y="44249"/>
                  </a:cubicBezTo>
                  <a:lnTo>
                    <a:pt x="903" y="865"/>
                  </a:lnTo>
                  <a:cubicBezTo>
                    <a:pt x="903" y="289"/>
                    <a:pt x="678" y="1"/>
                    <a:pt x="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 flipH="1">
              <a:off x="8476600" y="5471235"/>
              <a:ext cx="123117" cy="1300331"/>
            </a:xfrm>
            <a:custGeom>
              <a:avLst/>
              <a:gdLst/>
              <a:ahLst/>
              <a:cxnLst/>
              <a:rect l="l" t="t" r="r" b="b"/>
              <a:pathLst>
                <a:path w="2608" h="27545" extrusionOk="0">
                  <a:moveTo>
                    <a:pt x="2250" y="1"/>
                  </a:moveTo>
                  <a:cubicBezTo>
                    <a:pt x="2068" y="1"/>
                    <a:pt x="1880" y="114"/>
                    <a:pt x="1868" y="339"/>
                  </a:cubicBezTo>
                  <a:cubicBezTo>
                    <a:pt x="1391" y="7332"/>
                    <a:pt x="915" y="14299"/>
                    <a:pt x="414" y="21292"/>
                  </a:cubicBezTo>
                  <a:lnTo>
                    <a:pt x="13" y="27207"/>
                  </a:lnTo>
                  <a:cubicBezTo>
                    <a:pt x="0" y="27432"/>
                    <a:pt x="170" y="27545"/>
                    <a:pt x="348" y="27545"/>
                  </a:cubicBezTo>
                  <a:cubicBezTo>
                    <a:pt x="527" y="27545"/>
                    <a:pt x="715" y="27432"/>
                    <a:pt x="740" y="27207"/>
                  </a:cubicBezTo>
                  <a:cubicBezTo>
                    <a:pt x="1216" y="20214"/>
                    <a:pt x="1692" y="13221"/>
                    <a:pt x="2193" y="6254"/>
                  </a:cubicBezTo>
                  <a:lnTo>
                    <a:pt x="2594" y="339"/>
                  </a:lnTo>
                  <a:cubicBezTo>
                    <a:pt x="2607" y="114"/>
                    <a:pt x="2432" y="1"/>
                    <a:pt x="2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 flipH="1">
              <a:off x="8641070" y="6334517"/>
              <a:ext cx="54477" cy="389745"/>
            </a:xfrm>
            <a:custGeom>
              <a:avLst/>
              <a:gdLst/>
              <a:ahLst/>
              <a:cxnLst/>
              <a:rect l="l" t="t" r="r" b="b"/>
              <a:pathLst>
                <a:path w="1154" h="8256" extrusionOk="0">
                  <a:moveTo>
                    <a:pt x="804" y="0"/>
                  </a:moveTo>
                  <a:cubicBezTo>
                    <a:pt x="620" y="0"/>
                    <a:pt x="427" y="119"/>
                    <a:pt x="414" y="348"/>
                  </a:cubicBezTo>
                  <a:cubicBezTo>
                    <a:pt x="289" y="2854"/>
                    <a:pt x="138" y="5386"/>
                    <a:pt x="13" y="7917"/>
                  </a:cubicBezTo>
                  <a:cubicBezTo>
                    <a:pt x="0" y="8143"/>
                    <a:pt x="170" y="8255"/>
                    <a:pt x="345" y="8255"/>
                  </a:cubicBezTo>
                  <a:cubicBezTo>
                    <a:pt x="520" y="8255"/>
                    <a:pt x="702" y="8143"/>
                    <a:pt x="715" y="7917"/>
                  </a:cubicBezTo>
                  <a:cubicBezTo>
                    <a:pt x="865" y="5386"/>
                    <a:pt x="990" y="2854"/>
                    <a:pt x="1141" y="348"/>
                  </a:cubicBezTo>
                  <a:cubicBezTo>
                    <a:pt x="1153" y="113"/>
                    <a:pt x="983" y="0"/>
                    <a:pt x="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 flipH="1">
              <a:off x="9651779" y="6649249"/>
              <a:ext cx="208563" cy="350138"/>
            </a:xfrm>
            <a:custGeom>
              <a:avLst/>
              <a:gdLst/>
              <a:ahLst/>
              <a:cxnLst/>
              <a:rect l="l" t="t" r="r" b="b"/>
              <a:pathLst>
                <a:path w="4418" h="7417" extrusionOk="0">
                  <a:moveTo>
                    <a:pt x="3951" y="1"/>
                  </a:moveTo>
                  <a:cubicBezTo>
                    <a:pt x="3914" y="1"/>
                    <a:pt x="3876" y="8"/>
                    <a:pt x="3835" y="22"/>
                  </a:cubicBezTo>
                  <a:cubicBezTo>
                    <a:pt x="2481" y="423"/>
                    <a:pt x="1303" y="1400"/>
                    <a:pt x="677" y="2679"/>
                  </a:cubicBezTo>
                  <a:cubicBezTo>
                    <a:pt x="0" y="4107"/>
                    <a:pt x="25" y="5811"/>
                    <a:pt x="752" y="7240"/>
                  </a:cubicBezTo>
                  <a:cubicBezTo>
                    <a:pt x="814" y="7364"/>
                    <a:pt x="917" y="7416"/>
                    <a:pt x="1024" y="7416"/>
                  </a:cubicBezTo>
                  <a:cubicBezTo>
                    <a:pt x="1261" y="7416"/>
                    <a:pt x="1517" y="7158"/>
                    <a:pt x="1379" y="6864"/>
                  </a:cubicBezTo>
                  <a:cubicBezTo>
                    <a:pt x="752" y="5661"/>
                    <a:pt x="727" y="4157"/>
                    <a:pt x="1353" y="2954"/>
                  </a:cubicBezTo>
                  <a:cubicBezTo>
                    <a:pt x="1905" y="1877"/>
                    <a:pt x="2857" y="1050"/>
                    <a:pt x="4010" y="699"/>
                  </a:cubicBezTo>
                  <a:cubicBezTo>
                    <a:pt x="4418" y="585"/>
                    <a:pt x="4293" y="1"/>
                    <a:pt x="39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 flipH="1">
              <a:off x="9623690" y="7027096"/>
              <a:ext cx="147948" cy="87098"/>
            </a:xfrm>
            <a:custGeom>
              <a:avLst/>
              <a:gdLst/>
              <a:ahLst/>
              <a:cxnLst/>
              <a:rect l="l" t="t" r="r" b="b"/>
              <a:pathLst>
                <a:path w="3134" h="1845" extrusionOk="0">
                  <a:moveTo>
                    <a:pt x="402" y="0"/>
                  </a:moveTo>
                  <a:cubicBezTo>
                    <a:pt x="308" y="0"/>
                    <a:pt x="214" y="38"/>
                    <a:pt x="151" y="113"/>
                  </a:cubicBezTo>
                  <a:cubicBezTo>
                    <a:pt x="1" y="239"/>
                    <a:pt x="26" y="489"/>
                    <a:pt x="151" y="614"/>
                  </a:cubicBezTo>
                  <a:cubicBezTo>
                    <a:pt x="853" y="1341"/>
                    <a:pt x="1780" y="1767"/>
                    <a:pt x="2758" y="1843"/>
                  </a:cubicBezTo>
                  <a:cubicBezTo>
                    <a:pt x="2769" y="1844"/>
                    <a:pt x="2781" y="1845"/>
                    <a:pt x="2792" y="1845"/>
                  </a:cubicBezTo>
                  <a:cubicBezTo>
                    <a:pt x="2978" y="1845"/>
                    <a:pt x="3134" y="1657"/>
                    <a:pt x="3134" y="1492"/>
                  </a:cubicBezTo>
                  <a:cubicBezTo>
                    <a:pt x="3109" y="1291"/>
                    <a:pt x="2958" y="1141"/>
                    <a:pt x="2758" y="1141"/>
                  </a:cubicBezTo>
                  <a:cubicBezTo>
                    <a:pt x="2582" y="1116"/>
                    <a:pt x="2407" y="1091"/>
                    <a:pt x="2206" y="1041"/>
                  </a:cubicBezTo>
                  <a:cubicBezTo>
                    <a:pt x="2106" y="1015"/>
                    <a:pt x="2006" y="965"/>
                    <a:pt x="1906" y="940"/>
                  </a:cubicBezTo>
                  <a:cubicBezTo>
                    <a:pt x="1780" y="890"/>
                    <a:pt x="1755" y="890"/>
                    <a:pt x="1655" y="815"/>
                  </a:cubicBezTo>
                  <a:cubicBezTo>
                    <a:pt x="1254" y="640"/>
                    <a:pt x="953" y="414"/>
                    <a:pt x="652" y="113"/>
                  </a:cubicBezTo>
                  <a:cubicBezTo>
                    <a:pt x="590" y="38"/>
                    <a:pt x="496" y="0"/>
                    <a:pt x="4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2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5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6"/>
          <p:cNvSpPr/>
          <p:nvPr/>
        </p:nvSpPr>
        <p:spPr>
          <a:xfrm>
            <a:off x="154800" y="154875"/>
            <a:ext cx="8834400" cy="4833900"/>
          </a:xfrm>
          <a:prstGeom prst="roundRect">
            <a:avLst>
              <a:gd name="adj" fmla="val 46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ugaz One"/>
              <a:buNone/>
              <a:defRPr sz="30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74" r:id="rId6"/>
    <p:sldLayoutId id="2147483681" r:id="rId7"/>
    <p:sldLayoutId id="214748368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/>
          <p:nvPr/>
        </p:nvSpPr>
        <p:spPr>
          <a:xfrm>
            <a:off x="3896646" y="3346470"/>
            <a:ext cx="4933506" cy="1468046"/>
          </a:xfrm>
          <a:prstGeom prst="roundRect">
            <a:avLst>
              <a:gd name="adj" fmla="val 2587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0"/>
          <p:cNvSpPr/>
          <p:nvPr/>
        </p:nvSpPr>
        <p:spPr>
          <a:xfrm>
            <a:off x="4538652" y="328984"/>
            <a:ext cx="4291500" cy="1097400"/>
          </a:xfrm>
          <a:prstGeom prst="roundRect">
            <a:avLst>
              <a:gd name="adj" fmla="val 174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1"/>
          </p:nvPr>
        </p:nvSpPr>
        <p:spPr>
          <a:xfrm rot="-430">
            <a:off x="3228695" y="3752318"/>
            <a:ext cx="5431294" cy="656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Alexandre Miguel Magalhães Esperança | PG45963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André Filipe Pereira da Silva | PG45462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António Nuno Carrilho </a:t>
            </a:r>
            <a:r>
              <a:rPr lang="pt-PT" sz="1400" dirty="0" err="1"/>
              <a:t>Canatário</a:t>
            </a:r>
            <a:r>
              <a:rPr lang="pt-PT" sz="1400" dirty="0"/>
              <a:t> Duarte | PG45464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Mónica Rafaela Machado Leiras | PG45473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Roberto Costa </a:t>
            </a:r>
            <a:r>
              <a:rPr lang="pt-PT" sz="1400" dirty="0" err="1"/>
              <a:t>Bullitta</a:t>
            </a:r>
            <a:r>
              <a:rPr lang="pt-PT" sz="1400" dirty="0"/>
              <a:t> | PG45474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Vânia Miguel Bento | PG45971</a:t>
            </a:r>
            <a:endParaRPr sz="1400" dirty="0"/>
          </a:p>
        </p:txBody>
      </p:sp>
      <p:sp>
        <p:nvSpPr>
          <p:cNvPr id="484" name="Google Shape;484;p40"/>
          <p:cNvSpPr txBox="1">
            <a:spLocks noGrp="1"/>
          </p:cNvSpPr>
          <p:nvPr>
            <p:ph type="ctrTitle" idx="2"/>
          </p:nvPr>
        </p:nvSpPr>
        <p:spPr>
          <a:xfrm flipH="1">
            <a:off x="4562502" y="428434"/>
            <a:ext cx="4243800" cy="8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Modelação de Processos Biológicos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85" name="Google Shape;485;p40"/>
          <p:cNvSpPr txBox="1">
            <a:spLocks noGrp="1"/>
          </p:cNvSpPr>
          <p:nvPr>
            <p:ph type="ctrTitle"/>
          </p:nvPr>
        </p:nvSpPr>
        <p:spPr>
          <a:xfrm flipH="1">
            <a:off x="551152" y="1605527"/>
            <a:ext cx="4291500" cy="15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FICHA DE TRABALHO I</a:t>
            </a:r>
            <a:endParaRPr dirty="0"/>
          </a:p>
        </p:txBody>
      </p:sp>
      <p:pic>
        <p:nvPicPr>
          <p:cNvPr id="1026" name="Picture 2" descr="Pessoas | DEM">
            <a:extLst>
              <a:ext uri="{FF2B5EF4-FFF2-40B4-BE49-F238E27FC236}">
                <a16:creationId xmlns:a16="http://schemas.microsoft.com/office/drawing/2014/main" id="{0CAC3F6A-9BA4-D16F-6E67-C3CCE03B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63" y="3813364"/>
            <a:ext cx="1249567" cy="65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Google Shape;484;p40">
            <a:extLst>
              <a:ext uri="{FF2B5EF4-FFF2-40B4-BE49-F238E27FC236}">
                <a16:creationId xmlns:a16="http://schemas.microsoft.com/office/drawing/2014/main" id="{4FB35739-44E0-8F8B-EBEA-120B57477091}"/>
              </a:ext>
            </a:extLst>
          </p:cNvPr>
          <p:cNvSpPr txBox="1">
            <a:spLocks/>
          </p:cNvSpPr>
          <p:nvPr/>
        </p:nvSpPr>
        <p:spPr>
          <a:xfrm flipH="1">
            <a:off x="-84094" y="4249580"/>
            <a:ext cx="42438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ugaz One"/>
              <a:buNone/>
              <a:defRPr sz="3000" b="0" i="0" u="none" strike="noStrike" cap="none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9pPr>
          </a:lstStyle>
          <a:p>
            <a:r>
              <a:rPr lang="pt-PT" sz="1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Mestrado em Bioinformática</a:t>
            </a:r>
          </a:p>
        </p:txBody>
      </p:sp>
      <p:sp>
        <p:nvSpPr>
          <p:cNvPr id="9" name="Google Shape;484;p40">
            <a:extLst>
              <a:ext uri="{FF2B5EF4-FFF2-40B4-BE49-F238E27FC236}">
                <a16:creationId xmlns:a16="http://schemas.microsoft.com/office/drawing/2014/main" id="{47971BC5-2701-61D2-B746-D48D5BB3220C}"/>
              </a:ext>
            </a:extLst>
          </p:cNvPr>
          <p:cNvSpPr txBox="1">
            <a:spLocks/>
          </p:cNvSpPr>
          <p:nvPr/>
        </p:nvSpPr>
        <p:spPr>
          <a:xfrm flipH="1">
            <a:off x="4562502" y="1255213"/>
            <a:ext cx="42438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ugaz One"/>
              <a:buNone/>
              <a:defRPr sz="3000" b="0" i="0" u="none" strike="noStrike" cap="none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9pPr>
          </a:lstStyle>
          <a:p>
            <a:r>
              <a:rPr lang="pt-PT" sz="1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Professor Doutor Óscar Dias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0A9E88C-2173-518F-4F11-3F5CA0C35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717" y="1198120"/>
            <a:ext cx="3530136" cy="3083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01" name="Google Shape;1201;p52"/>
          <p:cNvSpPr/>
          <p:nvPr/>
        </p:nvSpPr>
        <p:spPr>
          <a:xfrm>
            <a:off x="4572000" y="1212112"/>
            <a:ext cx="3517853" cy="3069644"/>
          </a:xfrm>
          <a:prstGeom prst="roundRect">
            <a:avLst>
              <a:gd name="adj" fmla="val 505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52"/>
          <p:cNvSpPr/>
          <p:nvPr/>
        </p:nvSpPr>
        <p:spPr>
          <a:xfrm>
            <a:off x="713225" y="540000"/>
            <a:ext cx="7717500" cy="5643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52"/>
          <p:cNvSpPr txBox="1"/>
          <p:nvPr/>
        </p:nvSpPr>
        <p:spPr>
          <a:xfrm>
            <a:off x="4388830" y="4271123"/>
            <a:ext cx="3871909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b="1" dirty="0">
                <a:solidFill>
                  <a:schemeClr val="dk1"/>
                </a:solidFill>
                <a:latin typeface="Montserrat"/>
              </a:rPr>
              <a:t>Figura 4</a:t>
            </a:r>
            <a:r>
              <a:rPr lang="pt-PT" sz="1100" dirty="0">
                <a:solidFill>
                  <a:schemeClr val="dk1"/>
                </a:solidFill>
                <a:latin typeface="Montserrat"/>
              </a:rPr>
              <a:t>: Representação das variações das concentrações de biomassa, substrato, acetato e do volume ao longo do tempo para o modelo JM109 em modo </a:t>
            </a:r>
            <a:r>
              <a:rPr lang="pt-PT" sz="1100" dirty="0" err="1">
                <a:solidFill>
                  <a:schemeClr val="dk1"/>
                </a:solidFill>
                <a:latin typeface="Montserrat"/>
              </a:rPr>
              <a:t>Fed-batch</a:t>
            </a:r>
            <a:r>
              <a:rPr lang="pt-PT" sz="1100" dirty="0">
                <a:solidFill>
                  <a:schemeClr val="dk1"/>
                </a:solidFill>
                <a:latin typeface="Montserrat"/>
              </a:rPr>
              <a:t> e para os dados experimentais.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52"/>
          <p:cNvSpPr txBox="1">
            <a:spLocks noGrp="1"/>
          </p:cNvSpPr>
          <p:nvPr>
            <p:ph type="title"/>
          </p:nvPr>
        </p:nvSpPr>
        <p:spPr>
          <a:xfrm>
            <a:off x="1204700" y="540000"/>
            <a:ext cx="67347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Modelo Estimado VS Dados Experimentais</a:t>
            </a:r>
            <a:endParaRPr sz="2400" dirty="0">
              <a:solidFill>
                <a:schemeClr val="accent3"/>
              </a:solidFill>
            </a:endParaRPr>
          </a:p>
        </p:txBody>
      </p:sp>
      <p:grpSp>
        <p:nvGrpSpPr>
          <p:cNvPr id="27" name="Google Shape;1212;p52">
            <a:extLst>
              <a:ext uri="{FF2B5EF4-FFF2-40B4-BE49-F238E27FC236}">
                <a16:creationId xmlns:a16="http://schemas.microsoft.com/office/drawing/2014/main" id="{7EAB0B01-EDCF-D786-C6BE-EE42C3AEC055}"/>
              </a:ext>
            </a:extLst>
          </p:cNvPr>
          <p:cNvGrpSpPr/>
          <p:nvPr/>
        </p:nvGrpSpPr>
        <p:grpSpPr>
          <a:xfrm flipH="1">
            <a:off x="242073" y="190029"/>
            <a:ext cx="1075034" cy="783993"/>
            <a:chOff x="4549650" y="2250650"/>
            <a:chExt cx="810175" cy="939250"/>
          </a:xfrm>
        </p:grpSpPr>
        <p:sp>
          <p:nvSpPr>
            <p:cNvPr id="28" name="Google Shape;1213;p52">
              <a:extLst>
                <a:ext uri="{FF2B5EF4-FFF2-40B4-BE49-F238E27FC236}">
                  <a16:creationId xmlns:a16="http://schemas.microsoft.com/office/drawing/2014/main" id="{97EF25FA-2727-E459-FC31-AD176389A5B0}"/>
                </a:ext>
              </a:extLst>
            </p:cNvPr>
            <p:cNvSpPr/>
            <p:nvPr/>
          </p:nvSpPr>
          <p:spPr>
            <a:xfrm>
              <a:off x="4549650" y="2260675"/>
              <a:ext cx="772600" cy="929225"/>
            </a:xfrm>
            <a:custGeom>
              <a:avLst/>
              <a:gdLst/>
              <a:ahLst/>
              <a:cxnLst/>
              <a:rect l="l" t="t" r="r" b="b"/>
              <a:pathLst>
                <a:path w="30904" h="37169" extrusionOk="0">
                  <a:moveTo>
                    <a:pt x="6843" y="1"/>
                  </a:moveTo>
                  <a:cubicBezTo>
                    <a:pt x="3058" y="1"/>
                    <a:pt x="1" y="3108"/>
                    <a:pt x="76" y="6918"/>
                  </a:cubicBezTo>
                  <a:lnTo>
                    <a:pt x="402" y="22206"/>
                  </a:lnTo>
                  <a:cubicBezTo>
                    <a:pt x="477" y="25891"/>
                    <a:pt x="3484" y="28823"/>
                    <a:pt x="7169" y="28823"/>
                  </a:cubicBezTo>
                  <a:lnTo>
                    <a:pt x="10652" y="28823"/>
                  </a:lnTo>
                  <a:cubicBezTo>
                    <a:pt x="10778" y="30703"/>
                    <a:pt x="10076" y="33835"/>
                    <a:pt x="5640" y="37169"/>
                  </a:cubicBezTo>
                  <a:cubicBezTo>
                    <a:pt x="5640" y="37169"/>
                    <a:pt x="13835" y="35991"/>
                    <a:pt x="14988" y="28823"/>
                  </a:cubicBezTo>
                  <a:lnTo>
                    <a:pt x="23560" y="28823"/>
                  </a:lnTo>
                  <a:cubicBezTo>
                    <a:pt x="27219" y="28823"/>
                    <a:pt x="30226" y="25916"/>
                    <a:pt x="30327" y="22282"/>
                  </a:cubicBezTo>
                  <a:lnTo>
                    <a:pt x="30778" y="6968"/>
                  </a:lnTo>
                  <a:cubicBezTo>
                    <a:pt x="30903" y="3159"/>
                    <a:pt x="27845" y="1"/>
                    <a:pt x="24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15;p52">
              <a:extLst>
                <a:ext uri="{FF2B5EF4-FFF2-40B4-BE49-F238E27FC236}">
                  <a16:creationId xmlns:a16="http://schemas.microsoft.com/office/drawing/2014/main" id="{B88B33FA-46AF-A0CC-3D6E-E59587F151F8}"/>
                </a:ext>
              </a:extLst>
            </p:cNvPr>
            <p:cNvSpPr/>
            <p:nvPr/>
          </p:nvSpPr>
          <p:spPr>
            <a:xfrm>
              <a:off x="4603550" y="2250650"/>
              <a:ext cx="756275" cy="688000"/>
            </a:xfrm>
            <a:custGeom>
              <a:avLst/>
              <a:gdLst/>
              <a:ahLst/>
              <a:cxnLst/>
              <a:rect l="l" t="t" r="r" b="b"/>
              <a:pathLst>
                <a:path w="30251" h="27520" fill="none" extrusionOk="0">
                  <a:moveTo>
                    <a:pt x="26216" y="27520"/>
                  </a:moveTo>
                  <a:lnTo>
                    <a:pt x="4035" y="27520"/>
                  </a:lnTo>
                  <a:cubicBezTo>
                    <a:pt x="1805" y="27520"/>
                    <a:pt x="0" y="25690"/>
                    <a:pt x="0" y="23459"/>
                  </a:cubicBezTo>
                  <a:lnTo>
                    <a:pt x="0" y="4036"/>
                  </a:lnTo>
                  <a:cubicBezTo>
                    <a:pt x="0" y="1830"/>
                    <a:pt x="1805" y="1"/>
                    <a:pt x="4035" y="1"/>
                  </a:cubicBezTo>
                  <a:lnTo>
                    <a:pt x="26216" y="1"/>
                  </a:lnTo>
                  <a:cubicBezTo>
                    <a:pt x="28446" y="1"/>
                    <a:pt x="30251" y="1830"/>
                    <a:pt x="30251" y="4036"/>
                  </a:cubicBezTo>
                  <a:lnTo>
                    <a:pt x="30251" y="23459"/>
                  </a:lnTo>
                  <a:cubicBezTo>
                    <a:pt x="30251" y="25690"/>
                    <a:pt x="28446" y="27520"/>
                    <a:pt x="26216" y="27520"/>
                  </a:cubicBezTo>
                  <a:close/>
                </a:path>
              </a:pathLst>
            </a:custGeom>
            <a:solidFill>
              <a:schemeClr val="dk1"/>
            </a:solidFill>
            <a:ln w="10650" cap="flat" cmpd="sng">
              <a:solidFill>
                <a:srgbClr val="41354D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574;p43">
            <a:extLst>
              <a:ext uri="{FF2B5EF4-FFF2-40B4-BE49-F238E27FC236}">
                <a16:creationId xmlns:a16="http://schemas.microsoft.com/office/drawing/2014/main" id="{47DB1D72-3BA1-179A-D114-D4E2F19829E6}"/>
              </a:ext>
            </a:extLst>
          </p:cNvPr>
          <p:cNvSpPr txBox="1">
            <a:spLocks/>
          </p:cNvSpPr>
          <p:nvPr/>
        </p:nvSpPr>
        <p:spPr>
          <a:xfrm>
            <a:off x="-206465" y="0"/>
            <a:ext cx="1990613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6000"/>
            </a:pPr>
            <a:r>
              <a:rPr lang="en" sz="3200" dirty="0">
                <a:solidFill>
                  <a:schemeClr val="dk1"/>
                </a:solidFill>
                <a:latin typeface="Fugaz One"/>
                <a:sym typeface="Fugaz One"/>
              </a:rPr>
              <a:t>02.e</a:t>
            </a:r>
          </a:p>
        </p:txBody>
      </p:sp>
      <p:sp>
        <p:nvSpPr>
          <p:cNvPr id="31" name="Google Shape;2334;p71">
            <a:extLst>
              <a:ext uri="{FF2B5EF4-FFF2-40B4-BE49-F238E27FC236}">
                <a16:creationId xmlns:a16="http://schemas.microsoft.com/office/drawing/2014/main" id="{461C1348-2B00-2755-E5AF-8CCC17CEF45A}"/>
              </a:ext>
            </a:extLst>
          </p:cNvPr>
          <p:cNvSpPr/>
          <p:nvPr/>
        </p:nvSpPr>
        <p:spPr>
          <a:xfrm>
            <a:off x="750847" y="1739590"/>
            <a:ext cx="2918251" cy="2423532"/>
          </a:xfrm>
          <a:prstGeom prst="roundRect">
            <a:avLst>
              <a:gd name="adj" fmla="val 2105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336;p71">
            <a:extLst>
              <a:ext uri="{FF2B5EF4-FFF2-40B4-BE49-F238E27FC236}">
                <a16:creationId xmlns:a16="http://schemas.microsoft.com/office/drawing/2014/main" id="{A7F1CD8A-F984-1787-391B-C7464D004E73}"/>
              </a:ext>
            </a:extLst>
          </p:cNvPr>
          <p:cNvSpPr txBox="1">
            <a:spLocks/>
          </p:cNvSpPr>
          <p:nvPr/>
        </p:nvSpPr>
        <p:spPr>
          <a:xfrm rot="378">
            <a:off x="809982" y="1885090"/>
            <a:ext cx="2859000" cy="21008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Após o processo de otimização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verifica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-se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uma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ontserrat"/>
                <a:sym typeface="Montserrat"/>
              </a:rPr>
              <a:t>melhor</a:t>
            </a:r>
            <a:r>
              <a:rPr lang="en-US" b="1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ontserrat"/>
                <a:sym typeface="Montserrat"/>
              </a:rPr>
              <a:t>aproximação</a:t>
            </a:r>
            <a:r>
              <a:rPr lang="en-US" b="1" dirty="0">
                <a:solidFill>
                  <a:schemeClr val="dk1"/>
                </a:solidFill>
                <a:latin typeface="Montserrat"/>
                <a:sym typeface="Montserrat"/>
              </a:rPr>
              <a:t> dos dados </a:t>
            </a:r>
            <a:r>
              <a:rPr lang="en-US" b="1" dirty="0" err="1">
                <a:solidFill>
                  <a:schemeClr val="dk1"/>
                </a:solidFill>
                <a:latin typeface="Montserrat"/>
                <a:sym typeface="Montserrat"/>
              </a:rPr>
              <a:t>estimados</a:t>
            </a:r>
            <a:r>
              <a:rPr lang="en-US" b="1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ontserrat"/>
                <a:sym typeface="Montserrat"/>
              </a:rPr>
              <a:t>aos</a:t>
            </a:r>
            <a:r>
              <a:rPr lang="en-US" b="1" dirty="0">
                <a:solidFill>
                  <a:schemeClr val="dk1"/>
                </a:solidFill>
                <a:latin typeface="Montserrat"/>
                <a:sym typeface="Montserrat"/>
              </a:rPr>
              <a:t> reais.</a:t>
            </a:r>
          </a:p>
          <a:p>
            <a:pPr algn="just"/>
            <a:endParaRPr lang="en-US" dirty="0">
              <a:solidFill>
                <a:schemeClr val="dk1"/>
              </a:solidFill>
              <a:latin typeface="Montserrat"/>
              <a:sym typeface="Montserrat"/>
            </a:endParaRPr>
          </a:p>
          <a:p>
            <a:pPr algn="just"/>
            <a:r>
              <a:rPr lang="pt-BR" dirty="0">
                <a:solidFill>
                  <a:schemeClr val="dk1"/>
                </a:solidFill>
                <a:latin typeface="Montserrat"/>
                <a:sym typeface="Montserrat"/>
              </a:rPr>
              <a:t>Ou seja, os </a:t>
            </a:r>
            <a:r>
              <a:rPr lang="pt-BR" b="1" dirty="0">
                <a:solidFill>
                  <a:schemeClr val="dk1"/>
                </a:solidFill>
                <a:latin typeface="Montserrat"/>
                <a:sym typeface="Montserrat"/>
              </a:rPr>
              <a:t>parâmetros otimizados (k</a:t>
            </a:r>
            <a:r>
              <a:rPr lang="pt-BR" b="1" baseline="-25000" dirty="0">
                <a:solidFill>
                  <a:schemeClr val="dk1"/>
                </a:solidFill>
                <a:latin typeface="Montserrat"/>
                <a:sym typeface="Montserrat"/>
              </a:rPr>
              <a:t>1</a:t>
            </a:r>
            <a:r>
              <a:rPr lang="pt-BR" b="1" dirty="0">
                <a:solidFill>
                  <a:schemeClr val="dk1"/>
                </a:solidFill>
                <a:latin typeface="Montserrat"/>
                <a:sym typeface="Montserrat"/>
              </a:rPr>
              <a:t>, ks</a:t>
            </a:r>
            <a:r>
              <a:rPr lang="pt-BR" b="1" baseline="-25000" dirty="0">
                <a:solidFill>
                  <a:schemeClr val="dk1"/>
                </a:solidFill>
                <a:latin typeface="Montserrat"/>
                <a:sym typeface="Montserrat"/>
              </a:rPr>
              <a:t>1</a:t>
            </a:r>
            <a:r>
              <a:rPr lang="pt-BR" b="1" dirty="0">
                <a:solidFill>
                  <a:schemeClr val="dk1"/>
                </a:solidFill>
                <a:latin typeface="Montserrat"/>
                <a:sym typeface="Montserrat"/>
              </a:rPr>
              <a:t> e </a:t>
            </a:r>
            <a:r>
              <a:rPr lang="el-GR" b="1" dirty="0">
                <a:solidFill>
                  <a:schemeClr val="tx1"/>
                </a:solidFill>
              </a:rPr>
              <a:t>μ</a:t>
            </a:r>
            <a:r>
              <a:rPr lang="pt-BR" b="1" dirty="0">
                <a:solidFill>
                  <a:schemeClr val="dk1"/>
                </a:solidFill>
                <a:latin typeface="Montserrat" pitchFamily="2" charset="77"/>
                <a:sym typeface="Montserrat"/>
              </a:rPr>
              <a:t>max</a:t>
            </a:r>
            <a:r>
              <a:rPr lang="pt-BR" b="1" baseline="-25000" dirty="0">
                <a:solidFill>
                  <a:schemeClr val="dk1"/>
                </a:solidFill>
                <a:latin typeface="Montserrat" pitchFamily="2" charset="77"/>
                <a:sym typeface="Montserrat"/>
              </a:rPr>
              <a:t>1</a:t>
            </a:r>
            <a:r>
              <a:rPr lang="pt-BR" b="1" dirty="0">
                <a:solidFill>
                  <a:schemeClr val="dk1"/>
                </a:solidFill>
                <a:latin typeface="Montserrat"/>
                <a:sym typeface="Montserrat"/>
              </a:rPr>
              <a:t>) adequam-se melhor aos dados experimentais</a:t>
            </a:r>
            <a:r>
              <a:rPr lang="pt-BR" dirty="0">
                <a:solidFill>
                  <a:schemeClr val="dk1"/>
                </a:solidFill>
                <a:latin typeface="Montserrat"/>
                <a:sym typeface="Montserrat"/>
              </a:rPr>
              <a:t> que os parâmetros iniciais.</a:t>
            </a:r>
            <a:endParaRPr lang="en-US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grpSp>
        <p:nvGrpSpPr>
          <p:cNvPr id="22" name="Google Shape;583;p44">
            <a:extLst>
              <a:ext uri="{FF2B5EF4-FFF2-40B4-BE49-F238E27FC236}">
                <a16:creationId xmlns:a16="http://schemas.microsoft.com/office/drawing/2014/main" id="{F078FC4D-2102-3AAB-C526-9C382DE107D3}"/>
              </a:ext>
            </a:extLst>
          </p:cNvPr>
          <p:cNvGrpSpPr/>
          <p:nvPr/>
        </p:nvGrpSpPr>
        <p:grpSpPr>
          <a:xfrm rot="743485">
            <a:off x="8548487" y="4645550"/>
            <a:ext cx="273651" cy="334320"/>
            <a:chOff x="742400" y="3818325"/>
            <a:chExt cx="555425" cy="667425"/>
          </a:xfrm>
        </p:grpSpPr>
        <p:sp>
          <p:nvSpPr>
            <p:cNvPr id="23" name="Google Shape;584;p44">
              <a:extLst>
                <a:ext uri="{FF2B5EF4-FFF2-40B4-BE49-F238E27FC236}">
                  <a16:creationId xmlns:a16="http://schemas.microsoft.com/office/drawing/2014/main" id="{AF1E25A1-4DD7-AF50-2303-66FEC1F3E812}"/>
                </a:ext>
              </a:extLst>
            </p:cNvPr>
            <p:cNvSpPr/>
            <p:nvPr/>
          </p:nvSpPr>
          <p:spPr>
            <a:xfrm>
              <a:off x="742400" y="3818325"/>
              <a:ext cx="491100" cy="248675"/>
            </a:xfrm>
            <a:custGeom>
              <a:avLst/>
              <a:gdLst/>
              <a:ahLst/>
              <a:cxnLst/>
              <a:rect l="l" t="t" r="r" b="b"/>
              <a:pathLst>
                <a:path w="19644" h="9947" extrusionOk="0">
                  <a:moveTo>
                    <a:pt x="508" y="0"/>
                  </a:moveTo>
                  <a:cubicBezTo>
                    <a:pt x="187" y="0"/>
                    <a:pt x="0" y="483"/>
                    <a:pt x="351" y="658"/>
                  </a:cubicBezTo>
                  <a:cubicBezTo>
                    <a:pt x="6567" y="3741"/>
                    <a:pt x="12782" y="6824"/>
                    <a:pt x="18998" y="9907"/>
                  </a:cubicBezTo>
                  <a:cubicBezTo>
                    <a:pt x="19050" y="9935"/>
                    <a:pt x="19102" y="9947"/>
                    <a:pt x="19150" y="9947"/>
                  </a:cubicBezTo>
                  <a:cubicBezTo>
                    <a:pt x="19450" y="9947"/>
                    <a:pt x="19643" y="9478"/>
                    <a:pt x="19298" y="9305"/>
                  </a:cubicBezTo>
                  <a:cubicBezTo>
                    <a:pt x="13083" y="6222"/>
                    <a:pt x="6867" y="3140"/>
                    <a:pt x="652" y="32"/>
                  </a:cubicBezTo>
                  <a:cubicBezTo>
                    <a:pt x="602" y="10"/>
                    <a:pt x="553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5;p44">
              <a:extLst>
                <a:ext uri="{FF2B5EF4-FFF2-40B4-BE49-F238E27FC236}">
                  <a16:creationId xmlns:a16="http://schemas.microsoft.com/office/drawing/2014/main" id="{47928B5D-1588-8C0E-9509-713E7EC38E81}"/>
                </a:ext>
              </a:extLst>
            </p:cNvPr>
            <p:cNvSpPr/>
            <p:nvPr/>
          </p:nvSpPr>
          <p:spPr>
            <a:xfrm>
              <a:off x="1071875" y="3855950"/>
              <a:ext cx="158725" cy="122450"/>
            </a:xfrm>
            <a:custGeom>
              <a:avLst/>
              <a:gdLst/>
              <a:ahLst/>
              <a:cxnLst/>
              <a:rect l="l" t="t" r="r" b="b"/>
              <a:pathLst>
                <a:path w="6349" h="4898" extrusionOk="0">
                  <a:moveTo>
                    <a:pt x="511" y="1"/>
                  </a:moveTo>
                  <a:cubicBezTo>
                    <a:pt x="229" y="1"/>
                    <a:pt x="1" y="363"/>
                    <a:pt x="280" y="582"/>
                  </a:cubicBezTo>
                  <a:cubicBezTo>
                    <a:pt x="2059" y="2011"/>
                    <a:pt x="3839" y="3414"/>
                    <a:pt x="5618" y="4818"/>
                  </a:cubicBezTo>
                  <a:cubicBezTo>
                    <a:pt x="5685" y="4874"/>
                    <a:pt x="5758" y="4898"/>
                    <a:pt x="5828" y="4898"/>
                  </a:cubicBezTo>
                  <a:cubicBezTo>
                    <a:pt x="6104" y="4898"/>
                    <a:pt x="6349" y="4536"/>
                    <a:pt x="6069" y="4316"/>
                  </a:cubicBezTo>
                  <a:cubicBezTo>
                    <a:pt x="4290" y="2913"/>
                    <a:pt x="2510" y="1484"/>
                    <a:pt x="731" y="81"/>
                  </a:cubicBezTo>
                  <a:cubicBezTo>
                    <a:pt x="659" y="24"/>
                    <a:pt x="583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86;p44">
              <a:extLst>
                <a:ext uri="{FF2B5EF4-FFF2-40B4-BE49-F238E27FC236}">
                  <a16:creationId xmlns:a16="http://schemas.microsoft.com/office/drawing/2014/main" id="{3D3DFF1C-9FD1-4BC1-A81A-48C15C7A693A}"/>
                </a:ext>
              </a:extLst>
            </p:cNvPr>
            <p:cNvSpPr/>
            <p:nvPr/>
          </p:nvSpPr>
          <p:spPr>
            <a:xfrm>
              <a:off x="1039750" y="4079225"/>
              <a:ext cx="147800" cy="56250"/>
            </a:xfrm>
            <a:custGeom>
              <a:avLst/>
              <a:gdLst/>
              <a:ahLst/>
              <a:cxnLst/>
              <a:rect l="l" t="t" r="r" b="b"/>
              <a:pathLst>
                <a:path w="5912" h="2250" extrusionOk="0">
                  <a:moveTo>
                    <a:pt x="401" y="0"/>
                  </a:moveTo>
                  <a:cubicBezTo>
                    <a:pt x="87" y="0"/>
                    <a:pt x="1" y="561"/>
                    <a:pt x="362" y="674"/>
                  </a:cubicBezTo>
                  <a:lnTo>
                    <a:pt x="5399" y="2228"/>
                  </a:lnTo>
                  <a:cubicBezTo>
                    <a:pt x="5442" y="2242"/>
                    <a:pt x="5481" y="2249"/>
                    <a:pt x="5517" y="2249"/>
                  </a:cubicBezTo>
                  <a:cubicBezTo>
                    <a:pt x="5845" y="2249"/>
                    <a:pt x="5911" y="1689"/>
                    <a:pt x="5550" y="1576"/>
                  </a:cubicBezTo>
                  <a:lnTo>
                    <a:pt x="512" y="22"/>
                  </a:lnTo>
                  <a:cubicBezTo>
                    <a:pt x="472" y="7"/>
                    <a:pt x="435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87;p44">
              <a:extLst>
                <a:ext uri="{FF2B5EF4-FFF2-40B4-BE49-F238E27FC236}">
                  <a16:creationId xmlns:a16="http://schemas.microsoft.com/office/drawing/2014/main" id="{DF14A63D-C3DF-50C3-276A-CE7A3C09644C}"/>
                </a:ext>
              </a:extLst>
            </p:cNvPr>
            <p:cNvSpPr/>
            <p:nvPr/>
          </p:nvSpPr>
          <p:spPr>
            <a:xfrm>
              <a:off x="777050" y="4196300"/>
              <a:ext cx="423800" cy="32000"/>
            </a:xfrm>
            <a:custGeom>
              <a:avLst/>
              <a:gdLst/>
              <a:ahLst/>
              <a:cxnLst/>
              <a:rect l="l" t="t" r="r" b="b"/>
              <a:pathLst>
                <a:path w="16952" h="1280" extrusionOk="0">
                  <a:moveTo>
                    <a:pt x="16508" y="0"/>
                  </a:moveTo>
                  <a:cubicBezTo>
                    <a:pt x="16500" y="0"/>
                    <a:pt x="16492" y="0"/>
                    <a:pt x="16484" y="1"/>
                  </a:cubicBezTo>
                  <a:lnTo>
                    <a:pt x="419" y="602"/>
                  </a:lnTo>
                  <a:cubicBezTo>
                    <a:pt x="0" y="602"/>
                    <a:pt x="17" y="1280"/>
                    <a:pt x="422" y="1280"/>
                  </a:cubicBezTo>
                  <a:cubicBezTo>
                    <a:pt x="429" y="1280"/>
                    <a:pt x="436" y="1279"/>
                    <a:pt x="444" y="1279"/>
                  </a:cubicBezTo>
                  <a:cubicBezTo>
                    <a:pt x="5807" y="1078"/>
                    <a:pt x="11146" y="878"/>
                    <a:pt x="16509" y="677"/>
                  </a:cubicBezTo>
                  <a:cubicBezTo>
                    <a:pt x="16952" y="653"/>
                    <a:pt x="16936" y="0"/>
                    <a:pt x="1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88;p44">
              <a:extLst>
                <a:ext uri="{FF2B5EF4-FFF2-40B4-BE49-F238E27FC236}">
                  <a16:creationId xmlns:a16="http://schemas.microsoft.com/office/drawing/2014/main" id="{A81A0FA9-3B1A-0365-D2FB-F602CF345EE7}"/>
                </a:ext>
              </a:extLst>
            </p:cNvPr>
            <p:cNvSpPr/>
            <p:nvPr/>
          </p:nvSpPr>
          <p:spPr>
            <a:xfrm>
              <a:off x="1028775" y="4269200"/>
              <a:ext cx="205300" cy="103400"/>
            </a:xfrm>
            <a:custGeom>
              <a:avLst/>
              <a:gdLst/>
              <a:ahLst/>
              <a:cxnLst/>
              <a:rect l="l" t="t" r="r" b="b"/>
              <a:pathLst>
                <a:path w="8212" h="4136" extrusionOk="0">
                  <a:moveTo>
                    <a:pt x="7663" y="0"/>
                  </a:moveTo>
                  <a:cubicBezTo>
                    <a:pt x="7608" y="0"/>
                    <a:pt x="7551" y="13"/>
                    <a:pt x="7493" y="42"/>
                  </a:cubicBezTo>
                  <a:cubicBezTo>
                    <a:pt x="5112" y="1195"/>
                    <a:pt x="2731" y="2348"/>
                    <a:pt x="350" y="3526"/>
                  </a:cubicBezTo>
                  <a:cubicBezTo>
                    <a:pt x="1" y="3679"/>
                    <a:pt x="240" y="4135"/>
                    <a:pt x="573" y="4135"/>
                  </a:cubicBezTo>
                  <a:cubicBezTo>
                    <a:pt x="622" y="4135"/>
                    <a:pt x="674" y="4125"/>
                    <a:pt x="726" y="4102"/>
                  </a:cubicBezTo>
                  <a:cubicBezTo>
                    <a:pt x="3107" y="2924"/>
                    <a:pt x="5488" y="1771"/>
                    <a:pt x="7869" y="593"/>
                  </a:cubicBezTo>
                  <a:cubicBezTo>
                    <a:pt x="8211" y="443"/>
                    <a:pt x="7986" y="0"/>
                    <a:pt x="7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89;p44">
              <a:extLst>
                <a:ext uri="{FF2B5EF4-FFF2-40B4-BE49-F238E27FC236}">
                  <a16:creationId xmlns:a16="http://schemas.microsoft.com/office/drawing/2014/main" id="{70948A6B-6808-3FCC-5EB1-4D7C270D7689}"/>
                </a:ext>
              </a:extLst>
            </p:cNvPr>
            <p:cNvSpPr/>
            <p:nvPr/>
          </p:nvSpPr>
          <p:spPr>
            <a:xfrm>
              <a:off x="1082875" y="4308850"/>
              <a:ext cx="214950" cy="176900"/>
            </a:xfrm>
            <a:custGeom>
              <a:avLst/>
              <a:gdLst/>
              <a:ahLst/>
              <a:cxnLst/>
              <a:rect l="l" t="t" r="r" b="b"/>
              <a:pathLst>
                <a:path w="8598" h="7076" extrusionOk="0">
                  <a:moveTo>
                    <a:pt x="8153" y="1"/>
                  </a:moveTo>
                  <a:cubicBezTo>
                    <a:pt x="8091" y="1"/>
                    <a:pt x="8025" y="26"/>
                    <a:pt x="7960" y="85"/>
                  </a:cubicBezTo>
                  <a:cubicBezTo>
                    <a:pt x="5379" y="2190"/>
                    <a:pt x="2822" y="4321"/>
                    <a:pt x="266" y="6426"/>
                  </a:cubicBezTo>
                  <a:cubicBezTo>
                    <a:pt x="0" y="6651"/>
                    <a:pt x="184" y="7075"/>
                    <a:pt x="452" y="7075"/>
                  </a:cubicBezTo>
                  <a:cubicBezTo>
                    <a:pt x="512" y="7075"/>
                    <a:pt x="577" y="7053"/>
                    <a:pt x="642" y="7003"/>
                  </a:cubicBezTo>
                  <a:cubicBezTo>
                    <a:pt x="3198" y="4872"/>
                    <a:pt x="5755" y="2767"/>
                    <a:pt x="8336" y="637"/>
                  </a:cubicBezTo>
                  <a:cubicBezTo>
                    <a:pt x="8598" y="415"/>
                    <a:pt x="8407" y="1"/>
                    <a:pt x="8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485EA08-0D58-9E78-231C-A0973C945D28}"/>
              </a:ext>
            </a:extLst>
          </p:cNvPr>
          <p:cNvSpPr txBox="1"/>
          <p:nvPr/>
        </p:nvSpPr>
        <p:spPr>
          <a:xfrm>
            <a:off x="8754979" y="4742175"/>
            <a:ext cx="4257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Fugaz One"/>
                <a:sym typeface="Fugaz One"/>
              </a:rPr>
              <a:t>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0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0A9E88C-2173-518F-4F11-3F5CA0C357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8" r="1038"/>
          <a:stretch/>
        </p:blipFill>
        <p:spPr>
          <a:xfrm>
            <a:off x="4901688" y="1198120"/>
            <a:ext cx="3530136" cy="3083636"/>
          </a:xfrm>
          <a:prstGeom prst="roundRect">
            <a:avLst>
              <a:gd name="adj" fmla="val 66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01" name="Google Shape;1201;p52"/>
          <p:cNvSpPr/>
          <p:nvPr/>
        </p:nvSpPr>
        <p:spPr>
          <a:xfrm>
            <a:off x="4894255" y="1204678"/>
            <a:ext cx="3530136" cy="3069644"/>
          </a:xfrm>
          <a:prstGeom prst="roundRect">
            <a:avLst>
              <a:gd name="adj" fmla="val 505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52"/>
          <p:cNvSpPr/>
          <p:nvPr/>
        </p:nvSpPr>
        <p:spPr>
          <a:xfrm>
            <a:off x="713225" y="540000"/>
            <a:ext cx="7717500" cy="5643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52"/>
          <p:cNvSpPr txBox="1"/>
          <p:nvPr/>
        </p:nvSpPr>
        <p:spPr>
          <a:xfrm>
            <a:off x="4730801" y="4271123"/>
            <a:ext cx="3871909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  <a:latin typeface="Montserrat"/>
              </a:rPr>
              <a:t>Figura 5</a:t>
            </a:r>
            <a:r>
              <a:rPr lang="pt-BR" sz="1100" dirty="0">
                <a:solidFill>
                  <a:schemeClr val="dk1"/>
                </a:solidFill>
                <a:latin typeface="Montserrat"/>
              </a:rPr>
              <a:t>: Gráficos que representam as sensibilidades da biomassa e do substrato em relação ao k</a:t>
            </a:r>
            <a:r>
              <a:rPr lang="pt-BR" sz="1100" baseline="-25000" dirty="0">
                <a:solidFill>
                  <a:schemeClr val="dk1"/>
                </a:solidFill>
                <a:latin typeface="Montserrat"/>
              </a:rPr>
              <a:t>1</a:t>
            </a:r>
            <a:r>
              <a:rPr lang="pt-BR" sz="1100" dirty="0">
                <a:solidFill>
                  <a:schemeClr val="dk1"/>
                </a:solidFill>
                <a:latin typeface="Montserrat"/>
              </a:rPr>
              <a:t>, μmax</a:t>
            </a:r>
            <a:r>
              <a:rPr lang="pt-BR" sz="1100" baseline="-25000" dirty="0">
                <a:solidFill>
                  <a:schemeClr val="dk1"/>
                </a:solidFill>
                <a:latin typeface="Montserrat"/>
              </a:rPr>
              <a:t>1</a:t>
            </a:r>
            <a:r>
              <a:rPr lang="pt-BR" sz="1100" dirty="0">
                <a:solidFill>
                  <a:schemeClr val="dk1"/>
                </a:solidFill>
                <a:latin typeface="Montserrat"/>
              </a:rPr>
              <a:t> e ks</a:t>
            </a:r>
            <a:r>
              <a:rPr lang="pt-BR" sz="1100" baseline="-25000" dirty="0">
                <a:solidFill>
                  <a:schemeClr val="dk1"/>
                </a:solidFill>
                <a:latin typeface="Montserrat"/>
              </a:rPr>
              <a:t>1</a:t>
            </a:r>
            <a:r>
              <a:rPr lang="pt-BR" sz="1100" dirty="0">
                <a:solidFill>
                  <a:schemeClr val="dk1"/>
                </a:solidFill>
                <a:latin typeface="Montserrat"/>
              </a:rPr>
              <a:t>.</a:t>
            </a:r>
            <a:endParaRPr lang="pt-BR"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52"/>
          <p:cNvSpPr txBox="1">
            <a:spLocks noGrp="1"/>
          </p:cNvSpPr>
          <p:nvPr>
            <p:ph type="title"/>
          </p:nvPr>
        </p:nvSpPr>
        <p:spPr>
          <a:xfrm>
            <a:off x="1204700" y="540000"/>
            <a:ext cx="67347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Sensibilidades de X e S</a:t>
            </a:r>
            <a:endParaRPr sz="2400" dirty="0">
              <a:solidFill>
                <a:schemeClr val="accent3"/>
              </a:solidFill>
            </a:endParaRPr>
          </a:p>
        </p:txBody>
      </p:sp>
      <p:grpSp>
        <p:nvGrpSpPr>
          <p:cNvPr id="27" name="Google Shape;1212;p52">
            <a:extLst>
              <a:ext uri="{FF2B5EF4-FFF2-40B4-BE49-F238E27FC236}">
                <a16:creationId xmlns:a16="http://schemas.microsoft.com/office/drawing/2014/main" id="{7EAB0B01-EDCF-D786-C6BE-EE42C3AEC055}"/>
              </a:ext>
            </a:extLst>
          </p:cNvPr>
          <p:cNvGrpSpPr/>
          <p:nvPr/>
        </p:nvGrpSpPr>
        <p:grpSpPr>
          <a:xfrm flipH="1">
            <a:off x="242073" y="190029"/>
            <a:ext cx="1075034" cy="783993"/>
            <a:chOff x="4549650" y="2250650"/>
            <a:chExt cx="810175" cy="939250"/>
          </a:xfrm>
        </p:grpSpPr>
        <p:sp>
          <p:nvSpPr>
            <p:cNvPr id="28" name="Google Shape;1213;p52">
              <a:extLst>
                <a:ext uri="{FF2B5EF4-FFF2-40B4-BE49-F238E27FC236}">
                  <a16:creationId xmlns:a16="http://schemas.microsoft.com/office/drawing/2014/main" id="{97EF25FA-2727-E459-FC31-AD176389A5B0}"/>
                </a:ext>
              </a:extLst>
            </p:cNvPr>
            <p:cNvSpPr/>
            <p:nvPr/>
          </p:nvSpPr>
          <p:spPr>
            <a:xfrm>
              <a:off x="4549650" y="2260675"/>
              <a:ext cx="772600" cy="929225"/>
            </a:xfrm>
            <a:custGeom>
              <a:avLst/>
              <a:gdLst/>
              <a:ahLst/>
              <a:cxnLst/>
              <a:rect l="l" t="t" r="r" b="b"/>
              <a:pathLst>
                <a:path w="30904" h="37169" extrusionOk="0">
                  <a:moveTo>
                    <a:pt x="6843" y="1"/>
                  </a:moveTo>
                  <a:cubicBezTo>
                    <a:pt x="3058" y="1"/>
                    <a:pt x="1" y="3108"/>
                    <a:pt x="76" y="6918"/>
                  </a:cubicBezTo>
                  <a:lnTo>
                    <a:pt x="402" y="22206"/>
                  </a:lnTo>
                  <a:cubicBezTo>
                    <a:pt x="477" y="25891"/>
                    <a:pt x="3484" y="28823"/>
                    <a:pt x="7169" y="28823"/>
                  </a:cubicBezTo>
                  <a:lnTo>
                    <a:pt x="10652" y="28823"/>
                  </a:lnTo>
                  <a:cubicBezTo>
                    <a:pt x="10778" y="30703"/>
                    <a:pt x="10076" y="33835"/>
                    <a:pt x="5640" y="37169"/>
                  </a:cubicBezTo>
                  <a:cubicBezTo>
                    <a:pt x="5640" y="37169"/>
                    <a:pt x="13835" y="35991"/>
                    <a:pt x="14988" y="28823"/>
                  </a:cubicBezTo>
                  <a:lnTo>
                    <a:pt x="23560" y="28823"/>
                  </a:lnTo>
                  <a:cubicBezTo>
                    <a:pt x="27219" y="28823"/>
                    <a:pt x="30226" y="25916"/>
                    <a:pt x="30327" y="22282"/>
                  </a:cubicBezTo>
                  <a:lnTo>
                    <a:pt x="30778" y="6968"/>
                  </a:lnTo>
                  <a:cubicBezTo>
                    <a:pt x="30903" y="3159"/>
                    <a:pt x="27845" y="1"/>
                    <a:pt x="24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15;p52">
              <a:extLst>
                <a:ext uri="{FF2B5EF4-FFF2-40B4-BE49-F238E27FC236}">
                  <a16:creationId xmlns:a16="http://schemas.microsoft.com/office/drawing/2014/main" id="{B88B33FA-46AF-A0CC-3D6E-E59587F151F8}"/>
                </a:ext>
              </a:extLst>
            </p:cNvPr>
            <p:cNvSpPr/>
            <p:nvPr/>
          </p:nvSpPr>
          <p:spPr>
            <a:xfrm>
              <a:off x="4603550" y="2250650"/>
              <a:ext cx="756275" cy="688000"/>
            </a:xfrm>
            <a:custGeom>
              <a:avLst/>
              <a:gdLst/>
              <a:ahLst/>
              <a:cxnLst/>
              <a:rect l="l" t="t" r="r" b="b"/>
              <a:pathLst>
                <a:path w="30251" h="27520" fill="none" extrusionOk="0">
                  <a:moveTo>
                    <a:pt x="26216" y="27520"/>
                  </a:moveTo>
                  <a:lnTo>
                    <a:pt x="4035" y="27520"/>
                  </a:lnTo>
                  <a:cubicBezTo>
                    <a:pt x="1805" y="27520"/>
                    <a:pt x="0" y="25690"/>
                    <a:pt x="0" y="23459"/>
                  </a:cubicBezTo>
                  <a:lnTo>
                    <a:pt x="0" y="4036"/>
                  </a:lnTo>
                  <a:cubicBezTo>
                    <a:pt x="0" y="1830"/>
                    <a:pt x="1805" y="1"/>
                    <a:pt x="4035" y="1"/>
                  </a:cubicBezTo>
                  <a:lnTo>
                    <a:pt x="26216" y="1"/>
                  </a:lnTo>
                  <a:cubicBezTo>
                    <a:pt x="28446" y="1"/>
                    <a:pt x="30251" y="1830"/>
                    <a:pt x="30251" y="4036"/>
                  </a:cubicBezTo>
                  <a:lnTo>
                    <a:pt x="30251" y="23459"/>
                  </a:lnTo>
                  <a:cubicBezTo>
                    <a:pt x="30251" y="25690"/>
                    <a:pt x="28446" y="27520"/>
                    <a:pt x="26216" y="27520"/>
                  </a:cubicBezTo>
                  <a:close/>
                </a:path>
              </a:pathLst>
            </a:custGeom>
            <a:solidFill>
              <a:schemeClr val="dk1"/>
            </a:solidFill>
            <a:ln w="10650" cap="flat" cmpd="sng">
              <a:solidFill>
                <a:srgbClr val="41354D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574;p43">
            <a:extLst>
              <a:ext uri="{FF2B5EF4-FFF2-40B4-BE49-F238E27FC236}">
                <a16:creationId xmlns:a16="http://schemas.microsoft.com/office/drawing/2014/main" id="{47DB1D72-3BA1-179A-D114-D4E2F19829E6}"/>
              </a:ext>
            </a:extLst>
          </p:cNvPr>
          <p:cNvSpPr txBox="1">
            <a:spLocks/>
          </p:cNvSpPr>
          <p:nvPr/>
        </p:nvSpPr>
        <p:spPr>
          <a:xfrm>
            <a:off x="-206465" y="0"/>
            <a:ext cx="1990613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6000"/>
            </a:pPr>
            <a:r>
              <a:rPr lang="en" sz="3200" dirty="0">
                <a:solidFill>
                  <a:schemeClr val="dk1"/>
                </a:solidFill>
                <a:latin typeface="Fugaz One"/>
                <a:sym typeface="Fugaz One"/>
              </a:rPr>
              <a:t>02.f</a:t>
            </a:r>
          </a:p>
        </p:txBody>
      </p:sp>
      <p:graphicFrame>
        <p:nvGraphicFramePr>
          <p:cNvPr id="41" name="Google Shape;1450;p57">
            <a:extLst>
              <a:ext uri="{FF2B5EF4-FFF2-40B4-BE49-F238E27FC236}">
                <a16:creationId xmlns:a16="http://schemas.microsoft.com/office/drawing/2014/main" id="{F7580A61-E232-DF30-5EF9-F5AEF87B2E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8369907"/>
              </p:ext>
            </p:extLst>
          </p:nvPr>
        </p:nvGraphicFramePr>
        <p:xfrm>
          <a:off x="712176" y="1567727"/>
          <a:ext cx="3390174" cy="2343545"/>
        </p:xfrm>
        <a:graphic>
          <a:graphicData uri="http://schemas.openxmlformats.org/drawingml/2006/table">
            <a:tbl>
              <a:tblPr>
                <a:noFill/>
                <a:tableStyleId>{58192094-DED2-4AF0-9988-5561A6724107}</a:tableStyleId>
              </a:tblPr>
              <a:tblGrid>
                <a:gridCol w="1510000">
                  <a:extLst>
                    <a:ext uri="{9D8B030D-6E8A-4147-A177-3AD203B41FA5}">
                      <a16:colId xmlns:a16="http://schemas.microsoft.com/office/drawing/2014/main" val="3917671728"/>
                    </a:ext>
                  </a:extLst>
                </a:gridCol>
                <a:gridCol w="905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8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3"/>
                          </a:solidFill>
                          <a:latin typeface="Fugaz One"/>
                          <a:ea typeface="Fugaz One"/>
                          <a:cs typeface="Fugaz One"/>
                          <a:sym typeface="Fugaz One"/>
                        </a:rPr>
                        <a:t>Influência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3"/>
                          </a:solidFill>
                          <a:latin typeface="Fugaz One"/>
                          <a:ea typeface="Fugaz One"/>
                          <a:cs typeface="Fugaz One"/>
                          <a:sym typeface="Fugaz One"/>
                        </a:rPr>
                        <a:t>X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3"/>
                          </a:solidFill>
                          <a:latin typeface="Fugaz One"/>
                          <a:ea typeface="Fugaz One"/>
                          <a:cs typeface="Fugaz One"/>
                          <a:sym typeface="Fugaz One"/>
                        </a:rPr>
                        <a:t>S</a:t>
                      </a:r>
                      <a:endParaRPr sz="2000" dirty="0">
                        <a:solidFill>
                          <a:schemeClr val="accent3"/>
                        </a:solidFill>
                        <a:latin typeface="Fugaz One"/>
                        <a:sym typeface="Fugaz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k1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GB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dk1"/>
                          </a:solidFill>
                          <a:latin typeface="Montserrat"/>
                        </a:rPr>
                        <a:t>μmax1</a:t>
                      </a:r>
                      <a:endParaRPr lang="en-US" b="1" dirty="0">
                        <a:solidFill>
                          <a:schemeClr val="dk1"/>
                        </a:solidFill>
                        <a:latin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ks1</a:t>
                      </a:r>
                      <a:endParaRPr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Graphic 2" descr="Add with solid fill">
            <a:extLst>
              <a:ext uri="{FF2B5EF4-FFF2-40B4-BE49-F238E27FC236}">
                <a16:creationId xmlns:a16="http://schemas.microsoft.com/office/drawing/2014/main" id="{1A09D1D6-027F-C4DE-20E1-E4D198786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7263" y="2739499"/>
            <a:ext cx="515250" cy="5021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D3A8D6-A85C-1B5C-9495-ABD5BF115347}"/>
              </a:ext>
            </a:extLst>
          </p:cNvPr>
          <p:cNvSpPr/>
          <p:nvPr/>
        </p:nvSpPr>
        <p:spPr>
          <a:xfrm>
            <a:off x="3391039" y="2371493"/>
            <a:ext cx="422678" cy="641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B94C74-B3B2-4B5C-BCF4-1AD8DA59C99E}"/>
              </a:ext>
            </a:extLst>
          </p:cNvPr>
          <p:cNvSpPr/>
          <p:nvPr/>
        </p:nvSpPr>
        <p:spPr>
          <a:xfrm>
            <a:off x="3391039" y="2958487"/>
            <a:ext cx="422678" cy="641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1DEDDF-8CDE-6356-C1D1-30F950F6885A}"/>
              </a:ext>
            </a:extLst>
          </p:cNvPr>
          <p:cNvSpPr/>
          <p:nvPr/>
        </p:nvSpPr>
        <p:spPr>
          <a:xfrm>
            <a:off x="2453549" y="3544374"/>
            <a:ext cx="422678" cy="641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Graphic 43" descr="Add with solid fill">
            <a:extLst>
              <a:ext uri="{FF2B5EF4-FFF2-40B4-BE49-F238E27FC236}">
                <a16:creationId xmlns:a16="http://schemas.microsoft.com/office/drawing/2014/main" id="{6E27D0B5-B63A-C4B3-157D-8BC7582A1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4753" y="3325384"/>
            <a:ext cx="515250" cy="50214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3ABC1AF-2672-3A79-49D4-32A7E4622F32}"/>
              </a:ext>
            </a:extLst>
          </p:cNvPr>
          <p:cNvSpPr/>
          <p:nvPr/>
        </p:nvSpPr>
        <p:spPr>
          <a:xfrm>
            <a:off x="2542224" y="2232821"/>
            <a:ext cx="245327" cy="3117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oogle Shape;583;p44">
            <a:extLst>
              <a:ext uri="{FF2B5EF4-FFF2-40B4-BE49-F238E27FC236}">
                <a16:creationId xmlns:a16="http://schemas.microsoft.com/office/drawing/2014/main" id="{9EE565B3-F4E0-921B-6557-0BFF7D4CE38E}"/>
              </a:ext>
            </a:extLst>
          </p:cNvPr>
          <p:cNvGrpSpPr/>
          <p:nvPr/>
        </p:nvGrpSpPr>
        <p:grpSpPr>
          <a:xfrm rot="743485">
            <a:off x="8548487" y="4645550"/>
            <a:ext cx="273651" cy="334320"/>
            <a:chOff x="742400" y="3818325"/>
            <a:chExt cx="555425" cy="667425"/>
          </a:xfrm>
        </p:grpSpPr>
        <p:sp>
          <p:nvSpPr>
            <p:cNvPr id="46" name="Google Shape;584;p44">
              <a:extLst>
                <a:ext uri="{FF2B5EF4-FFF2-40B4-BE49-F238E27FC236}">
                  <a16:creationId xmlns:a16="http://schemas.microsoft.com/office/drawing/2014/main" id="{3BA9EF69-D46A-3FE3-85A4-14E50D1B2DC8}"/>
                </a:ext>
              </a:extLst>
            </p:cNvPr>
            <p:cNvSpPr/>
            <p:nvPr/>
          </p:nvSpPr>
          <p:spPr>
            <a:xfrm>
              <a:off x="742400" y="3818325"/>
              <a:ext cx="491100" cy="248675"/>
            </a:xfrm>
            <a:custGeom>
              <a:avLst/>
              <a:gdLst/>
              <a:ahLst/>
              <a:cxnLst/>
              <a:rect l="l" t="t" r="r" b="b"/>
              <a:pathLst>
                <a:path w="19644" h="9947" extrusionOk="0">
                  <a:moveTo>
                    <a:pt x="508" y="0"/>
                  </a:moveTo>
                  <a:cubicBezTo>
                    <a:pt x="187" y="0"/>
                    <a:pt x="0" y="483"/>
                    <a:pt x="351" y="658"/>
                  </a:cubicBezTo>
                  <a:cubicBezTo>
                    <a:pt x="6567" y="3741"/>
                    <a:pt x="12782" y="6824"/>
                    <a:pt x="18998" y="9907"/>
                  </a:cubicBezTo>
                  <a:cubicBezTo>
                    <a:pt x="19050" y="9935"/>
                    <a:pt x="19102" y="9947"/>
                    <a:pt x="19150" y="9947"/>
                  </a:cubicBezTo>
                  <a:cubicBezTo>
                    <a:pt x="19450" y="9947"/>
                    <a:pt x="19643" y="9478"/>
                    <a:pt x="19298" y="9305"/>
                  </a:cubicBezTo>
                  <a:cubicBezTo>
                    <a:pt x="13083" y="6222"/>
                    <a:pt x="6867" y="3140"/>
                    <a:pt x="652" y="32"/>
                  </a:cubicBezTo>
                  <a:cubicBezTo>
                    <a:pt x="602" y="10"/>
                    <a:pt x="553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85;p44">
              <a:extLst>
                <a:ext uri="{FF2B5EF4-FFF2-40B4-BE49-F238E27FC236}">
                  <a16:creationId xmlns:a16="http://schemas.microsoft.com/office/drawing/2014/main" id="{9B72E506-CF6B-5BF1-0274-1021BE60EA15}"/>
                </a:ext>
              </a:extLst>
            </p:cNvPr>
            <p:cNvSpPr/>
            <p:nvPr/>
          </p:nvSpPr>
          <p:spPr>
            <a:xfrm>
              <a:off x="1071875" y="3855950"/>
              <a:ext cx="158725" cy="122450"/>
            </a:xfrm>
            <a:custGeom>
              <a:avLst/>
              <a:gdLst/>
              <a:ahLst/>
              <a:cxnLst/>
              <a:rect l="l" t="t" r="r" b="b"/>
              <a:pathLst>
                <a:path w="6349" h="4898" extrusionOk="0">
                  <a:moveTo>
                    <a:pt x="511" y="1"/>
                  </a:moveTo>
                  <a:cubicBezTo>
                    <a:pt x="229" y="1"/>
                    <a:pt x="1" y="363"/>
                    <a:pt x="280" y="582"/>
                  </a:cubicBezTo>
                  <a:cubicBezTo>
                    <a:pt x="2059" y="2011"/>
                    <a:pt x="3839" y="3414"/>
                    <a:pt x="5618" y="4818"/>
                  </a:cubicBezTo>
                  <a:cubicBezTo>
                    <a:pt x="5685" y="4874"/>
                    <a:pt x="5758" y="4898"/>
                    <a:pt x="5828" y="4898"/>
                  </a:cubicBezTo>
                  <a:cubicBezTo>
                    <a:pt x="6104" y="4898"/>
                    <a:pt x="6349" y="4536"/>
                    <a:pt x="6069" y="4316"/>
                  </a:cubicBezTo>
                  <a:cubicBezTo>
                    <a:pt x="4290" y="2913"/>
                    <a:pt x="2510" y="1484"/>
                    <a:pt x="731" y="81"/>
                  </a:cubicBezTo>
                  <a:cubicBezTo>
                    <a:pt x="659" y="24"/>
                    <a:pt x="583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86;p44">
              <a:extLst>
                <a:ext uri="{FF2B5EF4-FFF2-40B4-BE49-F238E27FC236}">
                  <a16:creationId xmlns:a16="http://schemas.microsoft.com/office/drawing/2014/main" id="{A7C81C30-ABAA-8826-863E-20E2EA287798}"/>
                </a:ext>
              </a:extLst>
            </p:cNvPr>
            <p:cNvSpPr/>
            <p:nvPr/>
          </p:nvSpPr>
          <p:spPr>
            <a:xfrm>
              <a:off x="1039750" y="4079225"/>
              <a:ext cx="147800" cy="56250"/>
            </a:xfrm>
            <a:custGeom>
              <a:avLst/>
              <a:gdLst/>
              <a:ahLst/>
              <a:cxnLst/>
              <a:rect l="l" t="t" r="r" b="b"/>
              <a:pathLst>
                <a:path w="5912" h="2250" extrusionOk="0">
                  <a:moveTo>
                    <a:pt x="401" y="0"/>
                  </a:moveTo>
                  <a:cubicBezTo>
                    <a:pt x="87" y="0"/>
                    <a:pt x="1" y="561"/>
                    <a:pt x="362" y="674"/>
                  </a:cubicBezTo>
                  <a:lnTo>
                    <a:pt x="5399" y="2228"/>
                  </a:lnTo>
                  <a:cubicBezTo>
                    <a:pt x="5442" y="2242"/>
                    <a:pt x="5481" y="2249"/>
                    <a:pt x="5517" y="2249"/>
                  </a:cubicBezTo>
                  <a:cubicBezTo>
                    <a:pt x="5845" y="2249"/>
                    <a:pt x="5911" y="1689"/>
                    <a:pt x="5550" y="1576"/>
                  </a:cubicBezTo>
                  <a:lnTo>
                    <a:pt x="512" y="22"/>
                  </a:lnTo>
                  <a:cubicBezTo>
                    <a:pt x="472" y="7"/>
                    <a:pt x="435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87;p44">
              <a:extLst>
                <a:ext uri="{FF2B5EF4-FFF2-40B4-BE49-F238E27FC236}">
                  <a16:creationId xmlns:a16="http://schemas.microsoft.com/office/drawing/2014/main" id="{C9B3CDE2-EF0F-4F3A-5B5E-D832A440C381}"/>
                </a:ext>
              </a:extLst>
            </p:cNvPr>
            <p:cNvSpPr/>
            <p:nvPr/>
          </p:nvSpPr>
          <p:spPr>
            <a:xfrm>
              <a:off x="777050" y="4196300"/>
              <a:ext cx="423800" cy="32000"/>
            </a:xfrm>
            <a:custGeom>
              <a:avLst/>
              <a:gdLst/>
              <a:ahLst/>
              <a:cxnLst/>
              <a:rect l="l" t="t" r="r" b="b"/>
              <a:pathLst>
                <a:path w="16952" h="1280" extrusionOk="0">
                  <a:moveTo>
                    <a:pt x="16508" y="0"/>
                  </a:moveTo>
                  <a:cubicBezTo>
                    <a:pt x="16500" y="0"/>
                    <a:pt x="16492" y="0"/>
                    <a:pt x="16484" y="1"/>
                  </a:cubicBezTo>
                  <a:lnTo>
                    <a:pt x="419" y="602"/>
                  </a:lnTo>
                  <a:cubicBezTo>
                    <a:pt x="0" y="602"/>
                    <a:pt x="17" y="1280"/>
                    <a:pt x="422" y="1280"/>
                  </a:cubicBezTo>
                  <a:cubicBezTo>
                    <a:pt x="429" y="1280"/>
                    <a:pt x="436" y="1279"/>
                    <a:pt x="444" y="1279"/>
                  </a:cubicBezTo>
                  <a:cubicBezTo>
                    <a:pt x="5807" y="1078"/>
                    <a:pt x="11146" y="878"/>
                    <a:pt x="16509" y="677"/>
                  </a:cubicBezTo>
                  <a:cubicBezTo>
                    <a:pt x="16952" y="653"/>
                    <a:pt x="16936" y="0"/>
                    <a:pt x="1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88;p44">
              <a:extLst>
                <a:ext uri="{FF2B5EF4-FFF2-40B4-BE49-F238E27FC236}">
                  <a16:creationId xmlns:a16="http://schemas.microsoft.com/office/drawing/2014/main" id="{C92AF415-C358-025D-5512-F351F7536D93}"/>
                </a:ext>
              </a:extLst>
            </p:cNvPr>
            <p:cNvSpPr/>
            <p:nvPr/>
          </p:nvSpPr>
          <p:spPr>
            <a:xfrm>
              <a:off x="1028775" y="4269200"/>
              <a:ext cx="205300" cy="103400"/>
            </a:xfrm>
            <a:custGeom>
              <a:avLst/>
              <a:gdLst/>
              <a:ahLst/>
              <a:cxnLst/>
              <a:rect l="l" t="t" r="r" b="b"/>
              <a:pathLst>
                <a:path w="8212" h="4136" extrusionOk="0">
                  <a:moveTo>
                    <a:pt x="7663" y="0"/>
                  </a:moveTo>
                  <a:cubicBezTo>
                    <a:pt x="7608" y="0"/>
                    <a:pt x="7551" y="13"/>
                    <a:pt x="7493" y="42"/>
                  </a:cubicBezTo>
                  <a:cubicBezTo>
                    <a:pt x="5112" y="1195"/>
                    <a:pt x="2731" y="2348"/>
                    <a:pt x="350" y="3526"/>
                  </a:cubicBezTo>
                  <a:cubicBezTo>
                    <a:pt x="1" y="3679"/>
                    <a:pt x="240" y="4135"/>
                    <a:pt x="573" y="4135"/>
                  </a:cubicBezTo>
                  <a:cubicBezTo>
                    <a:pt x="622" y="4135"/>
                    <a:pt x="674" y="4125"/>
                    <a:pt x="726" y="4102"/>
                  </a:cubicBezTo>
                  <a:cubicBezTo>
                    <a:pt x="3107" y="2924"/>
                    <a:pt x="5488" y="1771"/>
                    <a:pt x="7869" y="593"/>
                  </a:cubicBezTo>
                  <a:cubicBezTo>
                    <a:pt x="8211" y="443"/>
                    <a:pt x="7986" y="0"/>
                    <a:pt x="7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89;p44">
              <a:extLst>
                <a:ext uri="{FF2B5EF4-FFF2-40B4-BE49-F238E27FC236}">
                  <a16:creationId xmlns:a16="http://schemas.microsoft.com/office/drawing/2014/main" id="{E0D37547-281B-5CFA-D53C-A41D71A89FFA}"/>
                </a:ext>
              </a:extLst>
            </p:cNvPr>
            <p:cNvSpPr/>
            <p:nvPr/>
          </p:nvSpPr>
          <p:spPr>
            <a:xfrm>
              <a:off x="1082875" y="4308850"/>
              <a:ext cx="214950" cy="176900"/>
            </a:xfrm>
            <a:custGeom>
              <a:avLst/>
              <a:gdLst/>
              <a:ahLst/>
              <a:cxnLst/>
              <a:rect l="l" t="t" r="r" b="b"/>
              <a:pathLst>
                <a:path w="8598" h="7076" extrusionOk="0">
                  <a:moveTo>
                    <a:pt x="8153" y="1"/>
                  </a:moveTo>
                  <a:cubicBezTo>
                    <a:pt x="8091" y="1"/>
                    <a:pt x="8025" y="26"/>
                    <a:pt x="7960" y="85"/>
                  </a:cubicBezTo>
                  <a:cubicBezTo>
                    <a:pt x="5379" y="2190"/>
                    <a:pt x="2822" y="4321"/>
                    <a:pt x="266" y="6426"/>
                  </a:cubicBezTo>
                  <a:cubicBezTo>
                    <a:pt x="0" y="6651"/>
                    <a:pt x="184" y="7075"/>
                    <a:pt x="452" y="7075"/>
                  </a:cubicBezTo>
                  <a:cubicBezTo>
                    <a:pt x="512" y="7075"/>
                    <a:pt x="577" y="7053"/>
                    <a:pt x="642" y="7003"/>
                  </a:cubicBezTo>
                  <a:cubicBezTo>
                    <a:pt x="3198" y="4872"/>
                    <a:pt x="5755" y="2767"/>
                    <a:pt x="8336" y="637"/>
                  </a:cubicBezTo>
                  <a:cubicBezTo>
                    <a:pt x="8598" y="415"/>
                    <a:pt x="8407" y="1"/>
                    <a:pt x="8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7D7D7BC-B12E-FAB2-ADB6-C38648A722B0}"/>
              </a:ext>
            </a:extLst>
          </p:cNvPr>
          <p:cNvSpPr txBox="1"/>
          <p:nvPr/>
        </p:nvSpPr>
        <p:spPr>
          <a:xfrm>
            <a:off x="8754979" y="4742175"/>
            <a:ext cx="5971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Fugaz One"/>
                <a:sym typeface="Fugaz One"/>
              </a:rPr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074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583;p44">
            <a:extLst>
              <a:ext uri="{FF2B5EF4-FFF2-40B4-BE49-F238E27FC236}">
                <a16:creationId xmlns:a16="http://schemas.microsoft.com/office/drawing/2014/main" id="{4808BE29-3B90-D3E0-55F4-7CDF45554999}"/>
              </a:ext>
            </a:extLst>
          </p:cNvPr>
          <p:cNvGrpSpPr/>
          <p:nvPr/>
        </p:nvGrpSpPr>
        <p:grpSpPr>
          <a:xfrm rot="743485">
            <a:off x="8548487" y="4645550"/>
            <a:ext cx="273651" cy="334320"/>
            <a:chOff x="742400" y="3818325"/>
            <a:chExt cx="555425" cy="667425"/>
          </a:xfrm>
        </p:grpSpPr>
        <p:sp>
          <p:nvSpPr>
            <p:cNvPr id="23" name="Google Shape;584;p44">
              <a:extLst>
                <a:ext uri="{FF2B5EF4-FFF2-40B4-BE49-F238E27FC236}">
                  <a16:creationId xmlns:a16="http://schemas.microsoft.com/office/drawing/2014/main" id="{640B90CF-54C8-20A2-A212-5E9F7677A8ED}"/>
                </a:ext>
              </a:extLst>
            </p:cNvPr>
            <p:cNvSpPr/>
            <p:nvPr/>
          </p:nvSpPr>
          <p:spPr>
            <a:xfrm>
              <a:off x="742400" y="3818325"/>
              <a:ext cx="491100" cy="248675"/>
            </a:xfrm>
            <a:custGeom>
              <a:avLst/>
              <a:gdLst/>
              <a:ahLst/>
              <a:cxnLst/>
              <a:rect l="l" t="t" r="r" b="b"/>
              <a:pathLst>
                <a:path w="19644" h="9947" extrusionOk="0">
                  <a:moveTo>
                    <a:pt x="508" y="0"/>
                  </a:moveTo>
                  <a:cubicBezTo>
                    <a:pt x="187" y="0"/>
                    <a:pt x="0" y="483"/>
                    <a:pt x="351" y="658"/>
                  </a:cubicBezTo>
                  <a:cubicBezTo>
                    <a:pt x="6567" y="3741"/>
                    <a:pt x="12782" y="6824"/>
                    <a:pt x="18998" y="9907"/>
                  </a:cubicBezTo>
                  <a:cubicBezTo>
                    <a:pt x="19050" y="9935"/>
                    <a:pt x="19102" y="9947"/>
                    <a:pt x="19150" y="9947"/>
                  </a:cubicBezTo>
                  <a:cubicBezTo>
                    <a:pt x="19450" y="9947"/>
                    <a:pt x="19643" y="9478"/>
                    <a:pt x="19298" y="9305"/>
                  </a:cubicBezTo>
                  <a:cubicBezTo>
                    <a:pt x="13083" y="6222"/>
                    <a:pt x="6867" y="3140"/>
                    <a:pt x="652" y="32"/>
                  </a:cubicBezTo>
                  <a:cubicBezTo>
                    <a:pt x="602" y="10"/>
                    <a:pt x="553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5;p44">
              <a:extLst>
                <a:ext uri="{FF2B5EF4-FFF2-40B4-BE49-F238E27FC236}">
                  <a16:creationId xmlns:a16="http://schemas.microsoft.com/office/drawing/2014/main" id="{D5A63DB4-2CE0-C61B-2DC7-FB2EB7B6D6F6}"/>
                </a:ext>
              </a:extLst>
            </p:cNvPr>
            <p:cNvSpPr/>
            <p:nvPr/>
          </p:nvSpPr>
          <p:spPr>
            <a:xfrm>
              <a:off x="1071875" y="3855950"/>
              <a:ext cx="158725" cy="122450"/>
            </a:xfrm>
            <a:custGeom>
              <a:avLst/>
              <a:gdLst/>
              <a:ahLst/>
              <a:cxnLst/>
              <a:rect l="l" t="t" r="r" b="b"/>
              <a:pathLst>
                <a:path w="6349" h="4898" extrusionOk="0">
                  <a:moveTo>
                    <a:pt x="511" y="1"/>
                  </a:moveTo>
                  <a:cubicBezTo>
                    <a:pt x="229" y="1"/>
                    <a:pt x="1" y="363"/>
                    <a:pt x="280" y="582"/>
                  </a:cubicBezTo>
                  <a:cubicBezTo>
                    <a:pt x="2059" y="2011"/>
                    <a:pt x="3839" y="3414"/>
                    <a:pt x="5618" y="4818"/>
                  </a:cubicBezTo>
                  <a:cubicBezTo>
                    <a:pt x="5685" y="4874"/>
                    <a:pt x="5758" y="4898"/>
                    <a:pt x="5828" y="4898"/>
                  </a:cubicBezTo>
                  <a:cubicBezTo>
                    <a:pt x="6104" y="4898"/>
                    <a:pt x="6349" y="4536"/>
                    <a:pt x="6069" y="4316"/>
                  </a:cubicBezTo>
                  <a:cubicBezTo>
                    <a:pt x="4290" y="2913"/>
                    <a:pt x="2510" y="1484"/>
                    <a:pt x="731" y="81"/>
                  </a:cubicBezTo>
                  <a:cubicBezTo>
                    <a:pt x="659" y="24"/>
                    <a:pt x="583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86;p44">
              <a:extLst>
                <a:ext uri="{FF2B5EF4-FFF2-40B4-BE49-F238E27FC236}">
                  <a16:creationId xmlns:a16="http://schemas.microsoft.com/office/drawing/2014/main" id="{C6AD7EBB-ED57-6E92-8681-157CA164B9DE}"/>
                </a:ext>
              </a:extLst>
            </p:cNvPr>
            <p:cNvSpPr/>
            <p:nvPr/>
          </p:nvSpPr>
          <p:spPr>
            <a:xfrm>
              <a:off x="1039750" y="4079225"/>
              <a:ext cx="147800" cy="56250"/>
            </a:xfrm>
            <a:custGeom>
              <a:avLst/>
              <a:gdLst/>
              <a:ahLst/>
              <a:cxnLst/>
              <a:rect l="l" t="t" r="r" b="b"/>
              <a:pathLst>
                <a:path w="5912" h="2250" extrusionOk="0">
                  <a:moveTo>
                    <a:pt x="401" y="0"/>
                  </a:moveTo>
                  <a:cubicBezTo>
                    <a:pt x="87" y="0"/>
                    <a:pt x="1" y="561"/>
                    <a:pt x="362" y="674"/>
                  </a:cubicBezTo>
                  <a:lnTo>
                    <a:pt x="5399" y="2228"/>
                  </a:lnTo>
                  <a:cubicBezTo>
                    <a:pt x="5442" y="2242"/>
                    <a:pt x="5481" y="2249"/>
                    <a:pt x="5517" y="2249"/>
                  </a:cubicBezTo>
                  <a:cubicBezTo>
                    <a:pt x="5845" y="2249"/>
                    <a:pt x="5911" y="1689"/>
                    <a:pt x="5550" y="1576"/>
                  </a:cubicBezTo>
                  <a:lnTo>
                    <a:pt x="512" y="22"/>
                  </a:lnTo>
                  <a:cubicBezTo>
                    <a:pt x="472" y="7"/>
                    <a:pt x="435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87;p44">
              <a:extLst>
                <a:ext uri="{FF2B5EF4-FFF2-40B4-BE49-F238E27FC236}">
                  <a16:creationId xmlns:a16="http://schemas.microsoft.com/office/drawing/2014/main" id="{F5AB73EA-9891-7910-E1CF-33F9F62C68EF}"/>
                </a:ext>
              </a:extLst>
            </p:cNvPr>
            <p:cNvSpPr/>
            <p:nvPr/>
          </p:nvSpPr>
          <p:spPr>
            <a:xfrm>
              <a:off x="777050" y="4196300"/>
              <a:ext cx="423800" cy="32000"/>
            </a:xfrm>
            <a:custGeom>
              <a:avLst/>
              <a:gdLst/>
              <a:ahLst/>
              <a:cxnLst/>
              <a:rect l="l" t="t" r="r" b="b"/>
              <a:pathLst>
                <a:path w="16952" h="1280" extrusionOk="0">
                  <a:moveTo>
                    <a:pt x="16508" y="0"/>
                  </a:moveTo>
                  <a:cubicBezTo>
                    <a:pt x="16500" y="0"/>
                    <a:pt x="16492" y="0"/>
                    <a:pt x="16484" y="1"/>
                  </a:cubicBezTo>
                  <a:lnTo>
                    <a:pt x="419" y="602"/>
                  </a:lnTo>
                  <a:cubicBezTo>
                    <a:pt x="0" y="602"/>
                    <a:pt x="17" y="1280"/>
                    <a:pt x="422" y="1280"/>
                  </a:cubicBezTo>
                  <a:cubicBezTo>
                    <a:pt x="429" y="1280"/>
                    <a:pt x="436" y="1279"/>
                    <a:pt x="444" y="1279"/>
                  </a:cubicBezTo>
                  <a:cubicBezTo>
                    <a:pt x="5807" y="1078"/>
                    <a:pt x="11146" y="878"/>
                    <a:pt x="16509" y="677"/>
                  </a:cubicBezTo>
                  <a:cubicBezTo>
                    <a:pt x="16952" y="653"/>
                    <a:pt x="16936" y="0"/>
                    <a:pt x="1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88;p44">
              <a:extLst>
                <a:ext uri="{FF2B5EF4-FFF2-40B4-BE49-F238E27FC236}">
                  <a16:creationId xmlns:a16="http://schemas.microsoft.com/office/drawing/2014/main" id="{1C9A267C-D485-1303-8FF0-DEF92B2485FA}"/>
                </a:ext>
              </a:extLst>
            </p:cNvPr>
            <p:cNvSpPr/>
            <p:nvPr/>
          </p:nvSpPr>
          <p:spPr>
            <a:xfrm>
              <a:off x="1028775" y="4269200"/>
              <a:ext cx="205300" cy="103400"/>
            </a:xfrm>
            <a:custGeom>
              <a:avLst/>
              <a:gdLst/>
              <a:ahLst/>
              <a:cxnLst/>
              <a:rect l="l" t="t" r="r" b="b"/>
              <a:pathLst>
                <a:path w="8212" h="4136" extrusionOk="0">
                  <a:moveTo>
                    <a:pt x="7663" y="0"/>
                  </a:moveTo>
                  <a:cubicBezTo>
                    <a:pt x="7608" y="0"/>
                    <a:pt x="7551" y="13"/>
                    <a:pt x="7493" y="42"/>
                  </a:cubicBezTo>
                  <a:cubicBezTo>
                    <a:pt x="5112" y="1195"/>
                    <a:pt x="2731" y="2348"/>
                    <a:pt x="350" y="3526"/>
                  </a:cubicBezTo>
                  <a:cubicBezTo>
                    <a:pt x="1" y="3679"/>
                    <a:pt x="240" y="4135"/>
                    <a:pt x="573" y="4135"/>
                  </a:cubicBezTo>
                  <a:cubicBezTo>
                    <a:pt x="622" y="4135"/>
                    <a:pt x="674" y="4125"/>
                    <a:pt x="726" y="4102"/>
                  </a:cubicBezTo>
                  <a:cubicBezTo>
                    <a:pt x="3107" y="2924"/>
                    <a:pt x="5488" y="1771"/>
                    <a:pt x="7869" y="593"/>
                  </a:cubicBezTo>
                  <a:cubicBezTo>
                    <a:pt x="8211" y="443"/>
                    <a:pt x="7986" y="0"/>
                    <a:pt x="7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89;p44">
              <a:extLst>
                <a:ext uri="{FF2B5EF4-FFF2-40B4-BE49-F238E27FC236}">
                  <a16:creationId xmlns:a16="http://schemas.microsoft.com/office/drawing/2014/main" id="{669EB3CA-1D6B-EB80-9B48-35F744C52A6C}"/>
                </a:ext>
              </a:extLst>
            </p:cNvPr>
            <p:cNvSpPr/>
            <p:nvPr/>
          </p:nvSpPr>
          <p:spPr>
            <a:xfrm>
              <a:off x="1082875" y="4308850"/>
              <a:ext cx="214950" cy="176900"/>
            </a:xfrm>
            <a:custGeom>
              <a:avLst/>
              <a:gdLst/>
              <a:ahLst/>
              <a:cxnLst/>
              <a:rect l="l" t="t" r="r" b="b"/>
              <a:pathLst>
                <a:path w="8598" h="7076" extrusionOk="0">
                  <a:moveTo>
                    <a:pt x="8153" y="1"/>
                  </a:moveTo>
                  <a:cubicBezTo>
                    <a:pt x="8091" y="1"/>
                    <a:pt x="8025" y="26"/>
                    <a:pt x="7960" y="85"/>
                  </a:cubicBezTo>
                  <a:cubicBezTo>
                    <a:pt x="5379" y="2190"/>
                    <a:pt x="2822" y="4321"/>
                    <a:pt x="266" y="6426"/>
                  </a:cubicBezTo>
                  <a:cubicBezTo>
                    <a:pt x="0" y="6651"/>
                    <a:pt x="184" y="7075"/>
                    <a:pt x="452" y="7075"/>
                  </a:cubicBezTo>
                  <a:cubicBezTo>
                    <a:pt x="512" y="7075"/>
                    <a:pt x="577" y="7053"/>
                    <a:pt x="642" y="7003"/>
                  </a:cubicBezTo>
                  <a:cubicBezTo>
                    <a:pt x="3198" y="4872"/>
                    <a:pt x="5755" y="2767"/>
                    <a:pt x="8336" y="637"/>
                  </a:cubicBezTo>
                  <a:cubicBezTo>
                    <a:pt x="8598" y="415"/>
                    <a:pt x="8407" y="1"/>
                    <a:pt x="8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2" name="Google Shape;1202;p52"/>
          <p:cNvSpPr/>
          <p:nvPr/>
        </p:nvSpPr>
        <p:spPr>
          <a:xfrm>
            <a:off x="713225" y="540000"/>
            <a:ext cx="7717500" cy="5643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52"/>
          <p:cNvSpPr txBox="1">
            <a:spLocks noGrp="1"/>
          </p:cNvSpPr>
          <p:nvPr>
            <p:ph type="title"/>
          </p:nvPr>
        </p:nvSpPr>
        <p:spPr>
          <a:xfrm>
            <a:off x="1204700" y="540000"/>
            <a:ext cx="67347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Comportamento dos estados estacionários</a:t>
            </a:r>
            <a:endParaRPr sz="2400" dirty="0">
              <a:solidFill>
                <a:schemeClr val="accent3"/>
              </a:solidFill>
            </a:endParaRPr>
          </a:p>
        </p:txBody>
      </p:sp>
      <p:grpSp>
        <p:nvGrpSpPr>
          <p:cNvPr id="27" name="Google Shape;1212;p52">
            <a:extLst>
              <a:ext uri="{FF2B5EF4-FFF2-40B4-BE49-F238E27FC236}">
                <a16:creationId xmlns:a16="http://schemas.microsoft.com/office/drawing/2014/main" id="{7EAB0B01-EDCF-D786-C6BE-EE42C3AEC055}"/>
              </a:ext>
            </a:extLst>
          </p:cNvPr>
          <p:cNvGrpSpPr/>
          <p:nvPr/>
        </p:nvGrpSpPr>
        <p:grpSpPr>
          <a:xfrm flipH="1">
            <a:off x="242073" y="190029"/>
            <a:ext cx="1075034" cy="783993"/>
            <a:chOff x="4549650" y="2250650"/>
            <a:chExt cx="810175" cy="939250"/>
          </a:xfrm>
        </p:grpSpPr>
        <p:sp>
          <p:nvSpPr>
            <p:cNvPr id="28" name="Google Shape;1213;p52">
              <a:extLst>
                <a:ext uri="{FF2B5EF4-FFF2-40B4-BE49-F238E27FC236}">
                  <a16:creationId xmlns:a16="http://schemas.microsoft.com/office/drawing/2014/main" id="{97EF25FA-2727-E459-FC31-AD176389A5B0}"/>
                </a:ext>
              </a:extLst>
            </p:cNvPr>
            <p:cNvSpPr/>
            <p:nvPr/>
          </p:nvSpPr>
          <p:spPr>
            <a:xfrm>
              <a:off x="4549650" y="2260675"/>
              <a:ext cx="772600" cy="929225"/>
            </a:xfrm>
            <a:custGeom>
              <a:avLst/>
              <a:gdLst/>
              <a:ahLst/>
              <a:cxnLst/>
              <a:rect l="l" t="t" r="r" b="b"/>
              <a:pathLst>
                <a:path w="30904" h="37169" extrusionOk="0">
                  <a:moveTo>
                    <a:pt x="6843" y="1"/>
                  </a:moveTo>
                  <a:cubicBezTo>
                    <a:pt x="3058" y="1"/>
                    <a:pt x="1" y="3108"/>
                    <a:pt x="76" y="6918"/>
                  </a:cubicBezTo>
                  <a:lnTo>
                    <a:pt x="402" y="22206"/>
                  </a:lnTo>
                  <a:cubicBezTo>
                    <a:pt x="477" y="25891"/>
                    <a:pt x="3484" y="28823"/>
                    <a:pt x="7169" y="28823"/>
                  </a:cubicBezTo>
                  <a:lnTo>
                    <a:pt x="10652" y="28823"/>
                  </a:lnTo>
                  <a:cubicBezTo>
                    <a:pt x="10778" y="30703"/>
                    <a:pt x="10076" y="33835"/>
                    <a:pt x="5640" y="37169"/>
                  </a:cubicBezTo>
                  <a:cubicBezTo>
                    <a:pt x="5640" y="37169"/>
                    <a:pt x="13835" y="35991"/>
                    <a:pt x="14988" y="28823"/>
                  </a:cubicBezTo>
                  <a:lnTo>
                    <a:pt x="23560" y="28823"/>
                  </a:lnTo>
                  <a:cubicBezTo>
                    <a:pt x="27219" y="28823"/>
                    <a:pt x="30226" y="25916"/>
                    <a:pt x="30327" y="22282"/>
                  </a:cubicBezTo>
                  <a:lnTo>
                    <a:pt x="30778" y="6968"/>
                  </a:lnTo>
                  <a:cubicBezTo>
                    <a:pt x="30903" y="3159"/>
                    <a:pt x="27845" y="1"/>
                    <a:pt x="24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15;p52">
              <a:extLst>
                <a:ext uri="{FF2B5EF4-FFF2-40B4-BE49-F238E27FC236}">
                  <a16:creationId xmlns:a16="http://schemas.microsoft.com/office/drawing/2014/main" id="{B88B33FA-46AF-A0CC-3D6E-E59587F151F8}"/>
                </a:ext>
              </a:extLst>
            </p:cNvPr>
            <p:cNvSpPr/>
            <p:nvPr/>
          </p:nvSpPr>
          <p:spPr>
            <a:xfrm>
              <a:off x="4603550" y="2250650"/>
              <a:ext cx="756275" cy="688000"/>
            </a:xfrm>
            <a:custGeom>
              <a:avLst/>
              <a:gdLst/>
              <a:ahLst/>
              <a:cxnLst/>
              <a:rect l="l" t="t" r="r" b="b"/>
              <a:pathLst>
                <a:path w="30251" h="27520" fill="none" extrusionOk="0">
                  <a:moveTo>
                    <a:pt x="26216" y="27520"/>
                  </a:moveTo>
                  <a:lnTo>
                    <a:pt x="4035" y="27520"/>
                  </a:lnTo>
                  <a:cubicBezTo>
                    <a:pt x="1805" y="27520"/>
                    <a:pt x="0" y="25690"/>
                    <a:pt x="0" y="23459"/>
                  </a:cubicBezTo>
                  <a:lnTo>
                    <a:pt x="0" y="4036"/>
                  </a:lnTo>
                  <a:cubicBezTo>
                    <a:pt x="0" y="1830"/>
                    <a:pt x="1805" y="1"/>
                    <a:pt x="4035" y="1"/>
                  </a:cubicBezTo>
                  <a:lnTo>
                    <a:pt x="26216" y="1"/>
                  </a:lnTo>
                  <a:cubicBezTo>
                    <a:pt x="28446" y="1"/>
                    <a:pt x="30251" y="1830"/>
                    <a:pt x="30251" y="4036"/>
                  </a:cubicBezTo>
                  <a:lnTo>
                    <a:pt x="30251" y="23459"/>
                  </a:lnTo>
                  <a:cubicBezTo>
                    <a:pt x="30251" y="25690"/>
                    <a:pt x="28446" y="27520"/>
                    <a:pt x="26216" y="27520"/>
                  </a:cubicBezTo>
                  <a:close/>
                </a:path>
              </a:pathLst>
            </a:custGeom>
            <a:solidFill>
              <a:schemeClr val="dk1"/>
            </a:solidFill>
            <a:ln w="10650" cap="flat" cmpd="sng">
              <a:solidFill>
                <a:srgbClr val="41354D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574;p43">
            <a:extLst>
              <a:ext uri="{FF2B5EF4-FFF2-40B4-BE49-F238E27FC236}">
                <a16:creationId xmlns:a16="http://schemas.microsoft.com/office/drawing/2014/main" id="{47DB1D72-3BA1-179A-D114-D4E2F19829E6}"/>
              </a:ext>
            </a:extLst>
          </p:cNvPr>
          <p:cNvSpPr txBox="1">
            <a:spLocks/>
          </p:cNvSpPr>
          <p:nvPr/>
        </p:nvSpPr>
        <p:spPr>
          <a:xfrm>
            <a:off x="-206465" y="0"/>
            <a:ext cx="1990613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6000"/>
            </a:pPr>
            <a:r>
              <a:rPr lang="en" sz="3200" dirty="0">
                <a:solidFill>
                  <a:schemeClr val="dk1"/>
                </a:solidFill>
                <a:latin typeface="Fugaz One"/>
                <a:sym typeface="Fugaz One"/>
              </a:rPr>
              <a:t>02.g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Google Shape;1450;p57">
                <a:extLst>
                  <a:ext uri="{FF2B5EF4-FFF2-40B4-BE49-F238E27FC236}">
                    <a16:creationId xmlns:a16="http://schemas.microsoft.com/office/drawing/2014/main" id="{746CF5E8-6DBE-A0A4-FAE4-85FA37A3B3C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6257835"/>
                  </p:ext>
                </p:extLst>
              </p:nvPr>
            </p:nvGraphicFramePr>
            <p:xfrm>
              <a:off x="106481" y="1336107"/>
              <a:ext cx="8494826" cy="3617364"/>
            </p:xfrm>
            <a:graphic>
              <a:graphicData uri="http://schemas.openxmlformats.org/drawingml/2006/table">
                <a:tbl>
                  <a:tblPr>
                    <a:noFill/>
                    <a:tableStyleId>{58192094-DED2-4AF0-9988-5561A6724107}</a:tableStyleId>
                  </a:tblPr>
                  <a:tblGrid>
                    <a:gridCol w="1893304">
                      <a:extLst>
                        <a:ext uri="{9D8B030D-6E8A-4147-A177-3AD203B41FA5}">
                          <a16:colId xmlns:a16="http://schemas.microsoft.com/office/drawing/2014/main" val="3917671728"/>
                        </a:ext>
                      </a:extLst>
                    </a:gridCol>
                    <a:gridCol w="32189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25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1482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2000" dirty="0">
                            <a:solidFill>
                              <a:schemeClr val="accent3"/>
                            </a:solidFill>
                            <a:latin typeface="Fugaz One"/>
                            <a:ea typeface="Fugaz One"/>
                            <a:cs typeface="Fugaz One"/>
                            <a:sym typeface="Fugaz One"/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dk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dirty="0">
                              <a:solidFill>
                                <a:schemeClr val="accent3"/>
                              </a:solidFill>
                              <a:latin typeface="Fugaz One"/>
                              <a:ea typeface="Fugaz One"/>
                              <a:cs typeface="Fugaz One"/>
                              <a:sym typeface="Fugaz One"/>
                            </a:rPr>
                            <a:t>EE ( [X] = 0 )</a:t>
                          </a: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dk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dirty="0">
                              <a:solidFill>
                                <a:schemeClr val="accent3"/>
                              </a:solidFill>
                              <a:latin typeface="Fugaz One"/>
                              <a:ea typeface="Fugaz One"/>
                              <a:cs typeface="Fugaz One"/>
                              <a:sym typeface="Fugaz One"/>
                            </a:rPr>
                            <a:t>EE ( [X] &gt; 0 )</a:t>
                          </a:r>
                          <a:endParaRPr sz="2000" dirty="0">
                            <a:solidFill>
                              <a:schemeClr val="accent3"/>
                            </a:solidFill>
                            <a:latin typeface="Fugaz One"/>
                            <a:sym typeface="Fugaz One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dk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95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PONTO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[X, S, A, P]</a:t>
                          </a: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Montserrat" panose="00000500000000000000" pitchFamily="2" charset="0"/>
                              <a:ea typeface="Arial"/>
                              <a:cs typeface="Arial"/>
                              <a:sym typeface="Arial"/>
                            </a:rPr>
                            <a:t>[ 0, 300, 0, 0 ]</a:t>
                          </a:r>
                          <a:endParaRPr lang="en-GB" sz="14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Montserrat" panose="00000500000000000000" pitchFamily="2" charset="0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PT" sz="1400" dirty="0">
                              <a:solidFill>
                                <a:srgbClr val="000000"/>
                              </a:solidFill>
                              <a:effectLst/>
                              <a:latin typeface="Montserrat" panose="00000500000000000000" pitchFamily="2" charset="0"/>
                            </a:rPr>
                            <a:t>[ 35.8836, 9.0569e</a:t>
                          </a:r>
                          <a:r>
                            <a:rPr lang="pt-PT" sz="1400" baseline="30000" dirty="0">
                              <a:solidFill>
                                <a:srgbClr val="000000"/>
                              </a:solidFill>
                              <a:effectLst/>
                              <a:latin typeface="Montserrat" panose="00000500000000000000" pitchFamily="2" charset="0"/>
                            </a:rPr>
                            <a:t>-3</a:t>
                          </a:r>
                          <a:r>
                            <a:rPr lang="pt-PT" sz="1400" dirty="0">
                              <a:solidFill>
                                <a:srgbClr val="000000"/>
                              </a:solidFill>
                              <a:effectLst/>
                              <a:latin typeface="Montserrat" panose="00000500000000000000" pitchFamily="2" charset="0"/>
                            </a:rPr>
                            <a:t>, 0.1424, 55.9643 ]</a:t>
                          </a:r>
                          <a:endParaRPr dirty="0">
                            <a:solidFill>
                              <a:schemeClr val="dk1"/>
                            </a:solidFill>
                            <a:latin typeface="Montserrat" panose="00000500000000000000" pitchFamily="2" charset="0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95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b="1" dirty="0" err="1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Determinante</a:t>
                          </a:r>
                          <a:r>
                            <a:rPr lang="en-GB" b="1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 (D)</a:t>
                          </a:r>
                          <a:endParaRPr b="1" dirty="0">
                            <a:solidFill>
                              <a:schemeClr val="dk1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-0.0005</a:t>
                          </a:r>
                          <a:endParaRPr dirty="0">
                            <a:solidFill>
                              <a:schemeClr val="dk1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9.1173</a:t>
                          </a:r>
                          <a:r>
                            <a:rPr lang="pt-PT" sz="1400" dirty="0">
                              <a:solidFill>
                                <a:srgbClr val="000000"/>
                              </a:solidFill>
                              <a:effectLst/>
                              <a:latin typeface="Montserrat" panose="00000500000000000000" pitchFamily="2" charset="0"/>
                            </a:rPr>
                            <a:t>e</a:t>
                          </a:r>
                          <a:r>
                            <a:rPr lang="pt-PT" sz="1400" baseline="30000" dirty="0">
                              <a:solidFill>
                                <a:srgbClr val="000000"/>
                              </a:solidFill>
                              <a:effectLst/>
                              <a:latin typeface="Montserrat" panose="00000500000000000000" pitchFamily="2" charset="0"/>
                            </a:rPr>
                            <a:t>-16</a:t>
                          </a:r>
                          <a:endParaRPr dirty="0">
                            <a:solidFill>
                              <a:schemeClr val="dk1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95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b="1" dirty="0" err="1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Traço</a:t>
                          </a:r>
                          <a:r>
                            <a:rPr lang="en-GB" b="1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  <m:t>𝝉</m:t>
                              </m:r>
                            </m:oMath>
                          </a14:m>
                          <a:r>
                            <a:rPr lang="en-GB" b="1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)</a:t>
                          </a:r>
                          <a:endParaRPr b="1" dirty="0">
                            <a:solidFill>
                              <a:schemeClr val="dk1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0.5661</a:t>
                          </a:r>
                          <a:endParaRPr dirty="0">
                            <a:solidFill>
                              <a:schemeClr val="dk1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-0.2500</a:t>
                          </a:r>
                          <a:endParaRPr dirty="0">
                            <a:solidFill>
                              <a:schemeClr val="dk1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095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400" b="1" dirty="0" err="1">
                              <a:solidFill>
                                <a:schemeClr val="dk1"/>
                              </a:solidFill>
                              <a:latin typeface="Montserrat" panose="00000500000000000000" pitchFamily="2" charset="0"/>
                              <a:sym typeface="Montserrat"/>
                            </a:rPr>
                            <a:t>Discriminante</a:t>
                          </a:r>
                          <a:r>
                            <a:rPr lang="en-GB" sz="1400" b="1" dirty="0">
                              <a:solidFill>
                                <a:schemeClr val="dk1"/>
                              </a:solidFill>
                              <a:latin typeface="Montserrat" panose="00000500000000000000" pitchFamily="2" charset="0"/>
                              <a:sym typeface="Montserrat"/>
                            </a:rPr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solidFill>
                                <a:schemeClr val="dk1"/>
                              </a:solidFill>
                              <a:latin typeface="Montserrat" panose="00000500000000000000" pitchFamily="2" charset="0"/>
                              <a:sym typeface="Montserrat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GB" sz="1400" b="1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  <m:t>𝚫</m:t>
                              </m:r>
                            </m:oMath>
                          </a14:m>
                          <a:r>
                            <a:rPr lang="en-GB" b="1" dirty="0">
                              <a:solidFill>
                                <a:schemeClr val="dk1"/>
                              </a:solidFill>
                              <a:latin typeface="Montserrat" panose="00000500000000000000" pitchFamily="2" charset="0"/>
                              <a:ea typeface="Montserrat"/>
                              <a:cs typeface="Montserrat"/>
                              <a:sym typeface="Montserrat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  <m:t>𝝉</m:t>
                              </m:r>
                              <m:r>
                                <m:rPr>
                                  <m:nor/>
                                </m:rPr>
                                <a:rPr lang="en-GB" sz="1400" b="1" i="0" u="none" strike="noStrike" cap="none" baseline="30000" smtClean="0">
                                  <a:solidFill>
                                    <a:srgbClr val="000000"/>
                                  </a:solidFill>
                                  <a:effectLst/>
                                  <a:latin typeface="Montserrat" panose="00000500000000000000" pitchFamily="2" charset="0"/>
                                  <a:ea typeface="Arial"/>
                                  <a:cs typeface="Arial"/>
                                  <a:sym typeface="Arial"/>
                                </a:rPr>
                                <m:t>2</m:t>
                              </m:r>
                            </m:oMath>
                          </a14:m>
                          <a:r>
                            <a:rPr lang="en-GB" b="1" dirty="0">
                              <a:solidFill>
                                <a:schemeClr val="dk1"/>
                              </a:solidFill>
                              <a:latin typeface="Montserrat" panose="00000500000000000000" pitchFamily="2" charset="0"/>
                              <a:ea typeface="Montserrat"/>
                              <a:cs typeface="Montserrat"/>
                              <a:sym typeface="Montserrat"/>
                            </a:rPr>
                            <a:t> - 4D)</a:t>
                          </a:r>
                          <a:endParaRPr b="1" dirty="0">
                            <a:solidFill>
                              <a:schemeClr val="dk1"/>
                            </a:solidFill>
                            <a:latin typeface="Montserrat" panose="00000500000000000000" pitchFamily="2" charset="0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0.3185</a:t>
                          </a:r>
                          <a:endParaRPr dirty="0">
                            <a:solidFill>
                              <a:schemeClr val="dk1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0.0625</a:t>
                          </a:r>
                          <a:endParaRPr dirty="0">
                            <a:solidFill>
                              <a:schemeClr val="dk1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095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b="1" dirty="0" err="1">
                              <a:solidFill>
                                <a:schemeClr val="dk1"/>
                              </a:solidFill>
                              <a:latin typeface="Montserrat" panose="00000500000000000000" pitchFamily="2" charset="0"/>
                              <a:ea typeface="Montserrat"/>
                              <a:cs typeface="Montserrat"/>
                              <a:sym typeface="Montserrat"/>
                            </a:rPr>
                            <a:t>Comportamento</a:t>
                          </a:r>
                          <a:endParaRPr b="1" dirty="0">
                            <a:solidFill>
                              <a:schemeClr val="dk1"/>
                            </a:solidFill>
                            <a:latin typeface="Montserrat" panose="00000500000000000000" pitchFamily="2" charset="0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b="1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Ponto sela (</a:t>
                          </a:r>
                          <a:r>
                            <a:rPr lang="en-GB" b="1" dirty="0" err="1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instável</a:t>
                          </a:r>
                          <a:r>
                            <a:rPr lang="en-GB" b="1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)</a:t>
                          </a:r>
                          <a:endParaRPr b="1" dirty="0">
                            <a:solidFill>
                              <a:schemeClr val="dk1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b="1" dirty="0" err="1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Nodo</a:t>
                          </a:r>
                          <a:r>
                            <a:rPr lang="en-GB" b="1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 </a:t>
                          </a:r>
                          <a:r>
                            <a:rPr lang="en-GB" b="1" dirty="0" err="1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estável</a:t>
                          </a:r>
                          <a:endParaRPr b="1" dirty="0">
                            <a:solidFill>
                              <a:schemeClr val="dk1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87448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Google Shape;1450;p57">
                <a:extLst>
                  <a:ext uri="{FF2B5EF4-FFF2-40B4-BE49-F238E27FC236}">
                    <a16:creationId xmlns:a16="http://schemas.microsoft.com/office/drawing/2014/main" id="{746CF5E8-6DBE-A0A4-FAE4-85FA37A3B3C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6257835"/>
                  </p:ext>
                </p:extLst>
              </p:nvPr>
            </p:nvGraphicFramePr>
            <p:xfrm>
              <a:off x="106481" y="1336107"/>
              <a:ext cx="8494826" cy="3617364"/>
            </p:xfrm>
            <a:graphic>
              <a:graphicData uri="http://schemas.openxmlformats.org/drawingml/2006/table">
                <a:tbl>
                  <a:tblPr>
                    <a:noFill/>
                    <a:tableStyleId>{58192094-DED2-4AF0-9988-5561A6724107}</a:tableStyleId>
                  </a:tblPr>
                  <a:tblGrid>
                    <a:gridCol w="1893304">
                      <a:extLst>
                        <a:ext uri="{9D8B030D-6E8A-4147-A177-3AD203B41FA5}">
                          <a16:colId xmlns:a16="http://schemas.microsoft.com/office/drawing/2014/main" val="3917671728"/>
                        </a:ext>
                      </a:extLst>
                    </a:gridCol>
                    <a:gridCol w="32189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25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1482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2000" dirty="0">
                            <a:solidFill>
                              <a:schemeClr val="accent3"/>
                            </a:solidFill>
                            <a:latin typeface="Fugaz One"/>
                            <a:ea typeface="Fugaz One"/>
                            <a:cs typeface="Fugaz One"/>
                            <a:sym typeface="Fugaz One"/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dk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dirty="0">
                              <a:solidFill>
                                <a:schemeClr val="accent3"/>
                              </a:solidFill>
                              <a:latin typeface="Fugaz One"/>
                              <a:ea typeface="Fugaz One"/>
                              <a:cs typeface="Fugaz One"/>
                              <a:sym typeface="Fugaz One"/>
                            </a:rPr>
                            <a:t>EE ( [X] = 0 )</a:t>
                          </a: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dk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dirty="0">
                              <a:solidFill>
                                <a:schemeClr val="accent3"/>
                              </a:solidFill>
                              <a:latin typeface="Fugaz One"/>
                              <a:ea typeface="Fugaz One"/>
                              <a:cs typeface="Fugaz One"/>
                              <a:sym typeface="Fugaz One"/>
                            </a:rPr>
                            <a:t>EE ( [X] &gt; 0 )</a:t>
                          </a:r>
                          <a:endParaRPr sz="2000" dirty="0">
                            <a:solidFill>
                              <a:schemeClr val="accent3"/>
                            </a:solidFill>
                            <a:latin typeface="Fugaz One"/>
                            <a:sym typeface="Fugaz One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dk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95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PONTO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[X, S, A, P]</a:t>
                          </a: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Montserrat" panose="00000500000000000000" pitchFamily="2" charset="0"/>
                              <a:ea typeface="Arial"/>
                              <a:cs typeface="Arial"/>
                              <a:sym typeface="Arial"/>
                            </a:rPr>
                            <a:t>[ 0, 300, 0, 0 ]</a:t>
                          </a:r>
                          <a:endParaRPr lang="en-GB" sz="14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Montserrat" panose="00000500000000000000" pitchFamily="2" charset="0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PT" sz="1400" dirty="0">
                              <a:solidFill>
                                <a:srgbClr val="000000"/>
                              </a:solidFill>
                              <a:effectLst/>
                              <a:latin typeface="Montserrat" panose="00000500000000000000" pitchFamily="2" charset="0"/>
                            </a:rPr>
                            <a:t>[ 35.8836, 9.0569e</a:t>
                          </a:r>
                          <a:r>
                            <a:rPr lang="pt-PT" sz="1400" baseline="30000" dirty="0">
                              <a:solidFill>
                                <a:srgbClr val="000000"/>
                              </a:solidFill>
                              <a:effectLst/>
                              <a:latin typeface="Montserrat" panose="00000500000000000000" pitchFamily="2" charset="0"/>
                            </a:rPr>
                            <a:t>-3</a:t>
                          </a:r>
                          <a:r>
                            <a:rPr lang="pt-PT" sz="1400" dirty="0">
                              <a:solidFill>
                                <a:srgbClr val="000000"/>
                              </a:solidFill>
                              <a:effectLst/>
                              <a:latin typeface="Montserrat" panose="00000500000000000000" pitchFamily="2" charset="0"/>
                            </a:rPr>
                            <a:t>, 0.1424, 55.9643 ]</a:t>
                          </a:r>
                          <a:endParaRPr dirty="0">
                            <a:solidFill>
                              <a:schemeClr val="dk1"/>
                            </a:solidFill>
                            <a:latin typeface="Montserrat" panose="00000500000000000000" pitchFamily="2" charset="0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95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b="1" dirty="0" err="1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Determinante</a:t>
                          </a:r>
                          <a:r>
                            <a:rPr lang="en-GB" b="1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 (D)</a:t>
                          </a:r>
                          <a:endParaRPr b="1" dirty="0">
                            <a:solidFill>
                              <a:schemeClr val="dk1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-0.0005</a:t>
                          </a:r>
                          <a:endParaRPr dirty="0">
                            <a:solidFill>
                              <a:schemeClr val="dk1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9.1173</a:t>
                          </a:r>
                          <a:r>
                            <a:rPr lang="pt-PT" sz="1400" dirty="0">
                              <a:solidFill>
                                <a:srgbClr val="000000"/>
                              </a:solidFill>
                              <a:effectLst/>
                              <a:latin typeface="Montserrat" panose="00000500000000000000" pitchFamily="2" charset="0"/>
                            </a:rPr>
                            <a:t>e</a:t>
                          </a:r>
                          <a:r>
                            <a:rPr lang="pt-PT" sz="1400" baseline="30000" dirty="0">
                              <a:solidFill>
                                <a:srgbClr val="000000"/>
                              </a:solidFill>
                              <a:effectLst/>
                              <a:latin typeface="Montserrat" panose="00000500000000000000" pitchFamily="2" charset="0"/>
                            </a:rPr>
                            <a:t>-16</a:t>
                          </a:r>
                          <a:endParaRPr dirty="0">
                            <a:solidFill>
                              <a:schemeClr val="dk1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643" t="-287000" r="-349518" b="-2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0.5661</a:t>
                          </a:r>
                          <a:endParaRPr dirty="0">
                            <a:solidFill>
                              <a:schemeClr val="dk1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-0.2500</a:t>
                          </a:r>
                          <a:endParaRPr dirty="0">
                            <a:solidFill>
                              <a:schemeClr val="dk1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642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643" t="-355046" r="-349518" b="-94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0.3185</a:t>
                          </a:r>
                          <a:endParaRPr dirty="0">
                            <a:solidFill>
                              <a:schemeClr val="dk1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0.0625</a:t>
                          </a:r>
                          <a:endParaRPr dirty="0">
                            <a:solidFill>
                              <a:schemeClr val="dk1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095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b="1" dirty="0" err="1">
                              <a:solidFill>
                                <a:schemeClr val="dk1"/>
                              </a:solidFill>
                              <a:latin typeface="Montserrat" panose="00000500000000000000" pitchFamily="2" charset="0"/>
                              <a:ea typeface="Montserrat"/>
                              <a:cs typeface="Montserrat"/>
                              <a:sym typeface="Montserrat"/>
                            </a:rPr>
                            <a:t>Comportamento</a:t>
                          </a:r>
                          <a:endParaRPr b="1" dirty="0">
                            <a:solidFill>
                              <a:schemeClr val="dk1"/>
                            </a:solidFill>
                            <a:latin typeface="Montserrat" panose="00000500000000000000" pitchFamily="2" charset="0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b="1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Ponto sela (</a:t>
                          </a:r>
                          <a:r>
                            <a:rPr lang="en-GB" b="1" dirty="0" err="1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instável</a:t>
                          </a:r>
                          <a:r>
                            <a:rPr lang="en-GB" b="1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)</a:t>
                          </a:r>
                          <a:endParaRPr b="1" dirty="0">
                            <a:solidFill>
                              <a:schemeClr val="dk1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b="1" dirty="0" err="1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Nodo</a:t>
                          </a:r>
                          <a:r>
                            <a:rPr lang="en-GB" b="1" dirty="0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 </a:t>
                          </a:r>
                          <a:r>
                            <a:rPr lang="en-GB" b="1" dirty="0" err="1">
                              <a:solidFill>
                                <a:schemeClr val="dk1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estável</a:t>
                          </a:r>
                          <a:endParaRPr b="1" dirty="0">
                            <a:solidFill>
                              <a:schemeClr val="dk1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87448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4C39B12-4985-AF1C-9A21-A82BB8AFCC2E}"/>
              </a:ext>
            </a:extLst>
          </p:cNvPr>
          <p:cNvSpPr txBox="1"/>
          <p:nvPr/>
        </p:nvSpPr>
        <p:spPr>
          <a:xfrm>
            <a:off x="8754979" y="4742175"/>
            <a:ext cx="634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Fugaz One"/>
                <a:sym typeface="Fugaz One"/>
              </a:rPr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2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/>
          <p:nvPr/>
        </p:nvSpPr>
        <p:spPr>
          <a:xfrm>
            <a:off x="3896646" y="3346470"/>
            <a:ext cx="4933506" cy="1468046"/>
          </a:xfrm>
          <a:prstGeom prst="roundRect">
            <a:avLst>
              <a:gd name="adj" fmla="val 2587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0"/>
          <p:cNvSpPr/>
          <p:nvPr/>
        </p:nvSpPr>
        <p:spPr>
          <a:xfrm>
            <a:off x="4538652" y="328984"/>
            <a:ext cx="4291500" cy="1097400"/>
          </a:xfrm>
          <a:prstGeom prst="roundRect">
            <a:avLst>
              <a:gd name="adj" fmla="val 174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1"/>
          </p:nvPr>
        </p:nvSpPr>
        <p:spPr>
          <a:xfrm rot="-430">
            <a:off x="3228695" y="3752318"/>
            <a:ext cx="5431294" cy="656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Alexandre Miguel Magalhães Esperança | PG45963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André Filipe Pereira da Silva | PG45462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António Nuno Carrilho </a:t>
            </a:r>
            <a:r>
              <a:rPr lang="pt-PT" sz="1400" dirty="0" err="1"/>
              <a:t>Canatário</a:t>
            </a:r>
            <a:r>
              <a:rPr lang="pt-PT" sz="1400" dirty="0"/>
              <a:t> Duarte | PG45464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Mónica Rafaela Machado Leiras | PG45473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Roberto Costa </a:t>
            </a:r>
            <a:r>
              <a:rPr lang="pt-PT" sz="1400" dirty="0" err="1"/>
              <a:t>Bullitta</a:t>
            </a:r>
            <a:r>
              <a:rPr lang="pt-PT" sz="1400" dirty="0"/>
              <a:t> | PG45474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Vânia Miguel Bento | PG45971</a:t>
            </a:r>
            <a:endParaRPr sz="1400" dirty="0"/>
          </a:p>
        </p:txBody>
      </p:sp>
      <p:sp>
        <p:nvSpPr>
          <p:cNvPr id="484" name="Google Shape;484;p40"/>
          <p:cNvSpPr txBox="1">
            <a:spLocks noGrp="1"/>
          </p:cNvSpPr>
          <p:nvPr>
            <p:ph type="ctrTitle" idx="2"/>
          </p:nvPr>
        </p:nvSpPr>
        <p:spPr>
          <a:xfrm flipH="1">
            <a:off x="4562502" y="428434"/>
            <a:ext cx="4243800" cy="8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Modelação de Processos Biológicos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85" name="Google Shape;485;p40"/>
          <p:cNvSpPr txBox="1">
            <a:spLocks noGrp="1"/>
          </p:cNvSpPr>
          <p:nvPr>
            <p:ph type="ctrTitle"/>
          </p:nvPr>
        </p:nvSpPr>
        <p:spPr>
          <a:xfrm flipH="1">
            <a:off x="551152" y="1605527"/>
            <a:ext cx="4291500" cy="15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FIM</a:t>
            </a:r>
            <a:endParaRPr dirty="0"/>
          </a:p>
        </p:txBody>
      </p:sp>
      <p:pic>
        <p:nvPicPr>
          <p:cNvPr id="1026" name="Picture 2" descr="Pessoas | DEM">
            <a:extLst>
              <a:ext uri="{FF2B5EF4-FFF2-40B4-BE49-F238E27FC236}">
                <a16:creationId xmlns:a16="http://schemas.microsoft.com/office/drawing/2014/main" id="{0CAC3F6A-9BA4-D16F-6E67-C3CCE03B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63" y="3813364"/>
            <a:ext cx="1249567" cy="65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Google Shape;484;p40">
            <a:extLst>
              <a:ext uri="{FF2B5EF4-FFF2-40B4-BE49-F238E27FC236}">
                <a16:creationId xmlns:a16="http://schemas.microsoft.com/office/drawing/2014/main" id="{4FB35739-44E0-8F8B-EBEA-120B57477091}"/>
              </a:ext>
            </a:extLst>
          </p:cNvPr>
          <p:cNvSpPr txBox="1">
            <a:spLocks/>
          </p:cNvSpPr>
          <p:nvPr/>
        </p:nvSpPr>
        <p:spPr>
          <a:xfrm flipH="1">
            <a:off x="-84094" y="4249580"/>
            <a:ext cx="42438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ugaz One"/>
              <a:buNone/>
              <a:defRPr sz="3000" b="0" i="0" u="none" strike="noStrike" cap="none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9pPr>
          </a:lstStyle>
          <a:p>
            <a:r>
              <a:rPr lang="pt-PT" sz="1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Mestrado em Bioinformática</a:t>
            </a:r>
          </a:p>
        </p:txBody>
      </p:sp>
      <p:sp>
        <p:nvSpPr>
          <p:cNvPr id="9" name="Google Shape;484;p40">
            <a:extLst>
              <a:ext uri="{FF2B5EF4-FFF2-40B4-BE49-F238E27FC236}">
                <a16:creationId xmlns:a16="http://schemas.microsoft.com/office/drawing/2014/main" id="{878EABCA-2BC6-70D8-F3FB-96E86976837D}"/>
              </a:ext>
            </a:extLst>
          </p:cNvPr>
          <p:cNvSpPr txBox="1">
            <a:spLocks/>
          </p:cNvSpPr>
          <p:nvPr/>
        </p:nvSpPr>
        <p:spPr>
          <a:xfrm flipH="1">
            <a:off x="4562502" y="1255213"/>
            <a:ext cx="42438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ugaz One"/>
              <a:buNone/>
              <a:defRPr sz="3000" b="0" i="0" u="none" strike="noStrike" cap="none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ansita Swashed"/>
              <a:buNone/>
              <a:defRPr sz="5200" b="1" i="0" u="none" strike="noStrike" cap="none">
                <a:solidFill>
                  <a:schemeClr val="dk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9pPr>
          </a:lstStyle>
          <a:p>
            <a:r>
              <a:rPr lang="pt-PT" sz="1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Professor Doutor Óscar Dias</a:t>
            </a:r>
          </a:p>
        </p:txBody>
      </p:sp>
    </p:spTree>
    <p:extLst>
      <p:ext uri="{BB962C8B-B14F-4D97-AF65-F5344CB8AC3E}">
        <p14:creationId xmlns:p14="http://schemas.microsoft.com/office/powerpoint/2010/main" val="148161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"/>
          <p:cNvSpPr/>
          <p:nvPr/>
        </p:nvSpPr>
        <p:spPr>
          <a:xfrm flipH="1">
            <a:off x="716610" y="1619167"/>
            <a:ext cx="750581" cy="902649"/>
          </a:xfrm>
          <a:custGeom>
            <a:avLst/>
            <a:gdLst/>
            <a:ahLst/>
            <a:cxnLst/>
            <a:rect l="l" t="t" r="r" b="b"/>
            <a:pathLst>
              <a:path w="30904" h="37169" extrusionOk="0">
                <a:moveTo>
                  <a:pt x="6843" y="1"/>
                </a:moveTo>
                <a:cubicBezTo>
                  <a:pt x="3058" y="1"/>
                  <a:pt x="1" y="3108"/>
                  <a:pt x="76" y="6918"/>
                </a:cubicBezTo>
                <a:lnTo>
                  <a:pt x="402" y="22206"/>
                </a:lnTo>
                <a:cubicBezTo>
                  <a:pt x="477" y="25891"/>
                  <a:pt x="3484" y="28823"/>
                  <a:pt x="7169" y="28823"/>
                </a:cubicBezTo>
                <a:lnTo>
                  <a:pt x="10652" y="28823"/>
                </a:lnTo>
                <a:cubicBezTo>
                  <a:pt x="10778" y="30703"/>
                  <a:pt x="10076" y="33835"/>
                  <a:pt x="5640" y="37169"/>
                </a:cubicBezTo>
                <a:cubicBezTo>
                  <a:pt x="5640" y="37169"/>
                  <a:pt x="13835" y="35991"/>
                  <a:pt x="14988" y="28823"/>
                </a:cubicBezTo>
                <a:lnTo>
                  <a:pt x="23560" y="28823"/>
                </a:lnTo>
                <a:cubicBezTo>
                  <a:pt x="27219" y="28823"/>
                  <a:pt x="30226" y="25916"/>
                  <a:pt x="30327" y="22282"/>
                </a:cubicBezTo>
                <a:lnTo>
                  <a:pt x="30778" y="6968"/>
                </a:lnTo>
                <a:cubicBezTo>
                  <a:pt x="30903" y="3159"/>
                  <a:pt x="27845" y="1"/>
                  <a:pt x="2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2"/>
          <p:cNvSpPr/>
          <p:nvPr/>
        </p:nvSpPr>
        <p:spPr>
          <a:xfrm flipH="1">
            <a:off x="3762048" y="3612967"/>
            <a:ext cx="750581" cy="902649"/>
          </a:xfrm>
          <a:custGeom>
            <a:avLst/>
            <a:gdLst/>
            <a:ahLst/>
            <a:cxnLst/>
            <a:rect l="l" t="t" r="r" b="b"/>
            <a:pathLst>
              <a:path w="30904" h="37169" extrusionOk="0">
                <a:moveTo>
                  <a:pt x="6843" y="1"/>
                </a:moveTo>
                <a:cubicBezTo>
                  <a:pt x="3058" y="1"/>
                  <a:pt x="1" y="3108"/>
                  <a:pt x="76" y="6918"/>
                </a:cubicBezTo>
                <a:lnTo>
                  <a:pt x="402" y="22206"/>
                </a:lnTo>
                <a:cubicBezTo>
                  <a:pt x="477" y="25891"/>
                  <a:pt x="3484" y="28823"/>
                  <a:pt x="7169" y="28823"/>
                </a:cubicBezTo>
                <a:lnTo>
                  <a:pt x="10652" y="28823"/>
                </a:lnTo>
                <a:cubicBezTo>
                  <a:pt x="10778" y="30703"/>
                  <a:pt x="10076" y="33835"/>
                  <a:pt x="5640" y="37169"/>
                </a:cubicBezTo>
                <a:cubicBezTo>
                  <a:pt x="5640" y="37169"/>
                  <a:pt x="13835" y="35991"/>
                  <a:pt x="14988" y="28823"/>
                </a:cubicBezTo>
                <a:lnTo>
                  <a:pt x="23560" y="28823"/>
                </a:lnTo>
                <a:cubicBezTo>
                  <a:pt x="27219" y="28823"/>
                  <a:pt x="30226" y="25916"/>
                  <a:pt x="30327" y="22282"/>
                </a:cubicBezTo>
                <a:lnTo>
                  <a:pt x="30778" y="6968"/>
                </a:lnTo>
                <a:cubicBezTo>
                  <a:pt x="30903" y="3159"/>
                  <a:pt x="27845" y="1"/>
                  <a:pt x="2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2"/>
          <p:cNvSpPr/>
          <p:nvPr/>
        </p:nvSpPr>
        <p:spPr>
          <a:xfrm>
            <a:off x="4589231" y="3004954"/>
            <a:ext cx="3841494" cy="1312721"/>
          </a:xfrm>
          <a:prstGeom prst="roundRect">
            <a:avLst>
              <a:gd name="adj" fmla="val 2470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2"/>
          <p:cNvSpPr/>
          <p:nvPr/>
        </p:nvSpPr>
        <p:spPr>
          <a:xfrm>
            <a:off x="713225" y="540000"/>
            <a:ext cx="7717500" cy="5643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2"/>
          <p:cNvSpPr/>
          <p:nvPr/>
        </p:nvSpPr>
        <p:spPr>
          <a:xfrm>
            <a:off x="1543793" y="1619175"/>
            <a:ext cx="3421612" cy="704700"/>
          </a:xfrm>
          <a:prstGeom prst="roundRect">
            <a:avLst>
              <a:gd name="adj" fmla="val 2470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2"/>
          <p:cNvSpPr txBox="1">
            <a:spLocks noGrp="1"/>
          </p:cNvSpPr>
          <p:nvPr>
            <p:ph type="subTitle" idx="1"/>
          </p:nvPr>
        </p:nvSpPr>
        <p:spPr>
          <a:xfrm>
            <a:off x="1543793" y="2431275"/>
            <a:ext cx="29262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Batch vs Fed-Batch</a:t>
            </a:r>
            <a:endParaRPr i="1" dirty="0"/>
          </a:p>
        </p:txBody>
      </p:sp>
      <p:sp>
        <p:nvSpPr>
          <p:cNvPr id="509" name="Google Shape;509;p42"/>
          <p:cNvSpPr txBox="1">
            <a:spLocks noGrp="1"/>
          </p:cNvSpPr>
          <p:nvPr>
            <p:ph type="title" idx="8"/>
          </p:nvPr>
        </p:nvSpPr>
        <p:spPr>
          <a:xfrm>
            <a:off x="1204700" y="540000"/>
            <a:ext cx="67347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CONTEÚDO: Exercícios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17" name="Google Shape;517;p42"/>
          <p:cNvSpPr txBox="1">
            <a:spLocks noGrp="1"/>
          </p:cNvSpPr>
          <p:nvPr>
            <p:ph type="title"/>
          </p:nvPr>
        </p:nvSpPr>
        <p:spPr>
          <a:xfrm rot="3202">
            <a:off x="3815441" y="3718114"/>
            <a:ext cx="644100" cy="4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9" name="Google Shape;519;p42"/>
          <p:cNvSpPr txBox="1">
            <a:spLocks noGrp="1"/>
          </p:cNvSpPr>
          <p:nvPr>
            <p:ph type="title" idx="7"/>
          </p:nvPr>
        </p:nvSpPr>
        <p:spPr>
          <a:xfrm rot="1601">
            <a:off x="769839" y="1724539"/>
            <a:ext cx="644100" cy="4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0" name="Google Shape;520;p42"/>
          <p:cNvSpPr txBox="1">
            <a:spLocks noGrp="1"/>
          </p:cNvSpPr>
          <p:nvPr>
            <p:ph type="subTitle" idx="9"/>
          </p:nvPr>
        </p:nvSpPr>
        <p:spPr>
          <a:xfrm>
            <a:off x="1543725" y="1727400"/>
            <a:ext cx="342168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Crescimento da Bactéria </a:t>
            </a:r>
            <a:r>
              <a:rPr lang="pt-PT" i="1" dirty="0" err="1"/>
              <a:t>Zymomonas</a:t>
            </a:r>
            <a:r>
              <a:rPr lang="pt-PT" i="1" dirty="0"/>
              <a:t> </a:t>
            </a:r>
            <a:r>
              <a:rPr lang="pt-PT" i="1" dirty="0" err="1"/>
              <a:t>mobilis</a:t>
            </a:r>
            <a:endParaRPr i="1" dirty="0"/>
          </a:p>
        </p:txBody>
      </p:sp>
      <p:sp>
        <p:nvSpPr>
          <p:cNvPr id="522" name="Google Shape;522;p42"/>
          <p:cNvSpPr txBox="1">
            <a:spLocks noGrp="1"/>
          </p:cNvSpPr>
          <p:nvPr>
            <p:ph type="subTitle" idx="14"/>
          </p:nvPr>
        </p:nvSpPr>
        <p:spPr>
          <a:xfrm>
            <a:off x="4626448" y="2919675"/>
            <a:ext cx="3767059" cy="1529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Modelação de diferentes modos de crescimento da bactéria </a:t>
            </a:r>
            <a:r>
              <a:rPr lang="pt-PT" i="1" dirty="0" err="1"/>
              <a:t>Escherichia</a:t>
            </a:r>
            <a:r>
              <a:rPr lang="pt-PT" i="1" dirty="0"/>
              <a:t> coli</a:t>
            </a:r>
            <a:endParaRPr i="1" dirty="0"/>
          </a:p>
        </p:txBody>
      </p:sp>
      <p:grpSp>
        <p:nvGrpSpPr>
          <p:cNvPr id="13" name="Google Shape;583;p44">
            <a:extLst>
              <a:ext uri="{FF2B5EF4-FFF2-40B4-BE49-F238E27FC236}">
                <a16:creationId xmlns:a16="http://schemas.microsoft.com/office/drawing/2014/main" id="{52765B9C-0996-714A-9175-B860323E9DE4}"/>
              </a:ext>
            </a:extLst>
          </p:cNvPr>
          <p:cNvGrpSpPr/>
          <p:nvPr/>
        </p:nvGrpSpPr>
        <p:grpSpPr>
          <a:xfrm rot="743485">
            <a:off x="8384939" y="4519172"/>
            <a:ext cx="273651" cy="334320"/>
            <a:chOff x="742400" y="3818325"/>
            <a:chExt cx="555425" cy="667425"/>
          </a:xfrm>
        </p:grpSpPr>
        <p:sp>
          <p:nvSpPr>
            <p:cNvPr id="14" name="Google Shape;584;p44">
              <a:extLst>
                <a:ext uri="{FF2B5EF4-FFF2-40B4-BE49-F238E27FC236}">
                  <a16:creationId xmlns:a16="http://schemas.microsoft.com/office/drawing/2014/main" id="{DB03F906-1A42-D9BD-E860-01FE16013279}"/>
                </a:ext>
              </a:extLst>
            </p:cNvPr>
            <p:cNvSpPr/>
            <p:nvPr/>
          </p:nvSpPr>
          <p:spPr>
            <a:xfrm>
              <a:off x="742400" y="3818325"/>
              <a:ext cx="491100" cy="248675"/>
            </a:xfrm>
            <a:custGeom>
              <a:avLst/>
              <a:gdLst/>
              <a:ahLst/>
              <a:cxnLst/>
              <a:rect l="l" t="t" r="r" b="b"/>
              <a:pathLst>
                <a:path w="19644" h="9947" extrusionOk="0">
                  <a:moveTo>
                    <a:pt x="508" y="0"/>
                  </a:moveTo>
                  <a:cubicBezTo>
                    <a:pt x="187" y="0"/>
                    <a:pt x="0" y="483"/>
                    <a:pt x="351" y="658"/>
                  </a:cubicBezTo>
                  <a:cubicBezTo>
                    <a:pt x="6567" y="3741"/>
                    <a:pt x="12782" y="6824"/>
                    <a:pt x="18998" y="9907"/>
                  </a:cubicBezTo>
                  <a:cubicBezTo>
                    <a:pt x="19050" y="9935"/>
                    <a:pt x="19102" y="9947"/>
                    <a:pt x="19150" y="9947"/>
                  </a:cubicBezTo>
                  <a:cubicBezTo>
                    <a:pt x="19450" y="9947"/>
                    <a:pt x="19643" y="9478"/>
                    <a:pt x="19298" y="9305"/>
                  </a:cubicBezTo>
                  <a:cubicBezTo>
                    <a:pt x="13083" y="6222"/>
                    <a:pt x="6867" y="3140"/>
                    <a:pt x="652" y="32"/>
                  </a:cubicBezTo>
                  <a:cubicBezTo>
                    <a:pt x="602" y="10"/>
                    <a:pt x="553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5;p44">
              <a:extLst>
                <a:ext uri="{FF2B5EF4-FFF2-40B4-BE49-F238E27FC236}">
                  <a16:creationId xmlns:a16="http://schemas.microsoft.com/office/drawing/2014/main" id="{4E4517E1-B99D-662F-2BAE-CAAD48141DAE}"/>
                </a:ext>
              </a:extLst>
            </p:cNvPr>
            <p:cNvSpPr/>
            <p:nvPr/>
          </p:nvSpPr>
          <p:spPr>
            <a:xfrm>
              <a:off x="1071875" y="3855950"/>
              <a:ext cx="158725" cy="122450"/>
            </a:xfrm>
            <a:custGeom>
              <a:avLst/>
              <a:gdLst/>
              <a:ahLst/>
              <a:cxnLst/>
              <a:rect l="l" t="t" r="r" b="b"/>
              <a:pathLst>
                <a:path w="6349" h="4898" extrusionOk="0">
                  <a:moveTo>
                    <a:pt x="511" y="1"/>
                  </a:moveTo>
                  <a:cubicBezTo>
                    <a:pt x="229" y="1"/>
                    <a:pt x="1" y="363"/>
                    <a:pt x="280" y="582"/>
                  </a:cubicBezTo>
                  <a:cubicBezTo>
                    <a:pt x="2059" y="2011"/>
                    <a:pt x="3839" y="3414"/>
                    <a:pt x="5618" y="4818"/>
                  </a:cubicBezTo>
                  <a:cubicBezTo>
                    <a:pt x="5685" y="4874"/>
                    <a:pt x="5758" y="4898"/>
                    <a:pt x="5828" y="4898"/>
                  </a:cubicBezTo>
                  <a:cubicBezTo>
                    <a:pt x="6104" y="4898"/>
                    <a:pt x="6349" y="4536"/>
                    <a:pt x="6069" y="4316"/>
                  </a:cubicBezTo>
                  <a:cubicBezTo>
                    <a:pt x="4290" y="2913"/>
                    <a:pt x="2510" y="1484"/>
                    <a:pt x="731" y="81"/>
                  </a:cubicBezTo>
                  <a:cubicBezTo>
                    <a:pt x="659" y="24"/>
                    <a:pt x="583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6;p44">
              <a:extLst>
                <a:ext uri="{FF2B5EF4-FFF2-40B4-BE49-F238E27FC236}">
                  <a16:creationId xmlns:a16="http://schemas.microsoft.com/office/drawing/2014/main" id="{57B11A51-FCD3-85BC-9C41-8A32FC7EA510}"/>
                </a:ext>
              </a:extLst>
            </p:cNvPr>
            <p:cNvSpPr/>
            <p:nvPr/>
          </p:nvSpPr>
          <p:spPr>
            <a:xfrm>
              <a:off x="1039750" y="4079225"/>
              <a:ext cx="147800" cy="56250"/>
            </a:xfrm>
            <a:custGeom>
              <a:avLst/>
              <a:gdLst/>
              <a:ahLst/>
              <a:cxnLst/>
              <a:rect l="l" t="t" r="r" b="b"/>
              <a:pathLst>
                <a:path w="5912" h="2250" extrusionOk="0">
                  <a:moveTo>
                    <a:pt x="401" y="0"/>
                  </a:moveTo>
                  <a:cubicBezTo>
                    <a:pt x="87" y="0"/>
                    <a:pt x="1" y="561"/>
                    <a:pt x="362" y="674"/>
                  </a:cubicBezTo>
                  <a:lnTo>
                    <a:pt x="5399" y="2228"/>
                  </a:lnTo>
                  <a:cubicBezTo>
                    <a:pt x="5442" y="2242"/>
                    <a:pt x="5481" y="2249"/>
                    <a:pt x="5517" y="2249"/>
                  </a:cubicBezTo>
                  <a:cubicBezTo>
                    <a:pt x="5845" y="2249"/>
                    <a:pt x="5911" y="1689"/>
                    <a:pt x="5550" y="1576"/>
                  </a:cubicBezTo>
                  <a:lnTo>
                    <a:pt x="512" y="22"/>
                  </a:lnTo>
                  <a:cubicBezTo>
                    <a:pt x="472" y="7"/>
                    <a:pt x="435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7;p44">
              <a:extLst>
                <a:ext uri="{FF2B5EF4-FFF2-40B4-BE49-F238E27FC236}">
                  <a16:creationId xmlns:a16="http://schemas.microsoft.com/office/drawing/2014/main" id="{083430BF-4A5A-8699-42CC-9047ED85B672}"/>
                </a:ext>
              </a:extLst>
            </p:cNvPr>
            <p:cNvSpPr/>
            <p:nvPr/>
          </p:nvSpPr>
          <p:spPr>
            <a:xfrm>
              <a:off x="777050" y="4196300"/>
              <a:ext cx="423800" cy="32000"/>
            </a:xfrm>
            <a:custGeom>
              <a:avLst/>
              <a:gdLst/>
              <a:ahLst/>
              <a:cxnLst/>
              <a:rect l="l" t="t" r="r" b="b"/>
              <a:pathLst>
                <a:path w="16952" h="1280" extrusionOk="0">
                  <a:moveTo>
                    <a:pt x="16508" y="0"/>
                  </a:moveTo>
                  <a:cubicBezTo>
                    <a:pt x="16500" y="0"/>
                    <a:pt x="16492" y="0"/>
                    <a:pt x="16484" y="1"/>
                  </a:cubicBezTo>
                  <a:lnTo>
                    <a:pt x="419" y="602"/>
                  </a:lnTo>
                  <a:cubicBezTo>
                    <a:pt x="0" y="602"/>
                    <a:pt x="17" y="1280"/>
                    <a:pt x="422" y="1280"/>
                  </a:cubicBezTo>
                  <a:cubicBezTo>
                    <a:pt x="429" y="1280"/>
                    <a:pt x="436" y="1279"/>
                    <a:pt x="444" y="1279"/>
                  </a:cubicBezTo>
                  <a:cubicBezTo>
                    <a:pt x="5807" y="1078"/>
                    <a:pt x="11146" y="878"/>
                    <a:pt x="16509" y="677"/>
                  </a:cubicBezTo>
                  <a:cubicBezTo>
                    <a:pt x="16952" y="653"/>
                    <a:pt x="16936" y="0"/>
                    <a:pt x="1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88;p44">
              <a:extLst>
                <a:ext uri="{FF2B5EF4-FFF2-40B4-BE49-F238E27FC236}">
                  <a16:creationId xmlns:a16="http://schemas.microsoft.com/office/drawing/2014/main" id="{2612E1BB-950D-A2BD-40E8-BEE89DD9A3F5}"/>
                </a:ext>
              </a:extLst>
            </p:cNvPr>
            <p:cNvSpPr/>
            <p:nvPr/>
          </p:nvSpPr>
          <p:spPr>
            <a:xfrm>
              <a:off x="1028775" y="4269200"/>
              <a:ext cx="205300" cy="103400"/>
            </a:xfrm>
            <a:custGeom>
              <a:avLst/>
              <a:gdLst/>
              <a:ahLst/>
              <a:cxnLst/>
              <a:rect l="l" t="t" r="r" b="b"/>
              <a:pathLst>
                <a:path w="8212" h="4136" extrusionOk="0">
                  <a:moveTo>
                    <a:pt x="7663" y="0"/>
                  </a:moveTo>
                  <a:cubicBezTo>
                    <a:pt x="7608" y="0"/>
                    <a:pt x="7551" y="13"/>
                    <a:pt x="7493" y="42"/>
                  </a:cubicBezTo>
                  <a:cubicBezTo>
                    <a:pt x="5112" y="1195"/>
                    <a:pt x="2731" y="2348"/>
                    <a:pt x="350" y="3526"/>
                  </a:cubicBezTo>
                  <a:cubicBezTo>
                    <a:pt x="1" y="3679"/>
                    <a:pt x="240" y="4135"/>
                    <a:pt x="573" y="4135"/>
                  </a:cubicBezTo>
                  <a:cubicBezTo>
                    <a:pt x="622" y="4135"/>
                    <a:pt x="674" y="4125"/>
                    <a:pt x="726" y="4102"/>
                  </a:cubicBezTo>
                  <a:cubicBezTo>
                    <a:pt x="3107" y="2924"/>
                    <a:pt x="5488" y="1771"/>
                    <a:pt x="7869" y="593"/>
                  </a:cubicBezTo>
                  <a:cubicBezTo>
                    <a:pt x="8211" y="443"/>
                    <a:pt x="7986" y="0"/>
                    <a:pt x="7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89;p44">
              <a:extLst>
                <a:ext uri="{FF2B5EF4-FFF2-40B4-BE49-F238E27FC236}">
                  <a16:creationId xmlns:a16="http://schemas.microsoft.com/office/drawing/2014/main" id="{64BA7AE0-4DF2-F8B0-34DA-0CCC4FE9056F}"/>
                </a:ext>
              </a:extLst>
            </p:cNvPr>
            <p:cNvSpPr/>
            <p:nvPr/>
          </p:nvSpPr>
          <p:spPr>
            <a:xfrm>
              <a:off x="1082875" y="4308850"/>
              <a:ext cx="214950" cy="176900"/>
            </a:xfrm>
            <a:custGeom>
              <a:avLst/>
              <a:gdLst/>
              <a:ahLst/>
              <a:cxnLst/>
              <a:rect l="l" t="t" r="r" b="b"/>
              <a:pathLst>
                <a:path w="8598" h="7076" extrusionOk="0">
                  <a:moveTo>
                    <a:pt x="8153" y="1"/>
                  </a:moveTo>
                  <a:cubicBezTo>
                    <a:pt x="8091" y="1"/>
                    <a:pt x="8025" y="26"/>
                    <a:pt x="7960" y="85"/>
                  </a:cubicBezTo>
                  <a:cubicBezTo>
                    <a:pt x="5379" y="2190"/>
                    <a:pt x="2822" y="4321"/>
                    <a:pt x="266" y="6426"/>
                  </a:cubicBezTo>
                  <a:cubicBezTo>
                    <a:pt x="0" y="6651"/>
                    <a:pt x="184" y="7075"/>
                    <a:pt x="452" y="7075"/>
                  </a:cubicBezTo>
                  <a:cubicBezTo>
                    <a:pt x="512" y="7075"/>
                    <a:pt x="577" y="7053"/>
                    <a:pt x="642" y="7003"/>
                  </a:cubicBezTo>
                  <a:cubicBezTo>
                    <a:pt x="3198" y="4872"/>
                    <a:pt x="5755" y="2767"/>
                    <a:pt x="8336" y="637"/>
                  </a:cubicBezTo>
                  <a:cubicBezTo>
                    <a:pt x="8598" y="415"/>
                    <a:pt x="8407" y="1"/>
                    <a:pt x="8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9DFDC35-D7DF-C23B-0EF6-30F22B67167D}"/>
              </a:ext>
            </a:extLst>
          </p:cNvPr>
          <p:cNvSpPr txBox="1"/>
          <p:nvPr/>
        </p:nvSpPr>
        <p:spPr>
          <a:xfrm>
            <a:off x="8591431" y="4615797"/>
            <a:ext cx="263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Fugaz One"/>
                <a:sym typeface="Fugaz One"/>
              </a:rPr>
              <a:t>2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4"/>
          <p:cNvSpPr/>
          <p:nvPr/>
        </p:nvSpPr>
        <p:spPr>
          <a:xfrm>
            <a:off x="1421482" y="2171272"/>
            <a:ext cx="5998432" cy="1128440"/>
          </a:xfrm>
          <a:prstGeom prst="roundRect">
            <a:avLst>
              <a:gd name="adj" fmla="val 1382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4"/>
          <p:cNvSpPr/>
          <p:nvPr/>
        </p:nvSpPr>
        <p:spPr>
          <a:xfrm>
            <a:off x="1689900" y="577498"/>
            <a:ext cx="5764200" cy="13203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4"/>
          <p:cNvSpPr txBox="1">
            <a:spLocks noGrp="1"/>
          </p:cNvSpPr>
          <p:nvPr>
            <p:ph type="title"/>
          </p:nvPr>
        </p:nvSpPr>
        <p:spPr>
          <a:xfrm>
            <a:off x="1828800" y="760423"/>
            <a:ext cx="5486400" cy="9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>
                <a:solidFill>
                  <a:schemeClr val="accent3"/>
                </a:solidFill>
              </a:rPr>
              <a:t>Modelação de diferentes modos de crescimento da bactéria </a:t>
            </a:r>
            <a:r>
              <a:rPr lang="pt-PT" sz="2400" i="1" dirty="0" err="1">
                <a:solidFill>
                  <a:schemeClr val="accent3"/>
                </a:solidFill>
              </a:rPr>
              <a:t>Zymomonas</a:t>
            </a:r>
            <a:r>
              <a:rPr lang="pt-PT" sz="2400" i="1" dirty="0">
                <a:solidFill>
                  <a:schemeClr val="accent3"/>
                </a:solidFill>
              </a:rPr>
              <a:t> </a:t>
            </a:r>
            <a:r>
              <a:rPr lang="pt-PT" sz="2400" i="1" dirty="0" err="1">
                <a:solidFill>
                  <a:schemeClr val="accent3"/>
                </a:solidFill>
              </a:rPr>
              <a:t>mobilis</a:t>
            </a:r>
            <a:endParaRPr lang="pt-PT" sz="2400" i="1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2" name="Google Shape;582;p4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472647" y="2260527"/>
                <a:ext cx="5842553" cy="90004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>
                  <a:lnSpc>
                    <a:spcPct val="150000"/>
                  </a:lnSpc>
                </a:pPr>
                <a:r>
                  <a:rPr lang="pt-PT" dirty="0"/>
                  <a:t>Crescimento oxidativo em glucose: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pl-PL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1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pt-PT" b="1" dirty="0"/>
              </a:p>
              <a:p>
                <a:pPr marL="0" lvl="0" indent="0" algn="just">
                  <a:lnSpc>
                    <a:spcPct val="150000"/>
                  </a:lnSpc>
                </a:pPr>
                <a:r>
                  <a:rPr lang="pt-PT" dirty="0"/>
                  <a:t>Crescimento fermentativo em sacarose: </a:t>
                </a:r>
                <a14:m>
                  <m:oMath xmlns:m="http://schemas.openxmlformats.org/officeDocument/2006/math"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pt-PT" b="1" i="1" baseline="-2500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b="1" i="1" baseline="-25000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pt-PT" dirty="0"/>
              </a:p>
              <a:p>
                <a:pPr marL="0" lvl="0" indent="0" algn="just">
                  <a:lnSpc>
                    <a:spcPct val="150000"/>
                  </a:lnSpc>
                </a:pPr>
                <a:r>
                  <a:rPr lang="pt-PT" dirty="0"/>
                  <a:t>Crescimento oxidativo em etanol: </a:t>
                </a:r>
                <a14:m>
                  <m:oMath xmlns:m="http://schemas.openxmlformats.org/officeDocument/2006/math"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pt-PT" b="1" i="1" baseline="-25000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1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b="1" dirty="0"/>
              </a:p>
            </p:txBody>
          </p:sp>
        </mc:Choice>
        <mc:Fallback xmlns="">
          <p:sp>
            <p:nvSpPr>
              <p:cNvPr id="582" name="Google Shape;582;p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72647" y="2260527"/>
                <a:ext cx="5842553" cy="900040"/>
              </a:xfrm>
              <a:prstGeom prst="rect">
                <a:avLst/>
              </a:prstGeom>
              <a:blipFill>
                <a:blip r:embed="rId3"/>
                <a:stretch>
                  <a:fillRect l="-626" t="-9524" b="-204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3" name="Google Shape;583;p44"/>
          <p:cNvGrpSpPr/>
          <p:nvPr/>
        </p:nvGrpSpPr>
        <p:grpSpPr>
          <a:xfrm rot="-470455">
            <a:off x="1037696" y="1449465"/>
            <a:ext cx="605408" cy="727487"/>
            <a:chOff x="742400" y="3818325"/>
            <a:chExt cx="555425" cy="667425"/>
          </a:xfrm>
        </p:grpSpPr>
        <p:sp>
          <p:nvSpPr>
            <p:cNvPr id="584" name="Google Shape;584;p44"/>
            <p:cNvSpPr/>
            <p:nvPr/>
          </p:nvSpPr>
          <p:spPr>
            <a:xfrm>
              <a:off x="742400" y="3818325"/>
              <a:ext cx="491100" cy="248675"/>
            </a:xfrm>
            <a:custGeom>
              <a:avLst/>
              <a:gdLst/>
              <a:ahLst/>
              <a:cxnLst/>
              <a:rect l="l" t="t" r="r" b="b"/>
              <a:pathLst>
                <a:path w="19644" h="9947" extrusionOk="0">
                  <a:moveTo>
                    <a:pt x="508" y="0"/>
                  </a:moveTo>
                  <a:cubicBezTo>
                    <a:pt x="187" y="0"/>
                    <a:pt x="0" y="483"/>
                    <a:pt x="351" y="658"/>
                  </a:cubicBezTo>
                  <a:cubicBezTo>
                    <a:pt x="6567" y="3741"/>
                    <a:pt x="12782" y="6824"/>
                    <a:pt x="18998" y="9907"/>
                  </a:cubicBezTo>
                  <a:cubicBezTo>
                    <a:pt x="19050" y="9935"/>
                    <a:pt x="19102" y="9947"/>
                    <a:pt x="19150" y="9947"/>
                  </a:cubicBezTo>
                  <a:cubicBezTo>
                    <a:pt x="19450" y="9947"/>
                    <a:pt x="19643" y="9478"/>
                    <a:pt x="19298" y="9305"/>
                  </a:cubicBezTo>
                  <a:cubicBezTo>
                    <a:pt x="13083" y="6222"/>
                    <a:pt x="6867" y="3140"/>
                    <a:pt x="652" y="32"/>
                  </a:cubicBezTo>
                  <a:cubicBezTo>
                    <a:pt x="602" y="10"/>
                    <a:pt x="553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1071875" y="3855950"/>
              <a:ext cx="158725" cy="122450"/>
            </a:xfrm>
            <a:custGeom>
              <a:avLst/>
              <a:gdLst/>
              <a:ahLst/>
              <a:cxnLst/>
              <a:rect l="l" t="t" r="r" b="b"/>
              <a:pathLst>
                <a:path w="6349" h="4898" extrusionOk="0">
                  <a:moveTo>
                    <a:pt x="511" y="1"/>
                  </a:moveTo>
                  <a:cubicBezTo>
                    <a:pt x="229" y="1"/>
                    <a:pt x="1" y="363"/>
                    <a:pt x="280" y="582"/>
                  </a:cubicBezTo>
                  <a:cubicBezTo>
                    <a:pt x="2059" y="2011"/>
                    <a:pt x="3839" y="3414"/>
                    <a:pt x="5618" y="4818"/>
                  </a:cubicBezTo>
                  <a:cubicBezTo>
                    <a:pt x="5685" y="4874"/>
                    <a:pt x="5758" y="4898"/>
                    <a:pt x="5828" y="4898"/>
                  </a:cubicBezTo>
                  <a:cubicBezTo>
                    <a:pt x="6104" y="4898"/>
                    <a:pt x="6349" y="4536"/>
                    <a:pt x="6069" y="4316"/>
                  </a:cubicBezTo>
                  <a:cubicBezTo>
                    <a:pt x="4290" y="2913"/>
                    <a:pt x="2510" y="1484"/>
                    <a:pt x="731" y="81"/>
                  </a:cubicBezTo>
                  <a:cubicBezTo>
                    <a:pt x="659" y="24"/>
                    <a:pt x="583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1039750" y="4079225"/>
              <a:ext cx="147800" cy="56250"/>
            </a:xfrm>
            <a:custGeom>
              <a:avLst/>
              <a:gdLst/>
              <a:ahLst/>
              <a:cxnLst/>
              <a:rect l="l" t="t" r="r" b="b"/>
              <a:pathLst>
                <a:path w="5912" h="2250" extrusionOk="0">
                  <a:moveTo>
                    <a:pt x="401" y="0"/>
                  </a:moveTo>
                  <a:cubicBezTo>
                    <a:pt x="87" y="0"/>
                    <a:pt x="1" y="561"/>
                    <a:pt x="362" y="674"/>
                  </a:cubicBezTo>
                  <a:lnTo>
                    <a:pt x="5399" y="2228"/>
                  </a:lnTo>
                  <a:cubicBezTo>
                    <a:pt x="5442" y="2242"/>
                    <a:pt x="5481" y="2249"/>
                    <a:pt x="5517" y="2249"/>
                  </a:cubicBezTo>
                  <a:cubicBezTo>
                    <a:pt x="5845" y="2249"/>
                    <a:pt x="5911" y="1689"/>
                    <a:pt x="5550" y="1576"/>
                  </a:cubicBezTo>
                  <a:lnTo>
                    <a:pt x="512" y="22"/>
                  </a:lnTo>
                  <a:cubicBezTo>
                    <a:pt x="472" y="7"/>
                    <a:pt x="435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777050" y="4196300"/>
              <a:ext cx="423800" cy="32000"/>
            </a:xfrm>
            <a:custGeom>
              <a:avLst/>
              <a:gdLst/>
              <a:ahLst/>
              <a:cxnLst/>
              <a:rect l="l" t="t" r="r" b="b"/>
              <a:pathLst>
                <a:path w="16952" h="1280" extrusionOk="0">
                  <a:moveTo>
                    <a:pt x="16508" y="0"/>
                  </a:moveTo>
                  <a:cubicBezTo>
                    <a:pt x="16500" y="0"/>
                    <a:pt x="16492" y="0"/>
                    <a:pt x="16484" y="1"/>
                  </a:cubicBezTo>
                  <a:lnTo>
                    <a:pt x="419" y="602"/>
                  </a:lnTo>
                  <a:cubicBezTo>
                    <a:pt x="0" y="602"/>
                    <a:pt x="17" y="1280"/>
                    <a:pt x="422" y="1280"/>
                  </a:cubicBezTo>
                  <a:cubicBezTo>
                    <a:pt x="429" y="1280"/>
                    <a:pt x="436" y="1279"/>
                    <a:pt x="444" y="1279"/>
                  </a:cubicBezTo>
                  <a:cubicBezTo>
                    <a:pt x="5807" y="1078"/>
                    <a:pt x="11146" y="878"/>
                    <a:pt x="16509" y="677"/>
                  </a:cubicBezTo>
                  <a:cubicBezTo>
                    <a:pt x="16952" y="653"/>
                    <a:pt x="16936" y="0"/>
                    <a:pt x="1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1028775" y="4269200"/>
              <a:ext cx="205300" cy="103400"/>
            </a:xfrm>
            <a:custGeom>
              <a:avLst/>
              <a:gdLst/>
              <a:ahLst/>
              <a:cxnLst/>
              <a:rect l="l" t="t" r="r" b="b"/>
              <a:pathLst>
                <a:path w="8212" h="4136" extrusionOk="0">
                  <a:moveTo>
                    <a:pt x="7663" y="0"/>
                  </a:moveTo>
                  <a:cubicBezTo>
                    <a:pt x="7608" y="0"/>
                    <a:pt x="7551" y="13"/>
                    <a:pt x="7493" y="42"/>
                  </a:cubicBezTo>
                  <a:cubicBezTo>
                    <a:pt x="5112" y="1195"/>
                    <a:pt x="2731" y="2348"/>
                    <a:pt x="350" y="3526"/>
                  </a:cubicBezTo>
                  <a:cubicBezTo>
                    <a:pt x="1" y="3679"/>
                    <a:pt x="240" y="4135"/>
                    <a:pt x="573" y="4135"/>
                  </a:cubicBezTo>
                  <a:cubicBezTo>
                    <a:pt x="622" y="4135"/>
                    <a:pt x="674" y="4125"/>
                    <a:pt x="726" y="4102"/>
                  </a:cubicBezTo>
                  <a:cubicBezTo>
                    <a:pt x="3107" y="2924"/>
                    <a:pt x="5488" y="1771"/>
                    <a:pt x="7869" y="593"/>
                  </a:cubicBezTo>
                  <a:cubicBezTo>
                    <a:pt x="8211" y="443"/>
                    <a:pt x="7986" y="0"/>
                    <a:pt x="7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1082875" y="4308850"/>
              <a:ext cx="214950" cy="176900"/>
            </a:xfrm>
            <a:custGeom>
              <a:avLst/>
              <a:gdLst/>
              <a:ahLst/>
              <a:cxnLst/>
              <a:rect l="l" t="t" r="r" b="b"/>
              <a:pathLst>
                <a:path w="8598" h="7076" extrusionOk="0">
                  <a:moveTo>
                    <a:pt x="8153" y="1"/>
                  </a:moveTo>
                  <a:cubicBezTo>
                    <a:pt x="8091" y="1"/>
                    <a:pt x="8025" y="26"/>
                    <a:pt x="7960" y="85"/>
                  </a:cubicBezTo>
                  <a:cubicBezTo>
                    <a:pt x="5379" y="2190"/>
                    <a:pt x="2822" y="4321"/>
                    <a:pt x="266" y="6426"/>
                  </a:cubicBezTo>
                  <a:cubicBezTo>
                    <a:pt x="0" y="6651"/>
                    <a:pt x="184" y="7075"/>
                    <a:pt x="452" y="7075"/>
                  </a:cubicBezTo>
                  <a:cubicBezTo>
                    <a:pt x="512" y="7075"/>
                    <a:pt x="577" y="7053"/>
                    <a:pt x="642" y="7003"/>
                  </a:cubicBezTo>
                  <a:cubicBezTo>
                    <a:pt x="3198" y="4872"/>
                    <a:pt x="5755" y="2767"/>
                    <a:pt x="8336" y="637"/>
                  </a:cubicBezTo>
                  <a:cubicBezTo>
                    <a:pt x="8598" y="415"/>
                    <a:pt x="8407" y="1"/>
                    <a:pt x="8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44"/>
          <p:cNvGrpSpPr/>
          <p:nvPr/>
        </p:nvGrpSpPr>
        <p:grpSpPr>
          <a:xfrm rot="7888823">
            <a:off x="7300832" y="18948"/>
            <a:ext cx="655746" cy="787975"/>
            <a:chOff x="742400" y="3818325"/>
            <a:chExt cx="555425" cy="667425"/>
          </a:xfrm>
        </p:grpSpPr>
        <p:sp>
          <p:nvSpPr>
            <p:cNvPr id="591" name="Google Shape;591;p44"/>
            <p:cNvSpPr/>
            <p:nvPr/>
          </p:nvSpPr>
          <p:spPr>
            <a:xfrm>
              <a:off x="742400" y="3818325"/>
              <a:ext cx="491100" cy="248675"/>
            </a:xfrm>
            <a:custGeom>
              <a:avLst/>
              <a:gdLst/>
              <a:ahLst/>
              <a:cxnLst/>
              <a:rect l="l" t="t" r="r" b="b"/>
              <a:pathLst>
                <a:path w="19644" h="9947" extrusionOk="0">
                  <a:moveTo>
                    <a:pt x="508" y="0"/>
                  </a:moveTo>
                  <a:cubicBezTo>
                    <a:pt x="187" y="0"/>
                    <a:pt x="0" y="483"/>
                    <a:pt x="351" y="658"/>
                  </a:cubicBezTo>
                  <a:cubicBezTo>
                    <a:pt x="6567" y="3741"/>
                    <a:pt x="12782" y="6824"/>
                    <a:pt x="18998" y="9907"/>
                  </a:cubicBezTo>
                  <a:cubicBezTo>
                    <a:pt x="19050" y="9935"/>
                    <a:pt x="19102" y="9947"/>
                    <a:pt x="19150" y="9947"/>
                  </a:cubicBezTo>
                  <a:cubicBezTo>
                    <a:pt x="19450" y="9947"/>
                    <a:pt x="19643" y="9478"/>
                    <a:pt x="19298" y="9305"/>
                  </a:cubicBezTo>
                  <a:cubicBezTo>
                    <a:pt x="13083" y="6222"/>
                    <a:pt x="6867" y="3140"/>
                    <a:pt x="652" y="32"/>
                  </a:cubicBezTo>
                  <a:cubicBezTo>
                    <a:pt x="602" y="10"/>
                    <a:pt x="553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1071875" y="3855950"/>
              <a:ext cx="158725" cy="122450"/>
            </a:xfrm>
            <a:custGeom>
              <a:avLst/>
              <a:gdLst/>
              <a:ahLst/>
              <a:cxnLst/>
              <a:rect l="l" t="t" r="r" b="b"/>
              <a:pathLst>
                <a:path w="6349" h="4898" extrusionOk="0">
                  <a:moveTo>
                    <a:pt x="511" y="1"/>
                  </a:moveTo>
                  <a:cubicBezTo>
                    <a:pt x="229" y="1"/>
                    <a:pt x="1" y="363"/>
                    <a:pt x="280" y="582"/>
                  </a:cubicBezTo>
                  <a:cubicBezTo>
                    <a:pt x="2059" y="2011"/>
                    <a:pt x="3839" y="3414"/>
                    <a:pt x="5618" y="4818"/>
                  </a:cubicBezTo>
                  <a:cubicBezTo>
                    <a:pt x="5685" y="4874"/>
                    <a:pt x="5758" y="4898"/>
                    <a:pt x="5828" y="4898"/>
                  </a:cubicBezTo>
                  <a:cubicBezTo>
                    <a:pt x="6104" y="4898"/>
                    <a:pt x="6349" y="4536"/>
                    <a:pt x="6069" y="4316"/>
                  </a:cubicBezTo>
                  <a:cubicBezTo>
                    <a:pt x="4290" y="2913"/>
                    <a:pt x="2510" y="1484"/>
                    <a:pt x="731" y="81"/>
                  </a:cubicBezTo>
                  <a:cubicBezTo>
                    <a:pt x="659" y="24"/>
                    <a:pt x="583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1039750" y="4079225"/>
              <a:ext cx="147800" cy="56250"/>
            </a:xfrm>
            <a:custGeom>
              <a:avLst/>
              <a:gdLst/>
              <a:ahLst/>
              <a:cxnLst/>
              <a:rect l="l" t="t" r="r" b="b"/>
              <a:pathLst>
                <a:path w="5912" h="2250" extrusionOk="0">
                  <a:moveTo>
                    <a:pt x="401" y="0"/>
                  </a:moveTo>
                  <a:cubicBezTo>
                    <a:pt x="87" y="0"/>
                    <a:pt x="1" y="561"/>
                    <a:pt x="362" y="674"/>
                  </a:cubicBezTo>
                  <a:lnTo>
                    <a:pt x="5399" y="2228"/>
                  </a:lnTo>
                  <a:cubicBezTo>
                    <a:pt x="5442" y="2242"/>
                    <a:pt x="5481" y="2249"/>
                    <a:pt x="5517" y="2249"/>
                  </a:cubicBezTo>
                  <a:cubicBezTo>
                    <a:pt x="5845" y="2249"/>
                    <a:pt x="5911" y="1689"/>
                    <a:pt x="5550" y="1576"/>
                  </a:cubicBezTo>
                  <a:lnTo>
                    <a:pt x="512" y="22"/>
                  </a:lnTo>
                  <a:cubicBezTo>
                    <a:pt x="472" y="7"/>
                    <a:pt x="435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777050" y="4196300"/>
              <a:ext cx="423800" cy="32000"/>
            </a:xfrm>
            <a:custGeom>
              <a:avLst/>
              <a:gdLst/>
              <a:ahLst/>
              <a:cxnLst/>
              <a:rect l="l" t="t" r="r" b="b"/>
              <a:pathLst>
                <a:path w="16952" h="1280" extrusionOk="0">
                  <a:moveTo>
                    <a:pt x="16508" y="0"/>
                  </a:moveTo>
                  <a:cubicBezTo>
                    <a:pt x="16500" y="0"/>
                    <a:pt x="16492" y="0"/>
                    <a:pt x="16484" y="1"/>
                  </a:cubicBezTo>
                  <a:lnTo>
                    <a:pt x="419" y="602"/>
                  </a:lnTo>
                  <a:cubicBezTo>
                    <a:pt x="0" y="602"/>
                    <a:pt x="17" y="1280"/>
                    <a:pt x="422" y="1280"/>
                  </a:cubicBezTo>
                  <a:cubicBezTo>
                    <a:pt x="429" y="1280"/>
                    <a:pt x="436" y="1279"/>
                    <a:pt x="444" y="1279"/>
                  </a:cubicBezTo>
                  <a:cubicBezTo>
                    <a:pt x="5807" y="1078"/>
                    <a:pt x="11146" y="878"/>
                    <a:pt x="16509" y="677"/>
                  </a:cubicBezTo>
                  <a:cubicBezTo>
                    <a:pt x="16952" y="653"/>
                    <a:pt x="16936" y="0"/>
                    <a:pt x="1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1028775" y="4269200"/>
              <a:ext cx="205300" cy="103400"/>
            </a:xfrm>
            <a:custGeom>
              <a:avLst/>
              <a:gdLst/>
              <a:ahLst/>
              <a:cxnLst/>
              <a:rect l="l" t="t" r="r" b="b"/>
              <a:pathLst>
                <a:path w="8212" h="4136" extrusionOk="0">
                  <a:moveTo>
                    <a:pt x="7663" y="0"/>
                  </a:moveTo>
                  <a:cubicBezTo>
                    <a:pt x="7608" y="0"/>
                    <a:pt x="7551" y="13"/>
                    <a:pt x="7493" y="42"/>
                  </a:cubicBezTo>
                  <a:cubicBezTo>
                    <a:pt x="5112" y="1195"/>
                    <a:pt x="2731" y="2348"/>
                    <a:pt x="350" y="3526"/>
                  </a:cubicBezTo>
                  <a:cubicBezTo>
                    <a:pt x="1" y="3679"/>
                    <a:pt x="240" y="4135"/>
                    <a:pt x="573" y="4135"/>
                  </a:cubicBezTo>
                  <a:cubicBezTo>
                    <a:pt x="622" y="4135"/>
                    <a:pt x="674" y="4125"/>
                    <a:pt x="726" y="4102"/>
                  </a:cubicBezTo>
                  <a:cubicBezTo>
                    <a:pt x="3107" y="2924"/>
                    <a:pt x="5488" y="1771"/>
                    <a:pt x="7869" y="593"/>
                  </a:cubicBezTo>
                  <a:cubicBezTo>
                    <a:pt x="8211" y="443"/>
                    <a:pt x="7986" y="0"/>
                    <a:pt x="7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1082875" y="4308850"/>
              <a:ext cx="214950" cy="176900"/>
            </a:xfrm>
            <a:custGeom>
              <a:avLst/>
              <a:gdLst/>
              <a:ahLst/>
              <a:cxnLst/>
              <a:rect l="l" t="t" r="r" b="b"/>
              <a:pathLst>
                <a:path w="8598" h="7076" extrusionOk="0">
                  <a:moveTo>
                    <a:pt x="8153" y="1"/>
                  </a:moveTo>
                  <a:cubicBezTo>
                    <a:pt x="8091" y="1"/>
                    <a:pt x="8025" y="26"/>
                    <a:pt x="7960" y="85"/>
                  </a:cubicBezTo>
                  <a:cubicBezTo>
                    <a:pt x="5379" y="2190"/>
                    <a:pt x="2822" y="4321"/>
                    <a:pt x="266" y="6426"/>
                  </a:cubicBezTo>
                  <a:cubicBezTo>
                    <a:pt x="0" y="6651"/>
                    <a:pt x="184" y="7075"/>
                    <a:pt x="452" y="7075"/>
                  </a:cubicBezTo>
                  <a:cubicBezTo>
                    <a:pt x="512" y="7075"/>
                    <a:pt x="577" y="7053"/>
                    <a:pt x="642" y="7003"/>
                  </a:cubicBezTo>
                  <a:cubicBezTo>
                    <a:pt x="3198" y="4872"/>
                    <a:pt x="5755" y="2767"/>
                    <a:pt x="8336" y="637"/>
                  </a:cubicBezTo>
                  <a:cubicBezTo>
                    <a:pt x="8598" y="415"/>
                    <a:pt x="8407" y="1"/>
                    <a:pt x="8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573;p43">
            <a:extLst>
              <a:ext uri="{FF2B5EF4-FFF2-40B4-BE49-F238E27FC236}">
                <a16:creationId xmlns:a16="http://schemas.microsoft.com/office/drawing/2014/main" id="{AF716619-5FD8-835D-5AF4-70AFC5B1094B}"/>
              </a:ext>
            </a:extLst>
          </p:cNvPr>
          <p:cNvSpPr/>
          <p:nvPr/>
        </p:nvSpPr>
        <p:spPr>
          <a:xfrm>
            <a:off x="6758315" y="1218447"/>
            <a:ext cx="1436990" cy="919491"/>
          </a:xfrm>
          <a:custGeom>
            <a:avLst/>
            <a:gdLst/>
            <a:ahLst/>
            <a:cxnLst/>
            <a:rect l="l" t="t" r="r" b="b"/>
            <a:pathLst>
              <a:path w="41204" h="39876" extrusionOk="0">
                <a:moveTo>
                  <a:pt x="7294" y="1"/>
                </a:moveTo>
                <a:cubicBezTo>
                  <a:pt x="3233" y="1"/>
                  <a:pt x="0" y="3459"/>
                  <a:pt x="276" y="7520"/>
                </a:cubicBezTo>
                <a:lnTo>
                  <a:pt x="1354" y="23033"/>
                </a:lnTo>
                <a:cubicBezTo>
                  <a:pt x="1629" y="26718"/>
                  <a:pt x="4687" y="29600"/>
                  <a:pt x="8371" y="29600"/>
                </a:cubicBezTo>
                <a:lnTo>
                  <a:pt x="8522" y="29600"/>
                </a:lnTo>
                <a:cubicBezTo>
                  <a:pt x="9700" y="32557"/>
                  <a:pt x="12256" y="36492"/>
                  <a:pt x="17820" y="39876"/>
                </a:cubicBezTo>
                <a:cubicBezTo>
                  <a:pt x="17670" y="39725"/>
                  <a:pt x="13158" y="34813"/>
                  <a:pt x="13234" y="29600"/>
                </a:cubicBezTo>
                <a:lnTo>
                  <a:pt x="31078" y="29600"/>
                </a:lnTo>
                <a:cubicBezTo>
                  <a:pt x="34537" y="29600"/>
                  <a:pt x="37469" y="27069"/>
                  <a:pt x="38021" y="23660"/>
                </a:cubicBezTo>
                <a:lnTo>
                  <a:pt x="40502" y="8146"/>
                </a:lnTo>
                <a:cubicBezTo>
                  <a:pt x="41204" y="3886"/>
                  <a:pt x="37895" y="1"/>
                  <a:pt x="335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574;p43">
            <a:extLst>
              <a:ext uri="{FF2B5EF4-FFF2-40B4-BE49-F238E27FC236}">
                <a16:creationId xmlns:a16="http://schemas.microsoft.com/office/drawing/2014/main" id="{390FE05C-DDE0-D5FD-8C3A-1C069A03F905}"/>
              </a:ext>
            </a:extLst>
          </p:cNvPr>
          <p:cNvSpPr txBox="1">
            <a:spLocks/>
          </p:cNvSpPr>
          <p:nvPr/>
        </p:nvSpPr>
        <p:spPr>
          <a:xfrm>
            <a:off x="6816694" y="1099995"/>
            <a:ext cx="12522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6000"/>
            </a:pPr>
            <a:r>
              <a:rPr lang="en" sz="3200" dirty="0">
                <a:solidFill>
                  <a:schemeClr val="dk1"/>
                </a:solidFill>
                <a:latin typeface="Fugaz One"/>
                <a:sym typeface="Fugaz One"/>
              </a:rPr>
              <a:t>01</a:t>
            </a:r>
          </a:p>
        </p:txBody>
      </p:sp>
      <p:sp>
        <p:nvSpPr>
          <p:cNvPr id="22" name="Google Shape;579;p44">
            <a:extLst>
              <a:ext uri="{FF2B5EF4-FFF2-40B4-BE49-F238E27FC236}">
                <a16:creationId xmlns:a16="http://schemas.microsoft.com/office/drawing/2014/main" id="{F3008529-F1DD-E445-CB88-341DC1D87766}"/>
              </a:ext>
            </a:extLst>
          </p:cNvPr>
          <p:cNvSpPr/>
          <p:nvPr/>
        </p:nvSpPr>
        <p:spPr>
          <a:xfrm>
            <a:off x="1913693" y="3420899"/>
            <a:ext cx="5126442" cy="1474484"/>
          </a:xfrm>
          <a:prstGeom prst="roundRect">
            <a:avLst>
              <a:gd name="adj" fmla="val 1382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Google Shape;582;p44">
                <a:extLst>
                  <a:ext uri="{FF2B5EF4-FFF2-40B4-BE49-F238E27FC236}">
                    <a16:creationId xmlns:a16="http://schemas.microsoft.com/office/drawing/2014/main" id="{156C6BA3-F65F-2D9A-523C-ECF009714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3693" y="3520817"/>
                <a:ext cx="5037235" cy="13745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</a:pPr>
                <a:r>
                  <a:rPr lang="pt-PT" dirty="0"/>
                  <a:t>Cinética da reação 1:</a:t>
                </a:r>
                <a14:m>
                  <m:oMath xmlns:m="http://schemas.openxmlformats.org/officeDocument/2006/math">
                    <m:r>
                      <a:rPr lang="en-GB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pl-PL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pt-PT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en-GB" b="1" i="1" baseline="-25000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GB" b="1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f>
                      <m:fPr>
                        <m:ctrlPr>
                          <a:rPr lang="pt-PT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</m:num>
                      <m:den>
                        <m:sSub>
                          <m:sSubPr>
                            <m:ctrlP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pt-PT" b="1" i="1" dirty="0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  <m:r>
                          <a:rPr lang="pt-PT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PT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</m:den>
                    </m:f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pt-PT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𝑮</m:t>
                        </m:r>
                      </m:num>
                      <m:den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𝑮</m:t>
                        </m:r>
                      </m:den>
                    </m:f>
                  </m:oMath>
                </a14:m>
                <a:endParaRPr lang="pt-PT" b="1" dirty="0"/>
              </a:p>
              <a:p>
                <a:pPr marL="0" indent="0" algn="just">
                  <a:lnSpc>
                    <a:spcPct val="150000"/>
                  </a:lnSpc>
                </a:pPr>
                <a:r>
                  <a:rPr lang="pt-PT" dirty="0"/>
                  <a:t>Cinética da reação 2:</a:t>
                </a:r>
                <a14:m>
                  <m:oMath xmlns:m="http://schemas.openxmlformats.org/officeDocument/2006/math">
                    <m: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en-GB" b="1" i="1" baseline="-2500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en-GB" b="1" i="1" baseline="-25000" dirty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GB" b="1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baseline="-25000" dirty="0" smtClean="0">
                        <a:latin typeface="Cambria Math" panose="02040503050406030204" pitchFamily="18" charset="0"/>
                      </a:rPr>
                      <m:t>𝟐</m:t>
                    </m:r>
                    <m:f>
                      <m:fPr>
                        <m:ctrlPr>
                          <a:rPr lang="pt-PT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num>
                      <m:den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GB" b="1" i="1" baseline="-25000" dirty="0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GB" b="1" i="1" baseline="-25000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den>
                    </m:f>
                    <m:r>
                      <a:rPr lang="en-GB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𝟐</m:t>
                    </m:r>
                    <m:f>
                      <m:fPr>
                        <m:ctrlPr>
                          <a:rPr lang="pt-PT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num>
                      <m:den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den>
                    </m:f>
                  </m:oMath>
                </a14:m>
                <a:endParaRPr lang="pt-PT" dirty="0"/>
              </a:p>
              <a:p>
                <a:pPr marL="0" indent="0" algn="just">
                  <a:lnSpc>
                    <a:spcPct val="150000"/>
                  </a:lnSpc>
                </a:pPr>
                <a:r>
                  <a:rPr lang="pt-PT" dirty="0"/>
                  <a:t>Cinética da reação 3:</a:t>
                </a:r>
                <a14:m>
                  <m:oMath xmlns:m="http://schemas.openxmlformats.org/officeDocument/2006/math">
                    <m:r>
                      <a:rPr lang="pl-PL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pt-PT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GB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en-GB" b="1" i="1" baseline="-25000" dirty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GB" b="1" i="1" baseline="-25000" dirty="0" smtClean="0">
                        <a:latin typeface="Cambria Math" panose="02040503050406030204" pitchFamily="18" charset="0"/>
                      </a:rPr>
                      <m:t>𝟑</m:t>
                    </m:r>
                    <m:f>
                      <m:fPr>
                        <m:ctrlPr>
                          <a:rPr lang="pt-PT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sSub>
                          <m:sSubPr>
                            <m:ctrlP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pt-PT" b="1" i="1" dirty="0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pt-PT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PT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</m:den>
                    </m:f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𝟐𝟓</m:t>
                    </m:r>
                    <m:f>
                      <m:fPr>
                        <m:ctrlPr>
                          <a:rPr lang="pt-PT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</m:den>
                    </m:f>
                  </m:oMath>
                </a14:m>
                <a:endParaRPr lang="pt-PT" b="1" dirty="0"/>
              </a:p>
              <a:p>
                <a:pPr marL="0" indent="0" algn="just"/>
                <a:endParaRPr lang="pt-PT" b="1" dirty="0"/>
              </a:p>
            </p:txBody>
          </p:sp>
        </mc:Choice>
        <mc:Fallback>
          <p:sp>
            <p:nvSpPr>
              <p:cNvPr id="23" name="Google Shape;582;p44">
                <a:extLst>
                  <a:ext uri="{FF2B5EF4-FFF2-40B4-BE49-F238E27FC236}">
                    <a16:creationId xmlns:a16="http://schemas.microsoft.com/office/drawing/2014/main" id="{156C6BA3-F65F-2D9A-523C-ECF009714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93" y="3520817"/>
                <a:ext cx="5037235" cy="1374566"/>
              </a:xfrm>
              <a:prstGeom prst="rect">
                <a:avLst/>
              </a:prstGeom>
              <a:blipFill>
                <a:blip r:embed="rId4"/>
                <a:stretch>
                  <a:fillRect l="-503" t="-10092" b="-36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D5FBDA-6B5A-054F-3AB5-14A0DF1870C3}"/>
                  </a:ext>
                </a:extLst>
              </p:cNvPr>
              <p:cNvSpPr txBox="1"/>
              <p:nvPr/>
            </p:nvSpPr>
            <p:spPr>
              <a:xfrm>
                <a:off x="5467815" y="2108335"/>
                <a:ext cx="44233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1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GB" sz="1100" b="1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D5FBDA-6B5A-054F-3AB5-14A0DF187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815" y="2108335"/>
                <a:ext cx="442332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46EC954-3110-9B7C-CFA2-E42E7D3325A0}"/>
                  </a:ext>
                </a:extLst>
              </p:cNvPr>
              <p:cNvSpPr txBox="1"/>
              <p:nvPr/>
            </p:nvSpPr>
            <p:spPr>
              <a:xfrm>
                <a:off x="5939883" y="2466448"/>
                <a:ext cx="46237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1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pt-PT" sz="1100" b="1" i="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46EC954-3110-9B7C-CFA2-E42E7D332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883" y="2466448"/>
                <a:ext cx="46237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224D187-E698-4D40-A85D-B86899C2EB1D}"/>
                  </a:ext>
                </a:extLst>
              </p:cNvPr>
              <p:cNvSpPr txBox="1"/>
              <p:nvPr/>
            </p:nvSpPr>
            <p:spPr>
              <a:xfrm>
                <a:off x="5333999" y="2830786"/>
                <a:ext cx="44233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1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GB" sz="1100" b="1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224D187-E698-4D40-A85D-B86899C2E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9" y="2830786"/>
                <a:ext cx="44233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oogle Shape;583;p44">
            <a:extLst>
              <a:ext uri="{FF2B5EF4-FFF2-40B4-BE49-F238E27FC236}">
                <a16:creationId xmlns:a16="http://schemas.microsoft.com/office/drawing/2014/main" id="{7BF67541-4087-434D-EE26-757EAB854287}"/>
              </a:ext>
            </a:extLst>
          </p:cNvPr>
          <p:cNvGrpSpPr/>
          <p:nvPr/>
        </p:nvGrpSpPr>
        <p:grpSpPr>
          <a:xfrm rot="743485">
            <a:off x="8384939" y="4519172"/>
            <a:ext cx="273651" cy="334320"/>
            <a:chOff x="742400" y="3818325"/>
            <a:chExt cx="555425" cy="667425"/>
          </a:xfrm>
        </p:grpSpPr>
        <p:sp>
          <p:nvSpPr>
            <p:cNvPr id="32" name="Google Shape;584;p44">
              <a:extLst>
                <a:ext uri="{FF2B5EF4-FFF2-40B4-BE49-F238E27FC236}">
                  <a16:creationId xmlns:a16="http://schemas.microsoft.com/office/drawing/2014/main" id="{38E9E346-B09D-0BCF-2B4E-360721031043}"/>
                </a:ext>
              </a:extLst>
            </p:cNvPr>
            <p:cNvSpPr/>
            <p:nvPr/>
          </p:nvSpPr>
          <p:spPr>
            <a:xfrm>
              <a:off x="742400" y="3818325"/>
              <a:ext cx="491100" cy="248675"/>
            </a:xfrm>
            <a:custGeom>
              <a:avLst/>
              <a:gdLst/>
              <a:ahLst/>
              <a:cxnLst/>
              <a:rect l="l" t="t" r="r" b="b"/>
              <a:pathLst>
                <a:path w="19644" h="9947" extrusionOk="0">
                  <a:moveTo>
                    <a:pt x="508" y="0"/>
                  </a:moveTo>
                  <a:cubicBezTo>
                    <a:pt x="187" y="0"/>
                    <a:pt x="0" y="483"/>
                    <a:pt x="351" y="658"/>
                  </a:cubicBezTo>
                  <a:cubicBezTo>
                    <a:pt x="6567" y="3741"/>
                    <a:pt x="12782" y="6824"/>
                    <a:pt x="18998" y="9907"/>
                  </a:cubicBezTo>
                  <a:cubicBezTo>
                    <a:pt x="19050" y="9935"/>
                    <a:pt x="19102" y="9947"/>
                    <a:pt x="19150" y="9947"/>
                  </a:cubicBezTo>
                  <a:cubicBezTo>
                    <a:pt x="19450" y="9947"/>
                    <a:pt x="19643" y="9478"/>
                    <a:pt x="19298" y="9305"/>
                  </a:cubicBezTo>
                  <a:cubicBezTo>
                    <a:pt x="13083" y="6222"/>
                    <a:pt x="6867" y="3140"/>
                    <a:pt x="652" y="32"/>
                  </a:cubicBezTo>
                  <a:cubicBezTo>
                    <a:pt x="602" y="10"/>
                    <a:pt x="553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85;p44">
              <a:extLst>
                <a:ext uri="{FF2B5EF4-FFF2-40B4-BE49-F238E27FC236}">
                  <a16:creationId xmlns:a16="http://schemas.microsoft.com/office/drawing/2014/main" id="{55A46526-44EB-0CB4-4357-233B4E07A09C}"/>
                </a:ext>
              </a:extLst>
            </p:cNvPr>
            <p:cNvSpPr/>
            <p:nvPr/>
          </p:nvSpPr>
          <p:spPr>
            <a:xfrm>
              <a:off x="1071875" y="3855950"/>
              <a:ext cx="158725" cy="122450"/>
            </a:xfrm>
            <a:custGeom>
              <a:avLst/>
              <a:gdLst/>
              <a:ahLst/>
              <a:cxnLst/>
              <a:rect l="l" t="t" r="r" b="b"/>
              <a:pathLst>
                <a:path w="6349" h="4898" extrusionOk="0">
                  <a:moveTo>
                    <a:pt x="511" y="1"/>
                  </a:moveTo>
                  <a:cubicBezTo>
                    <a:pt x="229" y="1"/>
                    <a:pt x="1" y="363"/>
                    <a:pt x="280" y="582"/>
                  </a:cubicBezTo>
                  <a:cubicBezTo>
                    <a:pt x="2059" y="2011"/>
                    <a:pt x="3839" y="3414"/>
                    <a:pt x="5618" y="4818"/>
                  </a:cubicBezTo>
                  <a:cubicBezTo>
                    <a:pt x="5685" y="4874"/>
                    <a:pt x="5758" y="4898"/>
                    <a:pt x="5828" y="4898"/>
                  </a:cubicBezTo>
                  <a:cubicBezTo>
                    <a:pt x="6104" y="4898"/>
                    <a:pt x="6349" y="4536"/>
                    <a:pt x="6069" y="4316"/>
                  </a:cubicBezTo>
                  <a:cubicBezTo>
                    <a:pt x="4290" y="2913"/>
                    <a:pt x="2510" y="1484"/>
                    <a:pt x="731" y="81"/>
                  </a:cubicBezTo>
                  <a:cubicBezTo>
                    <a:pt x="659" y="24"/>
                    <a:pt x="583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86;p44">
              <a:extLst>
                <a:ext uri="{FF2B5EF4-FFF2-40B4-BE49-F238E27FC236}">
                  <a16:creationId xmlns:a16="http://schemas.microsoft.com/office/drawing/2014/main" id="{13196D0D-A147-C938-F5F2-BD84141AE951}"/>
                </a:ext>
              </a:extLst>
            </p:cNvPr>
            <p:cNvSpPr/>
            <p:nvPr/>
          </p:nvSpPr>
          <p:spPr>
            <a:xfrm>
              <a:off x="1039750" y="4079225"/>
              <a:ext cx="147800" cy="56250"/>
            </a:xfrm>
            <a:custGeom>
              <a:avLst/>
              <a:gdLst/>
              <a:ahLst/>
              <a:cxnLst/>
              <a:rect l="l" t="t" r="r" b="b"/>
              <a:pathLst>
                <a:path w="5912" h="2250" extrusionOk="0">
                  <a:moveTo>
                    <a:pt x="401" y="0"/>
                  </a:moveTo>
                  <a:cubicBezTo>
                    <a:pt x="87" y="0"/>
                    <a:pt x="1" y="561"/>
                    <a:pt x="362" y="674"/>
                  </a:cubicBezTo>
                  <a:lnTo>
                    <a:pt x="5399" y="2228"/>
                  </a:lnTo>
                  <a:cubicBezTo>
                    <a:pt x="5442" y="2242"/>
                    <a:pt x="5481" y="2249"/>
                    <a:pt x="5517" y="2249"/>
                  </a:cubicBezTo>
                  <a:cubicBezTo>
                    <a:pt x="5845" y="2249"/>
                    <a:pt x="5911" y="1689"/>
                    <a:pt x="5550" y="1576"/>
                  </a:cubicBezTo>
                  <a:lnTo>
                    <a:pt x="512" y="22"/>
                  </a:lnTo>
                  <a:cubicBezTo>
                    <a:pt x="472" y="7"/>
                    <a:pt x="435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87;p44">
              <a:extLst>
                <a:ext uri="{FF2B5EF4-FFF2-40B4-BE49-F238E27FC236}">
                  <a16:creationId xmlns:a16="http://schemas.microsoft.com/office/drawing/2014/main" id="{E1EF7772-1C1F-B594-6E24-AF31FC9EF7CF}"/>
                </a:ext>
              </a:extLst>
            </p:cNvPr>
            <p:cNvSpPr/>
            <p:nvPr/>
          </p:nvSpPr>
          <p:spPr>
            <a:xfrm>
              <a:off x="777050" y="4196300"/>
              <a:ext cx="423800" cy="32000"/>
            </a:xfrm>
            <a:custGeom>
              <a:avLst/>
              <a:gdLst/>
              <a:ahLst/>
              <a:cxnLst/>
              <a:rect l="l" t="t" r="r" b="b"/>
              <a:pathLst>
                <a:path w="16952" h="1280" extrusionOk="0">
                  <a:moveTo>
                    <a:pt x="16508" y="0"/>
                  </a:moveTo>
                  <a:cubicBezTo>
                    <a:pt x="16500" y="0"/>
                    <a:pt x="16492" y="0"/>
                    <a:pt x="16484" y="1"/>
                  </a:cubicBezTo>
                  <a:lnTo>
                    <a:pt x="419" y="602"/>
                  </a:lnTo>
                  <a:cubicBezTo>
                    <a:pt x="0" y="602"/>
                    <a:pt x="17" y="1280"/>
                    <a:pt x="422" y="1280"/>
                  </a:cubicBezTo>
                  <a:cubicBezTo>
                    <a:pt x="429" y="1280"/>
                    <a:pt x="436" y="1279"/>
                    <a:pt x="444" y="1279"/>
                  </a:cubicBezTo>
                  <a:cubicBezTo>
                    <a:pt x="5807" y="1078"/>
                    <a:pt x="11146" y="878"/>
                    <a:pt x="16509" y="677"/>
                  </a:cubicBezTo>
                  <a:cubicBezTo>
                    <a:pt x="16952" y="653"/>
                    <a:pt x="16936" y="0"/>
                    <a:pt x="1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88;p44">
              <a:extLst>
                <a:ext uri="{FF2B5EF4-FFF2-40B4-BE49-F238E27FC236}">
                  <a16:creationId xmlns:a16="http://schemas.microsoft.com/office/drawing/2014/main" id="{15E7E01C-DD15-5B73-7AAF-CC967C72336D}"/>
                </a:ext>
              </a:extLst>
            </p:cNvPr>
            <p:cNvSpPr/>
            <p:nvPr/>
          </p:nvSpPr>
          <p:spPr>
            <a:xfrm>
              <a:off x="1028775" y="4269200"/>
              <a:ext cx="205300" cy="103400"/>
            </a:xfrm>
            <a:custGeom>
              <a:avLst/>
              <a:gdLst/>
              <a:ahLst/>
              <a:cxnLst/>
              <a:rect l="l" t="t" r="r" b="b"/>
              <a:pathLst>
                <a:path w="8212" h="4136" extrusionOk="0">
                  <a:moveTo>
                    <a:pt x="7663" y="0"/>
                  </a:moveTo>
                  <a:cubicBezTo>
                    <a:pt x="7608" y="0"/>
                    <a:pt x="7551" y="13"/>
                    <a:pt x="7493" y="42"/>
                  </a:cubicBezTo>
                  <a:cubicBezTo>
                    <a:pt x="5112" y="1195"/>
                    <a:pt x="2731" y="2348"/>
                    <a:pt x="350" y="3526"/>
                  </a:cubicBezTo>
                  <a:cubicBezTo>
                    <a:pt x="1" y="3679"/>
                    <a:pt x="240" y="4135"/>
                    <a:pt x="573" y="4135"/>
                  </a:cubicBezTo>
                  <a:cubicBezTo>
                    <a:pt x="622" y="4135"/>
                    <a:pt x="674" y="4125"/>
                    <a:pt x="726" y="4102"/>
                  </a:cubicBezTo>
                  <a:cubicBezTo>
                    <a:pt x="3107" y="2924"/>
                    <a:pt x="5488" y="1771"/>
                    <a:pt x="7869" y="593"/>
                  </a:cubicBezTo>
                  <a:cubicBezTo>
                    <a:pt x="8211" y="443"/>
                    <a:pt x="7986" y="0"/>
                    <a:pt x="7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89;p44">
              <a:extLst>
                <a:ext uri="{FF2B5EF4-FFF2-40B4-BE49-F238E27FC236}">
                  <a16:creationId xmlns:a16="http://schemas.microsoft.com/office/drawing/2014/main" id="{96B05C72-31FF-24E0-9F8F-19B2D90C32F5}"/>
                </a:ext>
              </a:extLst>
            </p:cNvPr>
            <p:cNvSpPr/>
            <p:nvPr/>
          </p:nvSpPr>
          <p:spPr>
            <a:xfrm>
              <a:off x="1082875" y="4308850"/>
              <a:ext cx="214950" cy="176900"/>
            </a:xfrm>
            <a:custGeom>
              <a:avLst/>
              <a:gdLst/>
              <a:ahLst/>
              <a:cxnLst/>
              <a:rect l="l" t="t" r="r" b="b"/>
              <a:pathLst>
                <a:path w="8598" h="7076" extrusionOk="0">
                  <a:moveTo>
                    <a:pt x="8153" y="1"/>
                  </a:moveTo>
                  <a:cubicBezTo>
                    <a:pt x="8091" y="1"/>
                    <a:pt x="8025" y="26"/>
                    <a:pt x="7960" y="85"/>
                  </a:cubicBezTo>
                  <a:cubicBezTo>
                    <a:pt x="5379" y="2190"/>
                    <a:pt x="2822" y="4321"/>
                    <a:pt x="266" y="6426"/>
                  </a:cubicBezTo>
                  <a:cubicBezTo>
                    <a:pt x="0" y="6651"/>
                    <a:pt x="184" y="7075"/>
                    <a:pt x="452" y="7075"/>
                  </a:cubicBezTo>
                  <a:cubicBezTo>
                    <a:pt x="512" y="7075"/>
                    <a:pt x="577" y="7053"/>
                    <a:pt x="642" y="7003"/>
                  </a:cubicBezTo>
                  <a:cubicBezTo>
                    <a:pt x="3198" y="4872"/>
                    <a:pt x="5755" y="2767"/>
                    <a:pt x="8336" y="637"/>
                  </a:cubicBezTo>
                  <a:cubicBezTo>
                    <a:pt x="8598" y="415"/>
                    <a:pt x="8407" y="1"/>
                    <a:pt x="8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220742D-6236-713C-254E-C651FD2FE102}"/>
              </a:ext>
            </a:extLst>
          </p:cNvPr>
          <p:cNvSpPr txBox="1"/>
          <p:nvPr/>
        </p:nvSpPr>
        <p:spPr>
          <a:xfrm>
            <a:off x="8591431" y="4615797"/>
            <a:ext cx="263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Fugaz One"/>
                <a:sym typeface="Fugaz One"/>
              </a:rPr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96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5"/>
          <p:cNvSpPr/>
          <p:nvPr/>
        </p:nvSpPr>
        <p:spPr>
          <a:xfrm>
            <a:off x="4796419" y="2324083"/>
            <a:ext cx="3559250" cy="2166714"/>
          </a:xfrm>
          <a:prstGeom prst="roundRect">
            <a:avLst>
              <a:gd name="adj" fmla="val 122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5"/>
          <p:cNvSpPr/>
          <p:nvPr/>
        </p:nvSpPr>
        <p:spPr>
          <a:xfrm>
            <a:off x="1225587" y="2324082"/>
            <a:ext cx="2543700" cy="2166715"/>
          </a:xfrm>
          <a:prstGeom prst="roundRect">
            <a:avLst>
              <a:gd name="adj" fmla="val 122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5"/>
          <p:cNvSpPr/>
          <p:nvPr/>
        </p:nvSpPr>
        <p:spPr>
          <a:xfrm>
            <a:off x="1225587" y="1670983"/>
            <a:ext cx="2543700" cy="5826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5"/>
          <p:cNvSpPr/>
          <p:nvPr/>
        </p:nvSpPr>
        <p:spPr>
          <a:xfrm>
            <a:off x="5274884" y="1670983"/>
            <a:ext cx="2543700" cy="5826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5"/>
          <p:cNvSpPr/>
          <p:nvPr/>
        </p:nvSpPr>
        <p:spPr>
          <a:xfrm>
            <a:off x="713225" y="540000"/>
            <a:ext cx="7717500" cy="5643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2" name="Google Shape;612;p45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850365" y="2338783"/>
                <a:ext cx="3392971" cy="218364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PT" i="0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GB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pt-PT" i="0" dirty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pt-PT" i="0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PT" i="0" dirty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pt-PT" i="0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i="0" dirty="0" smtClean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pt-PT" i="0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pt-PT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PT" i="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PT" dirty="0"/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PT" i="0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PT" i="0" dirty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pt-PT" i="0" dirty="0" smtClean="0">
                          <a:latin typeface="Cambria Math" panose="02040503050406030204" pitchFamily="18" charset="0"/>
                        </a:rPr>
                        <m:t> = −</m:t>
                      </m:r>
                      <m:r>
                        <m:rPr>
                          <m:sty m:val="p"/>
                        </m:rPr>
                        <a:rPr lang="pt-PT" i="0" dirty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GB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i="0" dirty="0" smtClean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GB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pt-PT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PT" i="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PT" dirty="0"/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PT" i="0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GB" b="0" i="0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pt-PT" i="0" dirty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pt-PT" i="0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PT" i="0" dirty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GB" b="0" i="0" baseline="-2500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i="0" dirty="0" smtClean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GB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PT" i="0" dirty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GB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i="0" dirty="0" smtClean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GB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GB" dirty="0">
                  <a:latin typeface="Cambria Math" panose="02040503050406030204" pitchFamily="18" charset="0"/>
                </a:endParaRPr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PT" i="0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GB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PT" i="0" dirty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en-GB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i="0" dirty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pt-PT" i="0" baseline="-25000" dirty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i="0" dirty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GB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i="0" dirty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GB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pt-PT" dirty="0">
                  <a:latin typeface="Cambria Math" panose="02040503050406030204" pitchFamily="18" charset="0"/>
                </a:endParaRPr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PT" i="0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pt-PT" i="0" dirty="0">
                              <a:latin typeface="Cambria Math" panose="02040503050406030204" pitchFamily="18" charset="0"/>
                            </a:rPr>
                            <m:t> 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pt-PT" i="0" dirty="0" smtClean="0">
                          <a:latin typeface="Cambria Math" panose="02040503050406030204" pitchFamily="18" charset="0"/>
                        </a:rPr>
                        <m:t> = 0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12" name="Google Shape;612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850365" y="2338783"/>
                <a:ext cx="3392971" cy="2183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3" name="Google Shape;613;p45"/>
          <p:cNvSpPr txBox="1">
            <a:spLocks noGrp="1"/>
          </p:cNvSpPr>
          <p:nvPr>
            <p:ph type="subTitle" idx="1"/>
          </p:nvPr>
        </p:nvSpPr>
        <p:spPr>
          <a:xfrm>
            <a:off x="1525287" y="1756183"/>
            <a:ext cx="19443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i="1" dirty="0"/>
              <a:t>Batch</a:t>
            </a:r>
            <a:endParaRPr sz="2800" i="1" dirty="0"/>
          </a:p>
        </p:txBody>
      </p:sp>
      <p:sp>
        <p:nvSpPr>
          <p:cNvPr id="614" name="Google Shape;614;p45"/>
          <p:cNvSpPr txBox="1">
            <a:spLocks noGrp="1"/>
          </p:cNvSpPr>
          <p:nvPr>
            <p:ph type="subTitle" idx="2"/>
          </p:nvPr>
        </p:nvSpPr>
        <p:spPr>
          <a:xfrm>
            <a:off x="5572934" y="1756483"/>
            <a:ext cx="1947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Fed-Batch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" name="Google Shape;615;p45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4082235" y="2480592"/>
                <a:ext cx="5061765" cy="185369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PT" i="0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GB" i="0" dirty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pt-PT" i="0" dirty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pt-PT" i="0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PT" i="0" dirty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pt-PT" i="0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i="0" dirty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pt-PT" i="0" baseline="-25000" dirty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baseline="-2500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i="0" dirty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GB" i="0" baseline="-25000" dirty="0">
                          <a:latin typeface="Cambria Math" panose="02040503050406030204" pitchFamily="18" charset="0"/>
                        </a:rPr>
                        <m:t>0</m:t>
                      </m:r>
                      <m:f>
                        <m:fPr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GB" b="0" i="0" baseline="-25000" dirty="0" smtClean="0">
                              <a:latin typeface="Cambria Math" panose="02040503050406030204" pitchFamily="18" charset="0"/>
                            </a:rPr>
                            <m:t>eG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  <m:r>
                        <a:rPr lang="en-GB" b="0" i="0" dirty="0" smtClean="0">
                          <a:latin typeface="Cambria Math" panose="02040503050406030204" pitchFamily="18" charset="0"/>
                        </a:rPr>
                        <m:t>−[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GB" b="0" i="0" dirty="0" smtClean="0">
                          <a:latin typeface="Cambria Math" panose="02040503050406030204" pitchFamily="18" charset="0"/>
                        </a:rPr>
                        <m:t>]</m:t>
                      </m:r>
                      <m:f>
                        <m:fPr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GB" i="0" baseline="-25000" dirty="0">
                              <a:latin typeface="Cambria Math" panose="02040503050406030204" pitchFamily="18" charset="0"/>
                            </a:rPr>
                            <m:t>eG</m:t>
                          </m:r>
                          <m:r>
                            <a:rPr lang="en-GB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GB" i="0" baseline="-25000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GB" b="0" i="0" baseline="-2500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pt-PT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PT" i="0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PT" i="0" dirty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pt-PT" i="0" dirty="0">
                          <a:latin typeface="Cambria Math" panose="02040503050406030204" pitchFamily="18" charset="0"/>
                        </a:rPr>
                        <m:t> = −</m:t>
                      </m:r>
                      <m:r>
                        <m:rPr>
                          <m:sty m:val="p"/>
                        </m:rPr>
                        <a:rPr lang="pt-PT" i="0" dirty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GB" i="0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i="0" dirty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GB" i="0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i="0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pt-PT" i="0" dirty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PT" i="0" dirty="0">
                          <a:latin typeface="Cambria Math" panose="02040503050406030204" pitchFamily="18" charset="0"/>
                        </a:rPr>
                        <m:t>]+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GB" i="0" baseline="-25000" dirty="0">
                          <a:latin typeface="Cambria Math" panose="02040503050406030204" pitchFamily="18" charset="0"/>
                        </a:rPr>
                        <m:t>0</m:t>
                      </m:r>
                      <m:f>
                        <m:fPr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GB" i="0" baseline="-25000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GB" b="0" i="0" baseline="-2500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  <m:r>
                        <a:rPr lang="en-GB" i="0" dirty="0">
                          <a:latin typeface="Cambria Math" panose="02040503050406030204" pitchFamily="18" charset="0"/>
                        </a:rPr>
                        <m:t>−[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GB" i="0" dirty="0">
                          <a:latin typeface="Cambria Math" panose="02040503050406030204" pitchFamily="18" charset="0"/>
                        </a:rPr>
                        <m:t>]</m:t>
                      </m:r>
                      <m:f>
                        <m:fPr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GB" i="0" baseline="-25000" dirty="0">
                              <a:latin typeface="Cambria Math" panose="02040503050406030204" pitchFamily="18" charset="0"/>
                            </a:rPr>
                            <m:t>eG</m:t>
                          </m:r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GB" i="0" baseline="-25000" dirty="0">
                              <a:latin typeface="Cambria Math" panose="02040503050406030204" pitchFamily="18" charset="0"/>
                            </a:rPr>
                            <m:t>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pt-PT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PT" i="0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GB" i="0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pt-PT" i="0" dirty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pt-PT" i="0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PT" i="0" dirty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GB" i="0" baseline="-25000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i="0" dirty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GB" i="0" baseline="-25000" dirty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PT" i="0" dirty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GB" i="0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i="0" dirty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GB" i="0" baseline="-25000" dirty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PT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0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GB" i="0" dirty="0">
                          <a:latin typeface="Cambria Math" panose="02040503050406030204" pitchFamily="18" charset="0"/>
                        </a:rPr>
                        <m:t>]</m:t>
                      </m:r>
                      <m:f>
                        <m:fPr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GB" i="0" baseline="-25000" dirty="0">
                              <a:latin typeface="Cambria Math" panose="02040503050406030204" pitchFamily="18" charset="0"/>
                            </a:rPr>
                            <m:t>eG</m:t>
                          </m:r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GB" i="0" baseline="-25000" dirty="0">
                              <a:latin typeface="Cambria Math" panose="02040503050406030204" pitchFamily="18" charset="0"/>
                            </a:rPr>
                            <m:t>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pt-PT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PT" i="0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GB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PT" i="0" dirty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en-GB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i="0" dirty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pt-PT" i="0" baseline="-25000" dirty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i="0" dirty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GB" i="0" baseline="-25000" dirty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i="0" dirty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GB" i="0" baseline="-25000" dirty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PT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0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i="0" dirty="0">
                          <a:latin typeface="Cambria Math" panose="02040503050406030204" pitchFamily="18" charset="0"/>
                        </a:rPr>
                        <m:t>]</m:t>
                      </m:r>
                      <m:f>
                        <m:fPr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GB" i="0" baseline="-25000" dirty="0">
                              <a:latin typeface="Cambria Math" panose="02040503050406030204" pitchFamily="18" charset="0"/>
                            </a:rPr>
                            <m:t>eG</m:t>
                          </m:r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GB" i="0" baseline="-25000" dirty="0">
                              <a:latin typeface="Cambria Math" panose="02040503050406030204" pitchFamily="18" charset="0"/>
                            </a:rPr>
                            <m:t>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pt-PT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PT" i="0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pt-PT" i="0" dirty="0">
                              <a:latin typeface="Cambria Math" panose="02040503050406030204" pitchFamily="18" charset="0"/>
                            </a:rPr>
                            <m:t> 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PT" i="0" dirty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pt-PT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PT" i="0" dirty="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GB" i="0" baseline="-25000" dirty="0">
                          <a:latin typeface="Cambria Math" panose="02040503050406030204" pitchFamily="18" charset="0"/>
                        </a:rPr>
                        <m:t>eG</m:t>
                      </m:r>
                      <m:r>
                        <a:rPr lang="en-GB" i="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GB" i="0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GB" i="0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pt-PT" i="0" dirty="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GB" i="0" baseline="-25000" dirty="0">
                          <a:latin typeface="Cambria Math" panose="02040503050406030204" pitchFamily="18" charset="0"/>
                        </a:rPr>
                        <m:t>eS</m:t>
                      </m:r>
                      <m:r>
                        <a:rPr lang="en-GB" i="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GB" i="0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GB" i="0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15" name="Google Shape;615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4082235" y="2480592"/>
                <a:ext cx="5061765" cy="1853693"/>
              </a:xfrm>
              <a:prstGeom prst="rect">
                <a:avLst/>
              </a:prstGeom>
              <a:blipFill>
                <a:blip r:embed="rId4"/>
                <a:stretch>
                  <a:fillRect t="-5921" b="-82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6" name="Google Shape;616;p45"/>
          <p:cNvSpPr txBox="1">
            <a:spLocks noGrp="1"/>
          </p:cNvSpPr>
          <p:nvPr>
            <p:ph type="title"/>
          </p:nvPr>
        </p:nvSpPr>
        <p:spPr>
          <a:xfrm>
            <a:off x="1204700" y="540000"/>
            <a:ext cx="67347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Modelos Dinâmicos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42" name="Google Shape;1212;p52">
            <a:extLst>
              <a:ext uri="{FF2B5EF4-FFF2-40B4-BE49-F238E27FC236}">
                <a16:creationId xmlns:a16="http://schemas.microsoft.com/office/drawing/2014/main" id="{CBE5CDD2-5D3F-3A37-1E4B-DAEE7E1E5CA0}"/>
              </a:ext>
            </a:extLst>
          </p:cNvPr>
          <p:cNvGrpSpPr/>
          <p:nvPr/>
        </p:nvGrpSpPr>
        <p:grpSpPr>
          <a:xfrm flipH="1">
            <a:off x="548432" y="1293687"/>
            <a:ext cx="1075034" cy="783993"/>
            <a:chOff x="4549650" y="2250650"/>
            <a:chExt cx="810175" cy="939250"/>
          </a:xfrm>
        </p:grpSpPr>
        <p:sp>
          <p:nvSpPr>
            <p:cNvPr id="143" name="Google Shape;1213;p52">
              <a:extLst>
                <a:ext uri="{FF2B5EF4-FFF2-40B4-BE49-F238E27FC236}">
                  <a16:creationId xmlns:a16="http://schemas.microsoft.com/office/drawing/2014/main" id="{AD0D0AC4-613C-84E0-375C-BEC8E4653108}"/>
                </a:ext>
              </a:extLst>
            </p:cNvPr>
            <p:cNvSpPr/>
            <p:nvPr/>
          </p:nvSpPr>
          <p:spPr>
            <a:xfrm>
              <a:off x="4549650" y="2260675"/>
              <a:ext cx="772600" cy="929225"/>
            </a:xfrm>
            <a:custGeom>
              <a:avLst/>
              <a:gdLst/>
              <a:ahLst/>
              <a:cxnLst/>
              <a:rect l="l" t="t" r="r" b="b"/>
              <a:pathLst>
                <a:path w="30904" h="37169" extrusionOk="0">
                  <a:moveTo>
                    <a:pt x="6843" y="1"/>
                  </a:moveTo>
                  <a:cubicBezTo>
                    <a:pt x="3058" y="1"/>
                    <a:pt x="1" y="3108"/>
                    <a:pt x="76" y="6918"/>
                  </a:cubicBezTo>
                  <a:lnTo>
                    <a:pt x="402" y="22206"/>
                  </a:lnTo>
                  <a:cubicBezTo>
                    <a:pt x="477" y="25891"/>
                    <a:pt x="3484" y="28823"/>
                    <a:pt x="7169" y="28823"/>
                  </a:cubicBezTo>
                  <a:lnTo>
                    <a:pt x="10652" y="28823"/>
                  </a:lnTo>
                  <a:cubicBezTo>
                    <a:pt x="10778" y="30703"/>
                    <a:pt x="10076" y="33835"/>
                    <a:pt x="5640" y="37169"/>
                  </a:cubicBezTo>
                  <a:cubicBezTo>
                    <a:pt x="5640" y="37169"/>
                    <a:pt x="13835" y="35991"/>
                    <a:pt x="14988" y="28823"/>
                  </a:cubicBezTo>
                  <a:lnTo>
                    <a:pt x="23560" y="28823"/>
                  </a:lnTo>
                  <a:cubicBezTo>
                    <a:pt x="27219" y="28823"/>
                    <a:pt x="30226" y="25916"/>
                    <a:pt x="30327" y="22282"/>
                  </a:cubicBezTo>
                  <a:lnTo>
                    <a:pt x="30778" y="6968"/>
                  </a:lnTo>
                  <a:cubicBezTo>
                    <a:pt x="30903" y="3159"/>
                    <a:pt x="27845" y="1"/>
                    <a:pt x="24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15;p52">
              <a:extLst>
                <a:ext uri="{FF2B5EF4-FFF2-40B4-BE49-F238E27FC236}">
                  <a16:creationId xmlns:a16="http://schemas.microsoft.com/office/drawing/2014/main" id="{F39A4690-A8BB-6A64-31AC-13D753D10FDA}"/>
                </a:ext>
              </a:extLst>
            </p:cNvPr>
            <p:cNvSpPr/>
            <p:nvPr/>
          </p:nvSpPr>
          <p:spPr>
            <a:xfrm>
              <a:off x="4603550" y="2250650"/>
              <a:ext cx="756275" cy="688000"/>
            </a:xfrm>
            <a:custGeom>
              <a:avLst/>
              <a:gdLst/>
              <a:ahLst/>
              <a:cxnLst/>
              <a:rect l="l" t="t" r="r" b="b"/>
              <a:pathLst>
                <a:path w="30251" h="27520" fill="none" extrusionOk="0">
                  <a:moveTo>
                    <a:pt x="26216" y="27520"/>
                  </a:moveTo>
                  <a:lnTo>
                    <a:pt x="4035" y="27520"/>
                  </a:lnTo>
                  <a:cubicBezTo>
                    <a:pt x="1805" y="27520"/>
                    <a:pt x="0" y="25690"/>
                    <a:pt x="0" y="23459"/>
                  </a:cubicBezTo>
                  <a:lnTo>
                    <a:pt x="0" y="4036"/>
                  </a:lnTo>
                  <a:cubicBezTo>
                    <a:pt x="0" y="1830"/>
                    <a:pt x="1805" y="1"/>
                    <a:pt x="4035" y="1"/>
                  </a:cubicBezTo>
                  <a:lnTo>
                    <a:pt x="26216" y="1"/>
                  </a:lnTo>
                  <a:cubicBezTo>
                    <a:pt x="28446" y="1"/>
                    <a:pt x="30251" y="1830"/>
                    <a:pt x="30251" y="4036"/>
                  </a:cubicBezTo>
                  <a:lnTo>
                    <a:pt x="30251" y="23459"/>
                  </a:lnTo>
                  <a:cubicBezTo>
                    <a:pt x="30251" y="25690"/>
                    <a:pt x="28446" y="27520"/>
                    <a:pt x="26216" y="27520"/>
                  </a:cubicBezTo>
                  <a:close/>
                </a:path>
              </a:pathLst>
            </a:custGeom>
            <a:solidFill>
              <a:schemeClr val="dk1"/>
            </a:solidFill>
            <a:ln w="10650" cap="flat" cmpd="sng">
              <a:solidFill>
                <a:srgbClr val="41354D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212;p52">
            <a:extLst>
              <a:ext uri="{FF2B5EF4-FFF2-40B4-BE49-F238E27FC236}">
                <a16:creationId xmlns:a16="http://schemas.microsoft.com/office/drawing/2014/main" id="{374FD3AB-D980-2DBE-2D74-4BAC24674646}"/>
              </a:ext>
            </a:extLst>
          </p:cNvPr>
          <p:cNvGrpSpPr/>
          <p:nvPr/>
        </p:nvGrpSpPr>
        <p:grpSpPr>
          <a:xfrm flipH="1">
            <a:off x="4571975" y="1302055"/>
            <a:ext cx="1075034" cy="783993"/>
            <a:chOff x="4549650" y="2250650"/>
            <a:chExt cx="810175" cy="939250"/>
          </a:xfrm>
        </p:grpSpPr>
        <p:sp>
          <p:nvSpPr>
            <p:cNvPr id="146" name="Google Shape;1213;p52">
              <a:extLst>
                <a:ext uri="{FF2B5EF4-FFF2-40B4-BE49-F238E27FC236}">
                  <a16:creationId xmlns:a16="http://schemas.microsoft.com/office/drawing/2014/main" id="{DCC1AC72-DB63-67ED-8653-B916EA5F277A}"/>
                </a:ext>
              </a:extLst>
            </p:cNvPr>
            <p:cNvSpPr/>
            <p:nvPr/>
          </p:nvSpPr>
          <p:spPr>
            <a:xfrm>
              <a:off x="4549650" y="2260675"/>
              <a:ext cx="772600" cy="929225"/>
            </a:xfrm>
            <a:custGeom>
              <a:avLst/>
              <a:gdLst/>
              <a:ahLst/>
              <a:cxnLst/>
              <a:rect l="l" t="t" r="r" b="b"/>
              <a:pathLst>
                <a:path w="30904" h="37169" extrusionOk="0">
                  <a:moveTo>
                    <a:pt x="6843" y="1"/>
                  </a:moveTo>
                  <a:cubicBezTo>
                    <a:pt x="3058" y="1"/>
                    <a:pt x="1" y="3108"/>
                    <a:pt x="76" y="6918"/>
                  </a:cubicBezTo>
                  <a:lnTo>
                    <a:pt x="402" y="22206"/>
                  </a:lnTo>
                  <a:cubicBezTo>
                    <a:pt x="477" y="25891"/>
                    <a:pt x="3484" y="28823"/>
                    <a:pt x="7169" y="28823"/>
                  </a:cubicBezTo>
                  <a:lnTo>
                    <a:pt x="10652" y="28823"/>
                  </a:lnTo>
                  <a:cubicBezTo>
                    <a:pt x="10778" y="30703"/>
                    <a:pt x="10076" y="33835"/>
                    <a:pt x="5640" y="37169"/>
                  </a:cubicBezTo>
                  <a:cubicBezTo>
                    <a:pt x="5640" y="37169"/>
                    <a:pt x="13835" y="35991"/>
                    <a:pt x="14988" y="28823"/>
                  </a:cubicBezTo>
                  <a:lnTo>
                    <a:pt x="23560" y="28823"/>
                  </a:lnTo>
                  <a:cubicBezTo>
                    <a:pt x="27219" y="28823"/>
                    <a:pt x="30226" y="25916"/>
                    <a:pt x="30327" y="22282"/>
                  </a:cubicBezTo>
                  <a:lnTo>
                    <a:pt x="30778" y="6968"/>
                  </a:lnTo>
                  <a:cubicBezTo>
                    <a:pt x="30903" y="3159"/>
                    <a:pt x="27845" y="1"/>
                    <a:pt x="24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15;p52">
              <a:extLst>
                <a:ext uri="{FF2B5EF4-FFF2-40B4-BE49-F238E27FC236}">
                  <a16:creationId xmlns:a16="http://schemas.microsoft.com/office/drawing/2014/main" id="{9B610C9A-45A1-466C-502C-4CC0BDE4C69F}"/>
                </a:ext>
              </a:extLst>
            </p:cNvPr>
            <p:cNvSpPr/>
            <p:nvPr/>
          </p:nvSpPr>
          <p:spPr>
            <a:xfrm>
              <a:off x="4603550" y="2250650"/>
              <a:ext cx="756275" cy="688000"/>
            </a:xfrm>
            <a:custGeom>
              <a:avLst/>
              <a:gdLst/>
              <a:ahLst/>
              <a:cxnLst/>
              <a:rect l="l" t="t" r="r" b="b"/>
              <a:pathLst>
                <a:path w="30251" h="27520" fill="none" extrusionOk="0">
                  <a:moveTo>
                    <a:pt x="26216" y="27520"/>
                  </a:moveTo>
                  <a:lnTo>
                    <a:pt x="4035" y="27520"/>
                  </a:lnTo>
                  <a:cubicBezTo>
                    <a:pt x="1805" y="27520"/>
                    <a:pt x="0" y="25690"/>
                    <a:pt x="0" y="23459"/>
                  </a:cubicBezTo>
                  <a:lnTo>
                    <a:pt x="0" y="4036"/>
                  </a:lnTo>
                  <a:cubicBezTo>
                    <a:pt x="0" y="1830"/>
                    <a:pt x="1805" y="1"/>
                    <a:pt x="4035" y="1"/>
                  </a:cubicBezTo>
                  <a:lnTo>
                    <a:pt x="26216" y="1"/>
                  </a:lnTo>
                  <a:cubicBezTo>
                    <a:pt x="28446" y="1"/>
                    <a:pt x="30251" y="1830"/>
                    <a:pt x="30251" y="4036"/>
                  </a:cubicBezTo>
                  <a:lnTo>
                    <a:pt x="30251" y="23459"/>
                  </a:lnTo>
                  <a:cubicBezTo>
                    <a:pt x="30251" y="25690"/>
                    <a:pt x="28446" y="27520"/>
                    <a:pt x="26216" y="27520"/>
                  </a:cubicBezTo>
                  <a:close/>
                </a:path>
              </a:pathLst>
            </a:custGeom>
            <a:solidFill>
              <a:schemeClr val="dk1"/>
            </a:solidFill>
            <a:ln w="10650" cap="flat" cmpd="sng">
              <a:solidFill>
                <a:srgbClr val="41354D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574;p43">
            <a:extLst>
              <a:ext uri="{FF2B5EF4-FFF2-40B4-BE49-F238E27FC236}">
                <a16:creationId xmlns:a16="http://schemas.microsoft.com/office/drawing/2014/main" id="{720A2A39-07E4-9F67-B5CD-D1853EA0A5ED}"/>
              </a:ext>
            </a:extLst>
          </p:cNvPr>
          <p:cNvSpPr txBox="1">
            <a:spLocks/>
          </p:cNvSpPr>
          <p:nvPr/>
        </p:nvSpPr>
        <p:spPr>
          <a:xfrm>
            <a:off x="115571" y="1119001"/>
            <a:ext cx="1990613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6000"/>
            </a:pPr>
            <a:r>
              <a:rPr lang="en" sz="3200" dirty="0">
                <a:solidFill>
                  <a:schemeClr val="dk1"/>
                </a:solidFill>
                <a:latin typeface="Fugaz One"/>
                <a:sym typeface="Fugaz One"/>
              </a:rPr>
              <a:t>01.a</a:t>
            </a:r>
          </a:p>
        </p:txBody>
      </p:sp>
      <p:sp>
        <p:nvSpPr>
          <p:cNvPr id="149" name="Google Shape;574;p43">
            <a:extLst>
              <a:ext uri="{FF2B5EF4-FFF2-40B4-BE49-F238E27FC236}">
                <a16:creationId xmlns:a16="http://schemas.microsoft.com/office/drawing/2014/main" id="{286C176C-A7A6-BD6D-0FF2-D72998CFE6C8}"/>
              </a:ext>
            </a:extLst>
          </p:cNvPr>
          <p:cNvSpPr txBox="1">
            <a:spLocks/>
          </p:cNvSpPr>
          <p:nvPr/>
        </p:nvSpPr>
        <p:spPr>
          <a:xfrm>
            <a:off x="4122637" y="1153011"/>
            <a:ext cx="1990613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6000"/>
            </a:pPr>
            <a:r>
              <a:rPr lang="en" sz="3200" dirty="0">
                <a:solidFill>
                  <a:schemeClr val="dk1"/>
                </a:solidFill>
                <a:latin typeface="Fugaz One"/>
                <a:sym typeface="Fugaz One"/>
              </a:rPr>
              <a:t>01.b</a:t>
            </a:r>
          </a:p>
        </p:txBody>
      </p:sp>
      <p:grpSp>
        <p:nvGrpSpPr>
          <p:cNvPr id="20" name="Google Shape;583;p44">
            <a:extLst>
              <a:ext uri="{FF2B5EF4-FFF2-40B4-BE49-F238E27FC236}">
                <a16:creationId xmlns:a16="http://schemas.microsoft.com/office/drawing/2014/main" id="{6789F3AA-70B0-BA31-AF2C-100971821C65}"/>
              </a:ext>
            </a:extLst>
          </p:cNvPr>
          <p:cNvGrpSpPr/>
          <p:nvPr/>
        </p:nvGrpSpPr>
        <p:grpSpPr>
          <a:xfrm rot="743485">
            <a:off x="8384939" y="4519172"/>
            <a:ext cx="273651" cy="334320"/>
            <a:chOff x="742400" y="3818325"/>
            <a:chExt cx="555425" cy="667425"/>
          </a:xfrm>
        </p:grpSpPr>
        <p:sp>
          <p:nvSpPr>
            <p:cNvPr id="21" name="Google Shape;584;p44">
              <a:extLst>
                <a:ext uri="{FF2B5EF4-FFF2-40B4-BE49-F238E27FC236}">
                  <a16:creationId xmlns:a16="http://schemas.microsoft.com/office/drawing/2014/main" id="{E59EDE96-B559-8FB9-BD8E-D1E87D388DE9}"/>
                </a:ext>
              </a:extLst>
            </p:cNvPr>
            <p:cNvSpPr/>
            <p:nvPr/>
          </p:nvSpPr>
          <p:spPr>
            <a:xfrm>
              <a:off x="742400" y="3818325"/>
              <a:ext cx="491100" cy="248675"/>
            </a:xfrm>
            <a:custGeom>
              <a:avLst/>
              <a:gdLst/>
              <a:ahLst/>
              <a:cxnLst/>
              <a:rect l="l" t="t" r="r" b="b"/>
              <a:pathLst>
                <a:path w="19644" h="9947" extrusionOk="0">
                  <a:moveTo>
                    <a:pt x="508" y="0"/>
                  </a:moveTo>
                  <a:cubicBezTo>
                    <a:pt x="187" y="0"/>
                    <a:pt x="0" y="483"/>
                    <a:pt x="351" y="658"/>
                  </a:cubicBezTo>
                  <a:cubicBezTo>
                    <a:pt x="6567" y="3741"/>
                    <a:pt x="12782" y="6824"/>
                    <a:pt x="18998" y="9907"/>
                  </a:cubicBezTo>
                  <a:cubicBezTo>
                    <a:pt x="19050" y="9935"/>
                    <a:pt x="19102" y="9947"/>
                    <a:pt x="19150" y="9947"/>
                  </a:cubicBezTo>
                  <a:cubicBezTo>
                    <a:pt x="19450" y="9947"/>
                    <a:pt x="19643" y="9478"/>
                    <a:pt x="19298" y="9305"/>
                  </a:cubicBezTo>
                  <a:cubicBezTo>
                    <a:pt x="13083" y="6222"/>
                    <a:pt x="6867" y="3140"/>
                    <a:pt x="652" y="32"/>
                  </a:cubicBezTo>
                  <a:cubicBezTo>
                    <a:pt x="602" y="10"/>
                    <a:pt x="553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85;p44">
              <a:extLst>
                <a:ext uri="{FF2B5EF4-FFF2-40B4-BE49-F238E27FC236}">
                  <a16:creationId xmlns:a16="http://schemas.microsoft.com/office/drawing/2014/main" id="{043C7123-7EA6-00B5-A80D-C507941E9ED7}"/>
                </a:ext>
              </a:extLst>
            </p:cNvPr>
            <p:cNvSpPr/>
            <p:nvPr/>
          </p:nvSpPr>
          <p:spPr>
            <a:xfrm>
              <a:off x="1071875" y="3855950"/>
              <a:ext cx="158725" cy="122450"/>
            </a:xfrm>
            <a:custGeom>
              <a:avLst/>
              <a:gdLst/>
              <a:ahLst/>
              <a:cxnLst/>
              <a:rect l="l" t="t" r="r" b="b"/>
              <a:pathLst>
                <a:path w="6349" h="4898" extrusionOk="0">
                  <a:moveTo>
                    <a:pt x="511" y="1"/>
                  </a:moveTo>
                  <a:cubicBezTo>
                    <a:pt x="229" y="1"/>
                    <a:pt x="1" y="363"/>
                    <a:pt x="280" y="582"/>
                  </a:cubicBezTo>
                  <a:cubicBezTo>
                    <a:pt x="2059" y="2011"/>
                    <a:pt x="3839" y="3414"/>
                    <a:pt x="5618" y="4818"/>
                  </a:cubicBezTo>
                  <a:cubicBezTo>
                    <a:pt x="5685" y="4874"/>
                    <a:pt x="5758" y="4898"/>
                    <a:pt x="5828" y="4898"/>
                  </a:cubicBezTo>
                  <a:cubicBezTo>
                    <a:pt x="6104" y="4898"/>
                    <a:pt x="6349" y="4536"/>
                    <a:pt x="6069" y="4316"/>
                  </a:cubicBezTo>
                  <a:cubicBezTo>
                    <a:pt x="4290" y="2913"/>
                    <a:pt x="2510" y="1484"/>
                    <a:pt x="731" y="81"/>
                  </a:cubicBezTo>
                  <a:cubicBezTo>
                    <a:pt x="659" y="24"/>
                    <a:pt x="583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86;p44">
              <a:extLst>
                <a:ext uri="{FF2B5EF4-FFF2-40B4-BE49-F238E27FC236}">
                  <a16:creationId xmlns:a16="http://schemas.microsoft.com/office/drawing/2014/main" id="{64CB7522-09E4-4826-2582-961E560BD5C9}"/>
                </a:ext>
              </a:extLst>
            </p:cNvPr>
            <p:cNvSpPr/>
            <p:nvPr/>
          </p:nvSpPr>
          <p:spPr>
            <a:xfrm>
              <a:off x="1039750" y="4079225"/>
              <a:ext cx="147800" cy="56250"/>
            </a:xfrm>
            <a:custGeom>
              <a:avLst/>
              <a:gdLst/>
              <a:ahLst/>
              <a:cxnLst/>
              <a:rect l="l" t="t" r="r" b="b"/>
              <a:pathLst>
                <a:path w="5912" h="2250" extrusionOk="0">
                  <a:moveTo>
                    <a:pt x="401" y="0"/>
                  </a:moveTo>
                  <a:cubicBezTo>
                    <a:pt x="87" y="0"/>
                    <a:pt x="1" y="561"/>
                    <a:pt x="362" y="674"/>
                  </a:cubicBezTo>
                  <a:lnTo>
                    <a:pt x="5399" y="2228"/>
                  </a:lnTo>
                  <a:cubicBezTo>
                    <a:pt x="5442" y="2242"/>
                    <a:pt x="5481" y="2249"/>
                    <a:pt x="5517" y="2249"/>
                  </a:cubicBezTo>
                  <a:cubicBezTo>
                    <a:pt x="5845" y="2249"/>
                    <a:pt x="5911" y="1689"/>
                    <a:pt x="5550" y="1576"/>
                  </a:cubicBezTo>
                  <a:lnTo>
                    <a:pt x="512" y="22"/>
                  </a:lnTo>
                  <a:cubicBezTo>
                    <a:pt x="472" y="7"/>
                    <a:pt x="435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7;p44">
              <a:extLst>
                <a:ext uri="{FF2B5EF4-FFF2-40B4-BE49-F238E27FC236}">
                  <a16:creationId xmlns:a16="http://schemas.microsoft.com/office/drawing/2014/main" id="{64F64375-1635-7C54-F537-10331F7E3214}"/>
                </a:ext>
              </a:extLst>
            </p:cNvPr>
            <p:cNvSpPr/>
            <p:nvPr/>
          </p:nvSpPr>
          <p:spPr>
            <a:xfrm>
              <a:off x="777050" y="4196300"/>
              <a:ext cx="423800" cy="32000"/>
            </a:xfrm>
            <a:custGeom>
              <a:avLst/>
              <a:gdLst/>
              <a:ahLst/>
              <a:cxnLst/>
              <a:rect l="l" t="t" r="r" b="b"/>
              <a:pathLst>
                <a:path w="16952" h="1280" extrusionOk="0">
                  <a:moveTo>
                    <a:pt x="16508" y="0"/>
                  </a:moveTo>
                  <a:cubicBezTo>
                    <a:pt x="16500" y="0"/>
                    <a:pt x="16492" y="0"/>
                    <a:pt x="16484" y="1"/>
                  </a:cubicBezTo>
                  <a:lnTo>
                    <a:pt x="419" y="602"/>
                  </a:lnTo>
                  <a:cubicBezTo>
                    <a:pt x="0" y="602"/>
                    <a:pt x="17" y="1280"/>
                    <a:pt x="422" y="1280"/>
                  </a:cubicBezTo>
                  <a:cubicBezTo>
                    <a:pt x="429" y="1280"/>
                    <a:pt x="436" y="1279"/>
                    <a:pt x="444" y="1279"/>
                  </a:cubicBezTo>
                  <a:cubicBezTo>
                    <a:pt x="5807" y="1078"/>
                    <a:pt x="11146" y="878"/>
                    <a:pt x="16509" y="677"/>
                  </a:cubicBezTo>
                  <a:cubicBezTo>
                    <a:pt x="16952" y="653"/>
                    <a:pt x="16936" y="0"/>
                    <a:pt x="1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88;p44">
              <a:extLst>
                <a:ext uri="{FF2B5EF4-FFF2-40B4-BE49-F238E27FC236}">
                  <a16:creationId xmlns:a16="http://schemas.microsoft.com/office/drawing/2014/main" id="{F3FBC0DE-E4BB-A299-A408-8CBEBEE842AF}"/>
                </a:ext>
              </a:extLst>
            </p:cNvPr>
            <p:cNvSpPr/>
            <p:nvPr/>
          </p:nvSpPr>
          <p:spPr>
            <a:xfrm>
              <a:off x="1028775" y="4269200"/>
              <a:ext cx="205300" cy="103400"/>
            </a:xfrm>
            <a:custGeom>
              <a:avLst/>
              <a:gdLst/>
              <a:ahLst/>
              <a:cxnLst/>
              <a:rect l="l" t="t" r="r" b="b"/>
              <a:pathLst>
                <a:path w="8212" h="4136" extrusionOk="0">
                  <a:moveTo>
                    <a:pt x="7663" y="0"/>
                  </a:moveTo>
                  <a:cubicBezTo>
                    <a:pt x="7608" y="0"/>
                    <a:pt x="7551" y="13"/>
                    <a:pt x="7493" y="42"/>
                  </a:cubicBezTo>
                  <a:cubicBezTo>
                    <a:pt x="5112" y="1195"/>
                    <a:pt x="2731" y="2348"/>
                    <a:pt x="350" y="3526"/>
                  </a:cubicBezTo>
                  <a:cubicBezTo>
                    <a:pt x="1" y="3679"/>
                    <a:pt x="240" y="4135"/>
                    <a:pt x="573" y="4135"/>
                  </a:cubicBezTo>
                  <a:cubicBezTo>
                    <a:pt x="622" y="4135"/>
                    <a:pt x="674" y="4125"/>
                    <a:pt x="726" y="4102"/>
                  </a:cubicBezTo>
                  <a:cubicBezTo>
                    <a:pt x="3107" y="2924"/>
                    <a:pt x="5488" y="1771"/>
                    <a:pt x="7869" y="593"/>
                  </a:cubicBezTo>
                  <a:cubicBezTo>
                    <a:pt x="8211" y="443"/>
                    <a:pt x="7986" y="0"/>
                    <a:pt x="7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89;p44">
              <a:extLst>
                <a:ext uri="{FF2B5EF4-FFF2-40B4-BE49-F238E27FC236}">
                  <a16:creationId xmlns:a16="http://schemas.microsoft.com/office/drawing/2014/main" id="{5432E3E0-075C-B01D-E86E-A474D6308A8F}"/>
                </a:ext>
              </a:extLst>
            </p:cNvPr>
            <p:cNvSpPr/>
            <p:nvPr/>
          </p:nvSpPr>
          <p:spPr>
            <a:xfrm>
              <a:off x="1082875" y="4308850"/>
              <a:ext cx="214950" cy="176900"/>
            </a:xfrm>
            <a:custGeom>
              <a:avLst/>
              <a:gdLst/>
              <a:ahLst/>
              <a:cxnLst/>
              <a:rect l="l" t="t" r="r" b="b"/>
              <a:pathLst>
                <a:path w="8598" h="7076" extrusionOk="0">
                  <a:moveTo>
                    <a:pt x="8153" y="1"/>
                  </a:moveTo>
                  <a:cubicBezTo>
                    <a:pt x="8091" y="1"/>
                    <a:pt x="8025" y="26"/>
                    <a:pt x="7960" y="85"/>
                  </a:cubicBezTo>
                  <a:cubicBezTo>
                    <a:pt x="5379" y="2190"/>
                    <a:pt x="2822" y="4321"/>
                    <a:pt x="266" y="6426"/>
                  </a:cubicBezTo>
                  <a:cubicBezTo>
                    <a:pt x="0" y="6651"/>
                    <a:pt x="184" y="7075"/>
                    <a:pt x="452" y="7075"/>
                  </a:cubicBezTo>
                  <a:cubicBezTo>
                    <a:pt x="512" y="7075"/>
                    <a:pt x="577" y="7053"/>
                    <a:pt x="642" y="7003"/>
                  </a:cubicBezTo>
                  <a:cubicBezTo>
                    <a:pt x="3198" y="4872"/>
                    <a:pt x="5755" y="2767"/>
                    <a:pt x="8336" y="637"/>
                  </a:cubicBezTo>
                  <a:cubicBezTo>
                    <a:pt x="8598" y="415"/>
                    <a:pt x="8407" y="1"/>
                    <a:pt x="8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6DABAC6-AED2-4486-B3E9-22381F16F25B}"/>
              </a:ext>
            </a:extLst>
          </p:cNvPr>
          <p:cNvSpPr txBox="1"/>
          <p:nvPr/>
        </p:nvSpPr>
        <p:spPr>
          <a:xfrm>
            <a:off x="8591431" y="4615797"/>
            <a:ext cx="263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Fugaz One"/>
                <a:sym typeface="Fugaz One"/>
              </a:rPr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76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4"/>
          <p:cNvSpPr/>
          <p:nvPr/>
        </p:nvSpPr>
        <p:spPr>
          <a:xfrm>
            <a:off x="709363" y="2867868"/>
            <a:ext cx="7725274" cy="1417200"/>
          </a:xfrm>
          <a:prstGeom prst="roundRect">
            <a:avLst>
              <a:gd name="adj" fmla="val 1382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4"/>
          <p:cNvSpPr/>
          <p:nvPr/>
        </p:nvSpPr>
        <p:spPr>
          <a:xfrm>
            <a:off x="1689900" y="1090450"/>
            <a:ext cx="5764200" cy="13203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4"/>
          <p:cNvSpPr txBox="1">
            <a:spLocks noGrp="1"/>
          </p:cNvSpPr>
          <p:nvPr>
            <p:ph type="title"/>
          </p:nvPr>
        </p:nvSpPr>
        <p:spPr>
          <a:xfrm>
            <a:off x="1828800" y="1273375"/>
            <a:ext cx="5486400" cy="9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>
                <a:solidFill>
                  <a:schemeClr val="accent3"/>
                </a:solidFill>
              </a:rPr>
              <a:t>Modelação de diferentes modos de crescimento da bactéria </a:t>
            </a:r>
            <a:r>
              <a:rPr lang="pt-PT" sz="2400" i="1" dirty="0" err="1">
                <a:solidFill>
                  <a:schemeClr val="accent3"/>
                </a:solidFill>
              </a:rPr>
              <a:t>Escherichia</a:t>
            </a:r>
            <a:r>
              <a:rPr lang="pt-PT" sz="2400" i="1" dirty="0">
                <a:solidFill>
                  <a:schemeClr val="accent3"/>
                </a:solidFill>
              </a:rPr>
              <a:t> coli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2" name="Google Shape;582;p4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60529" y="2936146"/>
                <a:ext cx="7543917" cy="123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/>
                <a:r>
                  <a:rPr lang="pt-PT" dirty="0"/>
                  <a:t>Crescimento oxidativo em glucose com produção de proteína recombinante: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pl-PL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pl-PL" b="1" i="1" baseline="-25000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pl-PL" b="1" i="1" baseline="-25000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pl-PL" b="1" i="1" baseline="-25000" dirty="0" smtClean="0"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pt-PT" b="1" dirty="0"/>
              </a:p>
              <a:p>
                <a:pPr marL="0" lvl="0" indent="0" algn="just">
                  <a:lnSpc>
                    <a:spcPct val="150000"/>
                  </a:lnSpc>
                </a:pPr>
                <a:r>
                  <a:rPr lang="pt-PT" dirty="0"/>
                  <a:t>Crescimento fermentativo em glucose: </a:t>
                </a:r>
                <a14:m>
                  <m:oMath xmlns:m="http://schemas.openxmlformats.org/officeDocument/2006/math"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pt-PT" b="1" i="1" baseline="-2500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pt-PT" b="1" i="1" baseline="-25000" dirty="0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pt-PT" b="1" i="1" baseline="-25000" dirty="0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pt-PT" b="1" i="1" baseline="-25000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PT" dirty="0"/>
              </a:p>
              <a:p>
                <a:pPr marL="0" lvl="0" indent="0" algn="just">
                  <a:lnSpc>
                    <a:spcPct val="150000"/>
                  </a:lnSpc>
                </a:pPr>
                <a:r>
                  <a:rPr lang="pt-PT" dirty="0"/>
                  <a:t>Crescimento oxidativo em acetato: </a:t>
                </a:r>
                <a14:m>
                  <m:oMath xmlns:m="http://schemas.openxmlformats.org/officeDocument/2006/math"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pt-PT" b="1" i="1" baseline="-25000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pt-PT" b="1" i="1" baseline="-25000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pt-PT" b="1" i="1" baseline="-25000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b="1" dirty="0"/>
              </a:p>
            </p:txBody>
          </p:sp>
        </mc:Choice>
        <mc:Fallback xmlns="">
          <p:sp>
            <p:nvSpPr>
              <p:cNvPr id="582" name="Google Shape;582;p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0529" y="2936146"/>
                <a:ext cx="7543917" cy="1233300"/>
              </a:xfrm>
              <a:prstGeom prst="rect">
                <a:avLst/>
              </a:prstGeom>
              <a:blipFill>
                <a:blip r:embed="rId3"/>
                <a:stretch>
                  <a:fillRect l="-485" t="-4950" r="-404" b="-5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3" name="Google Shape;583;p44"/>
          <p:cNvGrpSpPr/>
          <p:nvPr/>
        </p:nvGrpSpPr>
        <p:grpSpPr>
          <a:xfrm rot="-470455">
            <a:off x="1037696" y="1962417"/>
            <a:ext cx="605408" cy="727487"/>
            <a:chOff x="742400" y="3818325"/>
            <a:chExt cx="555425" cy="667425"/>
          </a:xfrm>
        </p:grpSpPr>
        <p:sp>
          <p:nvSpPr>
            <p:cNvPr id="584" name="Google Shape;584;p44"/>
            <p:cNvSpPr/>
            <p:nvPr/>
          </p:nvSpPr>
          <p:spPr>
            <a:xfrm>
              <a:off x="742400" y="3818325"/>
              <a:ext cx="491100" cy="248675"/>
            </a:xfrm>
            <a:custGeom>
              <a:avLst/>
              <a:gdLst/>
              <a:ahLst/>
              <a:cxnLst/>
              <a:rect l="l" t="t" r="r" b="b"/>
              <a:pathLst>
                <a:path w="19644" h="9947" extrusionOk="0">
                  <a:moveTo>
                    <a:pt x="508" y="0"/>
                  </a:moveTo>
                  <a:cubicBezTo>
                    <a:pt x="187" y="0"/>
                    <a:pt x="0" y="483"/>
                    <a:pt x="351" y="658"/>
                  </a:cubicBezTo>
                  <a:cubicBezTo>
                    <a:pt x="6567" y="3741"/>
                    <a:pt x="12782" y="6824"/>
                    <a:pt x="18998" y="9907"/>
                  </a:cubicBezTo>
                  <a:cubicBezTo>
                    <a:pt x="19050" y="9935"/>
                    <a:pt x="19102" y="9947"/>
                    <a:pt x="19150" y="9947"/>
                  </a:cubicBezTo>
                  <a:cubicBezTo>
                    <a:pt x="19450" y="9947"/>
                    <a:pt x="19643" y="9478"/>
                    <a:pt x="19298" y="9305"/>
                  </a:cubicBezTo>
                  <a:cubicBezTo>
                    <a:pt x="13083" y="6222"/>
                    <a:pt x="6867" y="3140"/>
                    <a:pt x="652" y="32"/>
                  </a:cubicBezTo>
                  <a:cubicBezTo>
                    <a:pt x="602" y="10"/>
                    <a:pt x="553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1071875" y="3855950"/>
              <a:ext cx="158725" cy="122450"/>
            </a:xfrm>
            <a:custGeom>
              <a:avLst/>
              <a:gdLst/>
              <a:ahLst/>
              <a:cxnLst/>
              <a:rect l="l" t="t" r="r" b="b"/>
              <a:pathLst>
                <a:path w="6349" h="4898" extrusionOk="0">
                  <a:moveTo>
                    <a:pt x="511" y="1"/>
                  </a:moveTo>
                  <a:cubicBezTo>
                    <a:pt x="229" y="1"/>
                    <a:pt x="1" y="363"/>
                    <a:pt x="280" y="582"/>
                  </a:cubicBezTo>
                  <a:cubicBezTo>
                    <a:pt x="2059" y="2011"/>
                    <a:pt x="3839" y="3414"/>
                    <a:pt x="5618" y="4818"/>
                  </a:cubicBezTo>
                  <a:cubicBezTo>
                    <a:pt x="5685" y="4874"/>
                    <a:pt x="5758" y="4898"/>
                    <a:pt x="5828" y="4898"/>
                  </a:cubicBezTo>
                  <a:cubicBezTo>
                    <a:pt x="6104" y="4898"/>
                    <a:pt x="6349" y="4536"/>
                    <a:pt x="6069" y="4316"/>
                  </a:cubicBezTo>
                  <a:cubicBezTo>
                    <a:pt x="4290" y="2913"/>
                    <a:pt x="2510" y="1484"/>
                    <a:pt x="731" y="81"/>
                  </a:cubicBezTo>
                  <a:cubicBezTo>
                    <a:pt x="659" y="24"/>
                    <a:pt x="583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1039750" y="4079225"/>
              <a:ext cx="147800" cy="56250"/>
            </a:xfrm>
            <a:custGeom>
              <a:avLst/>
              <a:gdLst/>
              <a:ahLst/>
              <a:cxnLst/>
              <a:rect l="l" t="t" r="r" b="b"/>
              <a:pathLst>
                <a:path w="5912" h="2250" extrusionOk="0">
                  <a:moveTo>
                    <a:pt x="401" y="0"/>
                  </a:moveTo>
                  <a:cubicBezTo>
                    <a:pt x="87" y="0"/>
                    <a:pt x="1" y="561"/>
                    <a:pt x="362" y="674"/>
                  </a:cubicBezTo>
                  <a:lnTo>
                    <a:pt x="5399" y="2228"/>
                  </a:lnTo>
                  <a:cubicBezTo>
                    <a:pt x="5442" y="2242"/>
                    <a:pt x="5481" y="2249"/>
                    <a:pt x="5517" y="2249"/>
                  </a:cubicBezTo>
                  <a:cubicBezTo>
                    <a:pt x="5845" y="2249"/>
                    <a:pt x="5911" y="1689"/>
                    <a:pt x="5550" y="1576"/>
                  </a:cubicBezTo>
                  <a:lnTo>
                    <a:pt x="512" y="22"/>
                  </a:lnTo>
                  <a:cubicBezTo>
                    <a:pt x="472" y="7"/>
                    <a:pt x="435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777050" y="4196300"/>
              <a:ext cx="423800" cy="32000"/>
            </a:xfrm>
            <a:custGeom>
              <a:avLst/>
              <a:gdLst/>
              <a:ahLst/>
              <a:cxnLst/>
              <a:rect l="l" t="t" r="r" b="b"/>
              <a:pathLst>
                <a:path w="16952" h="1280" extrusionOk="0">
                  <a:moveTo>
                    <a:pt x="16508" y="0"/>
                  </a:moveTo>
                  <a:cubicBezTo>
                    <a:pt x="16500" y="0"/>
                    <a:pt x="16492" y="0"/>
                    <a:pt x="16484" y="1"/>
                  </a:cubicBezTo>
                  <a:lnTo>
                    <a:pt x="419" y="602"/>
                  </a:lnTo>
                  <a:cubicBezTo>
                    <a:pt x="0" y="602"/>
                    <a:pt x="17" y="1280"/>
                    <a:pt x="422" y="1280"/>
                  </a:cubicBezTo>
                  <a:cubicBezTo>
                    <a:pt x="429" y="1280"/>
                    <a:pt x="436" y="1279"/>
                    <a:pt x="444" y="1279"/>
                  </a:cubicBezTo>
                  <a:cubicBezTo>
                    <a:pt x="5807" y="1078"/>
                    <a:pt x="11146" y="878"/>
                    <a:pt x="16509" y="677"/>
                  </a:cubicBezTo>
                  <a:cubicBezTo>
                    <a:pt x="16952" y="653"/>
                    <a:pt x="16936" y="0"/>
                    <a:pt x="1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1028775" y="4269200"/>
              <a:ext cx="205300" cy="103400"/>
            </a:xfrm>
            <a:custGeom>
              <a:avLst/>
              <a:gdLst/>
              <a:ahLst/>
              <a:cxnLst/>
              <a:rect l="l" t="t" r="r" b="b"/>
              <a:pathLst>
                <a:path w="8212" h="4136" extrusionOk="0">
                  <a:moveTo>
                    <a:pt x="7663" y="0"/>
                  </a:moveTo>
                  <a:cubicBezTo>
                    <a:pt x="7608" y="0"/>
                    <a:pt x="7551" y="13"/>
                    <a:pt x="7493" y="42"/>
                  </a:cubicBezTo>
                  <a:cubicBezTo>
                    <a:pt x="5112" y="1195"/>
                    <a:pt x="2731" y="2348"/>
                    <a:pt x="350" y="3526"/>
                  </a:cubicBezTo>
                  <a:cubicBezTo>
                    <a:pt x="1" y="3679"/>
                    <a:pt x="240" y="4135"/>
                    <a:pt x="573" y="4135"/>
                  </a:cubicBezTo>
                  <a:cubicBezTo>
                    <a:pt x="622" y="4135"/>
                    <a:pt x="674" y="4125"/>
                    <a:pt x="726" y="4102"/>
                  </a:cubicBezTo>
                  <a:cubicBezTo>
                    <a:pt x="3107" y="2924"/>
                    <a:pt x="5488" y="1771"/>
                    <a:pt x="7869" y="593"/>
                  </a:cubicBezTo>
                  <a:cubicBezTo>
                    <a:pt x="8211" y="443"/>
                    <a:pt x="7986" y="0"/>
                    <a:pt x="7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1082875" y="4308850"/>
              <a:ext cx="214950" cy="176900"/>
            </a:xfrm>
            <a:custGeom>
              <a:avLst/>
              <a:gdLst/>
              <a:ahLst/>
              <a:cxnLst/>
              <a:rect l="l" t="t" r="r" b="b"/>
              <a:pathLst>
                <a:path w="8598" h="7076" extrusionOk="0">
                  <a:moveTo>
                    <a:pt x="8153" y="1"/>
                  </a:moveTo>
                  <a:cubicBezTo>
                    <a:pt x="8091" y="1"/>
                    <a:pt x="8025" y="26"/>
                    <a:pt x="7960" y="85"/>
                  </a:cubicBezTo>
                  <a:cubicBezTo>
                    <a:pt x="5379" y="2190"/>
                    <a:pt x="2822" y="4321"/>
                    <a:pt x="266" y="6426"/>
                  </a:cubicBezTo>
                  <a:cubicBezTo>
                    <a:pt x="0" y="6651"/>
                    <a:pt x="184" y="7075"/>
                    <a:pt x="452" y="7075"/>
                  </a:cubicBezTo>
                  <a:cubicBezTo>
                    <a:pt x="512" y="7075"/>
                    <a:pt x="577" y="7053"/>
                    <a:pt x="642" y="7003"/>
                  </a:cubicBezTo>
                  <a:cubicBezTo>
                    <a:pt x="3198" y="4872"/>
                    <a:pt x="5755" y="2767"/>
                    <a:pt x="8336" y="637"/>
                  </a:cubicBezTo>
                  <a:cubicBezTo>
                    <a:pt x="8598" y="415"/>
                    <a:pt x="8407" y="1"/>
                    <a:pt x="8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44"/>
          <p:cNvGrpSpPr/>
          <p:nvPr/>
        </p:nvGrpSpPr>
        <p:grpSpPr>
          <a:xfrm rot="7888823">
            <a:off x="7300832" y="531900"/>
            <a:ext cx="655746" cy="787975"/>
            <a:chOff x="742400" y="3818325"/>
            <a:chExt cx="555425" cy="667425"/>
          </a:xfrm>
        </p:grpSpPr>
        <p:sp>
          <p:nvSpPr>
            <p:cNvPr id="591" name="Google Shape;591;p44"/>
            <p:cNvSpPr/>
            <p:nvPr/>
          </p:nvSpPr>
          <p:spPr>
            <a:xfrm>
              <a:off x="742400" y="3818325"/>
              <a:ext cx="491100" cy="248675"/>
            </a:xfrm>
            <a:custGeom>
              <a:avLst/>
              <a:gdLst/>
              <a:ahLst/>
              <a:cxnLst/>
              <a:rect l="l" t="t" r="r" b="b"/>
              <a:pathLst>
                <a:path w="19644" h="9947" extrusionOk="0">
                  <a:moveTo>
                    <a:pt x="508" y="0"/>
                  </a:moveTo>
                  <a:cubicBezTo>
                    <a:pt x="187" y="0"/>
                    <a:pt x="0" y="483"/>
                    <a:pt x="351" y="658"/>
                  </a:cubicBezTo>
                  <a:cubicBezTo>
                    <a:pt x="6567" y="3741"/>
                    <a:pt x="12782" y="6824"/>
                    <a:pt x="18998" y="9907"/>
                  </a:cubicBezTo>
                  <a:cubicBezTo>
                    <a:pt x="19050" y="9935"/>
                    <a:pt x="19102" y="9947"/>
                    <a:pt x="19150" y="9947"/>
                  </a:cubicBezTo>
                  <a:cubicBezTo>
                    <a:pt x="19450" y="9947"/>
                    <a:pt x="19643" y="9478"/>
                    <a:pt x="19298" y="9305"/>
                  </a:cubicBezTo>
                  <a:cubicBezTo>
                    <a:pt x="13083" y="6222"/>
                    <a:pt x="6867" y="3140"/>
                    <a:pt x="652" y="32"/>
                  </a:cubicBezTo>
                  <a:cubicBezTo>
                    <a:pt x="602" y="10"/>
                    <a:pt x="553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1071875" y="3855950"/>
              <a:ext cx="158725" cy="122450"/>
            </a:xfrm>
            <a:custGeom>
              <a:avLst/>
              <a:gdLst/>
              <a:ahLst/>
              <a:cxnLst/>
              <a:rect l="l" t="t" r="r" b="b"/>
              <a:pathLst>
                <a:path w="6349" h="4898" extrusionOk="0">
                  <a:moveTo>
                    <a:pt x="511" y="1"/>
                  </a:moveTo>
                  <a:cubicBezTo>
                    <a:pt x="229" y="1"/>
                    <a:pt x="1" y="363"/>
                    <a:pt x="280" y="582"/>
                  </a:cubicBezTo>
                  <a:cubicBezTo>
                    <a:pt x="2059" y="2011"/>
                    <a:pt x="3839" y="3414"/>
                    <a:pt x="5618" y="4818"/>
                  </a:cubicBezTo>
                  <a:cubicBezTo>
                    <a:pt x="5685" y="4874"/>
                    <a:pt x="5758" y="4898"/>
                    <a:pt x="5828" y="4898"/>
                  </a:cubicBezTo>
                  <a:cubicBezTo>
                    <a:pt x="6104" y="4898"/>
                    <a:pt x="6349" y="4536"/>
                    <a:pt x="6069" y="4316"/>
                  </a:cubicBezTo>
                  <a:cubicBezTo>
                    <a:pt x="4290" y="2913"/>
                    <a:pt x="2510" y="1484"/>
                    <a:pt x="731" y="81"/>
                  </a:cubicBezTo>
                  <a:cubicBezTo>
                    <a:pt x="659" y="24"/>
                    <a:pt x="583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1039750" y="4079225"/>
              <a:ext cx="147800" cy="56250"/>
            </a:xfrm>
            <a:custGeom>
              <a:avLst/>
              <a:gdLst/>
              <a:ahLst/>
              <a:cxnLst/>
              <a:rect l="l" t="t" r="r" b="b"/>
              <a:pathLst>
                <a:path w="5912" h="2250" extrusionOk="0">
                  <a:moveTo>
                    <a:pt x="401" y="0"/>
                  </a:moveTo>
                  <a:cubicBezTo>
                    <a:pt x="87" y="0"/>
                    <a:pt x="1" y="561"/>
                    <a:pt x="362" y="674"/>
                  </a:cubicBezTo>
                  <a:lnTo>
                    <a:pt x="5399" y="2228"/>
                  </a:lnTo>
                  <a:cubicBezTo>
                    <a:pt x="5442" y="2242"/>
                    <a:pt x="5481" y="2249"/>
                    <a:pt x="5517" y="2249"/>
                  </a:cubicBezTo>
                  <a:cubicBezTo>
                    <a:pt x="5845" y="2249"/>
                    <a:pt x="5911" y="1689"/>
                    <a:pt x="5550" y="1576"/>
                  </a:cubicBezTo>
                  <a:lnTo>
                    <a:pt x="512" y="22"/>
                  </a:lnTo>
                  <a:cubicBezTo>
                    <a:pt x="472" y="7"/>
                    <a:pt x="435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777050" y="4196300"/>
              <a:ext cx="423800" cy="32000"/>
            </a:xfrm>
            <a:custGeom>
              <a:avLst/>
              <a:gdLst/>
              <a:ahLst/>
              <a:cxnLst/>
              <a:rect l="l" t="t" r="r" b="b"/>
              <a:pathLst>
                <a:path w="16952" h="1280" extrusionOk="0">
                  <a:moveTo>
                    <a:pt x="16508" y="0"/>
                  </a:moveTo>
                  <a:cubicBezTo>
                    <a:pt x="16500" y="0"/>
                    <a:pt x="16492" y="0"/>
                    <a:pt x="16484" y="1"/>
                  </a:cubicBezTo>
                  <a:lnTo>
                    <a:pt x="419" y="602"/>
                  </a:lnTo>
                  <a:cubicBezTo>
                    <a:pt x="0" y="602"/>
                    <a:pt x="17" y="1280"/>
                    <a:pt x="422" y="1280"/>
                  </a:cubicBezTo>
                  <a:cubicBezTo>
                    <a:pt x="429" y="1280"/>
                    <a:pt x="436" y="1279"/>
                    <a:pt x="444" y="1279"/>
                  </a:cubicBezTo>
                  <a:cubicBezTo>
                    <a:pt x="5807" y="1078"/>
                    <a:pt x="11146" y="878"/>
                    <a:pt x="16509" y="677"/>
                  </a:cubicBezTo>
                  <a:cubicBezTo>
                    <a:pt x="16952" y="653"/>
                    <a:pt x="16936" y="0"/>
                    <a:pt x="1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1028775" y="4269200"/>
              <a:ext cx="205300" cy="103400"/>
            </a:xfrm>
            <a:custGeom>
              <a:avLst/>
              <a:gdLst/>
              <a:ahLst/>
              <a:cxnLst/>
              <a:rect l="l" t="t" r="r" b="b"/>
              <a:pathLst>
                <a:path w="8212" h="4136" extrusionOk="0">
                  <a:moveTo>
                    <a:pt x="7663" y="0"/>
                  </a:moveTo>
                  <a:cubicBezTo>
                    <a:pt x="7608" y="0"/>
                    <a:pt x="7551" y="13"/>
                    <a:pt x="7493" y="42"/>
                  </a:cubicBezTo>
                  <a:cubicBezTo>
                    <a:pt x="5112" y="1195"/>
                    <a:pt x="2731" y="2348"/>
                    <a:pt x="350" y="3526"/>
                  </a:cubicBezTo>
                  <a:cubicBezTo>
                    <a:pt x="1" y="3679"/>
                    <a:pt x="240" y="4135"/>
                    <a:pt x="573" y="4135"/>
                  </a:cubicBezTo>
                  <a:cubicBezTo>
                    <a:pt x="622" y="4135"/>
                    <a:pt x="674" y="4125"/>
                    <a:pt x="726" y="4102"/>
                  </a:cubicBezTo>
                  <a:cubicBezTo>
                    <a:pt x="3107" y="2924"/>
                    <a:pt x="5488" y="1771"/>
                    <a:pt x="7869" y="593"/>
                  </a:cubicBezTo>
                  <a:cubicBezTo>
                    <a:pt x="8211" y="443"/>
                    <a:pt x="7986" y="0"/>
                    <a:pt x="7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1082875" y="4308850"/>
              <a:ext cx="214950" cy="176900"/>
            </a:xfrm>
            <a:custGeom>
              <a:avLst/>
              <a:gdLst/>
              <a:ahLst/>
              <a:cxnLst/>
              <a:rect l="l" t="t" r="r" b="b"/>
              <a:pathLst>
                <a:path w="8598" h="7076" extrusionOk="0">
                  <a:moveTo>
                    <a:pt x="8153" y="1"/>
                  </a:moveTo>
                  <a:cubicBezTo>
                    <a:pt x="8091" y="1"/>
                    <a:pt x="8025" y="26"/>
                    <a:pt x="7960" y="85"/>
                  </a:cubicBezTo>
                  <a:cubicBezTo>
                    <a:pt x="5379" y="2190"/>
                    <a:pt x="2822" y="4321"/>
                    <a:pt x="266" y="6426"/>
                  </a:cubicBezTo>
                  <a:cubicBezTo>
                    <a:pt x="0" y="6651"/>
                    <a:pt x="184" y="7075"/>
                    <a:pt x="452" y="7075"/>
                  </a:cubicBezTo>
                  <a:cubicBezTo>
                    <a:pt x="512" y="7075"/>
                    <a:pt x="577" y="7053"/>
                    <a:pt x="642" y="7003"/>
                  </a:cubicBezTo>
                  <a:cubicBezTo>
                    <a:pt x="3198" y="4872"/>
                    <a:pt x="5755" y="2767"/>
                    <a:pt x="8336" y="637"/>
                  </a:cubicBezTo>
                  <a:cubicBezTo>
                    <a:pt x="8598" y="415"/>
                    <a:pt x="8407" y="1"/>
                    <a:pt x="8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573;p43">
            <a:extLst>
              <a:ext uri="{FF2B5EF4-FFF2-40B4-BE49-F238E27FC236}">
                <a16:creationId xmlns:a16="http://schemas.microsoft.com/office/drawing/2014/main" id="{AF716619-5FD8-835D-5AF4-70AFC5B1094B}"/>
              </a:ext>
            </a:extLst>
          </p:cNvPr>
          <p:cNvSpPr/>
          <p:nvPr/>
        </p:nvSpPr>
        <p:spPr>
          <a:xfrm>
            <a:off x="6758315" y="1731399"/>
            <a:ext cx="1436990" cy="919491"/>
          </a:xfrm>
          <a:custGeom>
            <a:avLst/>
            <a:gdLst/>
            <a:ahLst/>
            <a:cxnLst/>
            <a:rect l="l" t="t" r="r" b="b"/>
            <a:pathLst>
              <a:path w="41204" h="39876" extrusionOk="0">
                <a:moveTo>
                  <a:pt x="7294" y="1"/>
                </a:moveTo>
                <a:cubicBezTo>
                  <a:pt x="3233" y="1"/>
                  <a:pt x="0" y="3459"/>
                  <a:pt x="276" y="7520"/>
                </a:cubicBezTo>
                <a:lnTo>
                  <a:pt x="1354" y="23033"/>
                </a:lnTo>
                <a:cubicBezTo>
                  <a:pt x="1629" y="26718"/>
                  <a:pt x="4687" y="29600"/>
                  <a:pt x="8371" y="29600"/>
                </a:cubicBezTo>
                <a:lnTo>
                  <a:pt x="8522" y="29600"/>
                </a:lnTo>
                <a:cubicBezTo>
                  <a:pt x="9700" y="32557"/>
                  <a:pt x="12256" y="36492"/>
                  <a:pt x="17820" y="39876"/>
                </a:cubicBezTo>
                <a:cubicBezTo>
                  <a:pt x="17670" y="39725"/>
                  <a:pt x="13158" y="34813"/>
                  <a:pt x="13234" y="29600"/>
                </a:cubicBezTo>
                <a:lnTo>
                  <a:pt x="31078" y="29600"/>
                </a:lnTo>
                <a:cubicBezTo>
                  <a:pt x="34537" y="29600"/>
                  <a:pt x="37469" y="27069"/>
                  <a:pt x="38021" y="23660"/>
                </a:cubicBezTo>
                <a:lnTo>
                  <a:pt x="40502" y="8146"/>
                </a:lnTo>
                <a:cubicBezTo>
                  <a:pt x="41204" y="3886"/>
                  <a:pt x="37895" y="1"/>
                  <a:pt x="335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574;p43">
            <a:extLst>
              <a:ext uri="{FF2B5EF4-FFF2-40B4-BE49-F238E27FC236}">
                <a16:creationId xmlns:a16="http://schemas.microsoft.com/office/drawing/2014/main" id="{390FE05C-DDE0-D5FD-8C3A-1C069A03F905}"/>
              </a:ext>
            </a:extLst>
          </p:cNvPr>
          <p:cNvSpPr txBox="1">
            <a:spLocks/>
          </p:cNvSpPr>
          <p:nvPr/>
        </p:nvSpPr>
        <p:spPr>
          <a:xfrm>
            <a:off x="6816694" y="1612947"/>
            <a:ext cx="12522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6000"/>
            </a:pPr>
            <a:r>
              <a:rPr lang="en" sz="3200" dirty="0">
                <a:solidFill>
                  <a:schemeClr val="dk1"/>
                </a:solidFill>
                <a:latin typeface="Fugaz One"/>
                <a:sym typeface="Fugaz One"/>
              </a:rPr>
              <a:t>02</a:t>
            </a:r>
          </a:p>
        </p:txBody>
      </p:sp>
      <p:grpSp>
        <p:nvGrpSpPr>
          <p:cNvPr id="22" name="Google Shape;583;p44">
            <a:extLst>
              <a:ext uri="{FF2B5EF4-FFF2-40B4-BE49-F238E27FC236}">
                <a16:creationId xmlns:a16="http://schemas.microsoft.com/office/drawing/2014/main" id="{EFB8D68E-E4B5-81FA-15EE-2A016B61FA14}"/>
              </a:ext>
            </a:extLst>
          </p:cNvPr>
          <p:cNvGrpSpPr/>
          <p:nvPr/>
        </p:nvGrpSpPr>
        <p:grpSpPr>
          <a:xfrm rot="743485">
            <a:off x="8384939" y="4519172"/>
            <a:ext cx="273651" cy="334320"/>
            <a:chOff x="742400" y="3818325"/>
            <a:chExt cx="555425" cy="667425"/>
          </a:xfrm>
        </p:grpSpPr>
        <p:sp>
          <p:nvSpPr>
            <p:cNvPr id="23" name="Google Shape;584;p44">
              <a:extLst>
                <a:ext uri="{FF2B5EF4-FFF2-40B4-BE49-F238E27FC236}">
                  <a16:creationId xmlns:a16="http://schemas.microsoft.com/office/drawing/2014/main" id="{EB5CB256-93B9-1369-78A1-6185E664A39E}"/>
                </a:ext>
              </a:extLst>
            </p:cNvPr>
            <p:cNvSpPr/>
            <p:nvPr/>
          </p:nvSpPr>
          <p:spPr>
            <a:xfrm>
              <a:off x="742400" y="3818325"/>
              <a:ext cx="491100" cy="248675"/>
            </a:xfrm>
            <a:custGeom>
              <a:avLst/>
              <a:gdLst/>
              <a:ahLst/>
              <a:cxnLst/>
              <a:rect l="l" t="t" r="r" b="b"/>
              <a:pathLst>
                <a:path w="19644" h="9947" extrusionOk="0">
                  <a:moveTo>
                    <a:pt x="508" y="0"/>
                  </a:moveTo>
                  <a:cubicBezTo>
                    <a:pt x="187" y="0"/>
                    <a:pt x="0" y="483"/>
                    <a:pt x="351" y="658"/>
                  </a:cubicBezTo>
                  <a:cubicBezTo>
                    <a:pt x="6567" y="3741"/>
                    <a:pt x="12782" y="6824"/>
                    <a:pt x="18998" y="9907"/>
                  </a:cubicBezTo>
                  <a:cubicBezTo>
                    <a:pt x="19050" y="9935"/>
                    <a:pt x="19102" y="9947"/>
                    <a:pt x="19150" y="9947"/>
                  </a:cubicBezTo>
                  <a:cubicBezTo>
                    <a:pt x="19450" y="9947"/>
                    <a:pt x="19643" y="9478"/>
                    <a:pt x="19298" y="9305"/>
                  </a:cubicBezTo>
                  <a:cubicBezTo>
                    <a:pt x="13083" y="6222"/>
                    <a:pt x="6867" y="3140"/>
                    <a:pt x="652" y="32"/>
                  </a:cubicBezTo>
                  <a:cubicBezTo>
                    <a:pt x="602" y="10"/>
                    <a:pt x="553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5;p44">
              <a:extLst>
                <a:ext uri="{FF2B5EF4-FFF2-40B4-BE49-F238E27FC236}">
                  <a16:creationId xmlns:a16="http://schemas.microsoft.com/office/drawing/2014/main" id="{EF57928E-4462-9348-738E-E9BF4BE62CB6}"/>
                </a:ext>
              </a:extLst>
            </p:cNvPr>
            <p:cNvSpPr/>
            <p:nvPr/>
          </p:nvSpPr>
          <p:spPr>
            <a:xfrm>
              <a:off x="1071875" y="3855950"/>
              <a:ext cx="158725" cy="122450"/>
            </a:xfrm>
            <a:custGeom>
              <a:avLst/>
              <a:gdLst/>
              <a:ahLst/>
              <a:cxnLst/>
              <a:rect l="l" t="t" r="r" b="b"/>
              <a:pathLst>
                <a:path w="6349" h="4898" extrusionOk="0">
                  <a:moveTo>
                    <a:pt x="511" y="1"/>
                  </a:moveTo>
                  <a:cubicBezTo>
                    <a:pt x="229" y="1"/>
                    <a:pt x="1" y="363"/>
                    <a:pt x="280" y="582"/>
                  </a:cubicBezTo>
                  <a:cubicBezTo>
                    <a:pt x="2059" y="2011"/>
                    <a:pt x="3839" y="3414"/>
                    <a:pt x="5618" y="4818"/>
                  </a:cubicBezTo>
                  <a:cubicBezTo>
                    <a:pt x="5685" y="4874"/>
                    <a:pt x="5758" y="4898"/>
                    <a:pt x="5828" y="4898"/>
                  </a:cubicBezTo>
                  <a:cubicBezTo>
                    <a:pt x="6104" y="4898"/>
                    <a:pt x="6349" y="4536"/>
                    <a:pt x="6069" y="4316"/>
                  </a:cubicBezTo>
                  <a:cubicBezTo>
                    <a:pt x="4290" y="2913"/>
                    <a:pt x="2510" y="1484"/>
                    <a:pt x="731" y="81"/>
                  </a:cubicBezTo>
                  <a:cubicBezTo>
                    <a:pt x="659" y="24"/>
                    <a:pt x="583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86;p44">
              <a:extLst>
                <a:ext uri="{FF2B5EF4-FFF2-40B4-BE49-F238E27FC236}">
                  <a16:creationId xmlns:a16="http://schemas.microsoft.com/office/drawing/2014/main" id="{5724C10C-EF2C-CAAE-2774-E9B97DE24B12}"/>
                </a:ext>
              </a:extLst>
            </p:cNvPr>
            <p:cNvSpPr/>
            <p:nvPr/>
          </p:nvSpPr>
          <p:spPr>
            <a:xfrm>
              <a:off x="1039750" y="4079225"/>
              <a:ext cx="147800" cy="56250"/>
            </a:xfrm>
            <a:custGeom>
              <a:avLst/>
              <a:gdLst/>
              <a:ahLst/>
              <a:cxnLst/>
              <a:rect l="l" t="t" r="r" b="b"/>
              <a:pathLst>
                <a:path w="5912" h="2250" extrusionOk="0">
                  <a:moveTo>
                    <a:pt x="401" y="0"/>
                  </a:moveTo>
                  <a:cubicBezTo>
                    <a:pt x="87" y="0"/>
                    <a:pt x="1" y="561"/>
                    <a:pt x="362" y="674"/>
                  </a:cubicBezTo>
                  <a:lnTo>
                    <a:pt x="5399" y="2228"/>
                  </a:lnTo>
                  <a:cubicBezTo>
                    <a:pt x="5442" y="2242"/>
                    <a:pt x="5481" y="2249"/>
                    <a:pt x="5517" y="2249"/>
                  </a:cubicBezTo>
                  <a:cubicBezTo>
                    <a:pt x="5845" y="2249"/>
                    <a:pt x="5911" y="1689"/>
                    <a:pt x="5550" y="1576"/>
                  </a:cubicBezTo>
                  <a:lnTo>
                    <a:pt x="512" y="22"/>
                  </a:lnTo>
                  <a:cubicBezTo>
                    <a:pt x="472" y="7"/>
                    <a:pt x="435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87;p44">
              <a:extLst>
                <a:ext uri="{FF2B5EF4-FFF2-40B4-BE49-F238E27FC236}">
                  <a16:creationId xmlns:a16="http://schemas.microsoft.com/office/drawing/2014/main" id="{C0618CD9-DAE0-87C6-5B93-BDA6A8FD8830}"/>
                </a:ext>
              </a:extLst>
            </p:cNvPr>
            <p:cNvSpPr/>
            <p:nvPr/>
          </p:nvSpPr>
          <p:spPr>
            <a:xfrm>
              <a:off x="777050" y="4196300"/>
              <a:ext cx="423800" cy="32000"/>
            </a:xfrm>
            <a:custGeom>
              <a:avLst/>
              <a:gdLst/>
              <a:ahLst/>
              <a:cxnLst/>
              <a:rect l="l" t="t" r="r" b="b"/>
              <a:pathLst>
                <a:path w="16952" h="1280" extrusionOk="0">
                  <a:moveTo>
                    <a:pt x="16508" y="0"/>
                  </a:moveTo>
                  <a:cubicBezTo>
                    <a:pt x="16500" y="0"/>
                    <a:pt x="16492" y="0"/>
                    <a:pt x="16484" y="1"/>
                  </a:cubicBezTo>
                  <a:lnTo>
                    <a:pt x="419" y="602"/>
                  </a:lnTo>
                  <a:cubicBezTo>
                    <a:pt x="0" y="602"/>
                    <a:pt x="17" y="1280"/>
                    <a:pt x="422" y="1280"/>
                  </a:cubicBezTo>
                  <a:cubicBezTo>
                    <a:pt x="429" y="1280"/>
                    <a:pt x="436" y="1279"/>
                    <a:pt x="444" y="1279"/>
                  </a:cubicBezTo>
                  <a:cubicBezTo>
                    <a:pt x="5807" y="1078"/>
                    <a:pt x="11146" y="878"/>
                    <a:pt x="16509" y="677"/>
                  </a:cubicBezTo>
                  <a:cubicBezTo>
                    <a:pt x="16952" y="653"/>
                    <a:pt x="16936" y="0"/>
                    <a:pt x="1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8;p44">
              <a:extLst>
                <a:ext uri="{FF2B5EF4-FFF2-40B4-BE49-F238E27FC236}">
                  <a16:creationId xmlns:a16="http://schemas.microsoft.com/office/drawing/2014/main" id="{AC83C04B-39E6-BFA4-CE1B-A8E1C621236A}"/>
                </a:ext>
              </a:extLst>
            </p:cNvPr>
            <p:cNvSpPr/>
            <p:nvPr/>
          </p:nvSpPr>
          <p:spPr>
            <a:xfrm>
              <a:off x="1028775" y="4269200"/>
              <a:ext cx="205300" cy="103400"/>
            </a:xfrm>
            <a:custGeom>
              <a:avLst/>
              <a:gdLst/>
              <a:ahLst/>
              <a:cxnLst/>
              <a:rect l="l" t="t" r="r" b="b"/>
              <a:pathLst>
                <a:path w="8212" h="4136" extrusionOk="0">
                  <a:moveTo>
                    <a:pt x="7663" y="0"/>
                  </a:moveTo>
                  <a:cubicBezTo>
                    <a:pt x="7608" y="0"/>
                    <a:pt x="7551" y="13"/>
                    <a:pt x="7493" y="42"/>
                  </a:cubicBezTo>
                  <a:cubicBezTo>
                    <a:pt x="5112" y="1195"/>
                    <a:pt x="2731" y="2348"/>
                    <a:pt x="350" y="3526"/>
                  </a:cubicBezTo>
                  <a:cubicBezTo>
                    <a:pt x="1" y="3679"/>
                    <a:pt x="240" y="4135"/>
                    <a:pt x="573" y="4135"/>
                  </a:cubicBezTo>
                  <a:cubicBezTo>
                    <a:pt x="622" y="4135"/>
                    <a:pt x="674" y="4125"/>
                    <a:pt x="726" y="4102"/>
                  </a:cubicBezTo>
                  <a:cubicBezTo>
                    <a:pt x="3107" y="2924"/>
                    <a:pt x="5488" y="1771"/>
                    <a:pt x="7869" y="593"/>
                  </a:cubicBezTo>
                  <a:cubicBezTo>
                    <a:pt x="8211" y="443"/>
                    <a:pt x="7986" y="0"/>
                    <a:pt x="7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89;p44">
              <a:extLst>
                <a:ext uri="{FF2B5EF4-FFF2-40B4-BE49-F238E27FC236}">
                  <a16:creationId xmlns:a16="http://schemas.microsoft.com/office/drawing/2014/main" id="{CA7222DD-D1B5-EB8F-E172-EE1FFA116844}"/>
                </a:ext>
              </a:extLst>
            </p:cNvPr>
            <p:cNvSpPr/>
            <p:nvPr/>
          </p:nvSpPr>
          <p:spPr>
            <a:xfrm>
              <a:off x="1082875" y="4308850"/>
              <a:ext cx="214950" cy="176900"/>
            </a:xfrm>
            <a:custGeom>
              <a:avLst/>
              <a:gdLst/>
              <a:ahLst/>
              <a:cxnLst/>
              <a:rect l="l" t="t" r="r" b="b"/>
              <a:pathLst>
                <a:path w="8598" h="7076" extrusionOk="0">
                  <a:moveTo>
                    <a:pt x="8153" y="1"/>
                  </a:moveTo>
                  <a:cubicBezTo>
                    <a:pt x="8091" y="1"/>
                    <a:pt x="8025" y="26"/>
                    <a:pt x="7960" y="85"/>
                  </a:cubicBezTo>
                  <a:cubicBezTo>
                    <a:pt x="5379" y="2190"/>
                    <a:pt x="2822" y="4321"/>
                    <a:pt x="266" y="6426"/>
                  </a:cubicBezTo>
                  <a:cubicBezTo>
                    <a:pt x="0" y="6651"/>
                    <a:pt x="184" y="7075"/>
                    <a:pt x="452" y="7075"/>
                  </a:cubicBezTo>
                  <a:cubicBezTo>
                    <a:pt x="512" y="7075"/>
                    <a:pt x="577" y="7053"/>
                    <a:pt x="642" y="7003"/>
                  </a:cubicBezTo>
                  <a:cubicBezTo>
                    <a:pt x="3198" y="4872"/>
                    <a:pt x="5755" y="2767"/>
                    <a:pt x="8336" y="637"/>
                  </a:cubicBezTo>
                  <a:cubicBezTo>
                    <a:pt x="8598" y="415"/>
                    <a:pt x="8407" y="1"/>
                    <a:pt x="8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9564917-6AEB-699B-A56C-6C78047E9CA8}"/>
              </a:ext>
            </a:extLst>
          </p:cNvPr>
          <p:cNvSpPr txBox="1"/>
          <p:nvPr/>
        </p:nvSpPr>
        <p:spPr>
          <a:xfrm>
            <a:off x="8591431" y="4615797"/>
            <a:ext cx="263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Fugaz One"/>
                <a:sym typeface="Fugaz One"/>
              </a:rPr>
              <a:t>5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804604-1AFB-91FD-7934-A004C2CF32D3}"/>
                  </a:ext>
                </a:extLst>
              </p:cNvPr>
              <p:cNvSpPr txBox="1"/>
              <p:nvPr/>
            </p:nvSpPr>
            <p:spPr>
              <a:xfrm>
                <a:off x="3363951" y="3067340"/>
                <a:ext cx="44233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1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GB" sz="1100" b="1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804604-1AFB-91FD-7934-A004C2CF3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951" y="3067340"/>
                <a:ext cx="442332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9DBB07-7978-8FFB-0C64-1E9F7E30306D}"/>
                  </a:ext>
                </a:extLst>
              </p:cNvPr>
              <p:cNvSpPr txBox="1"/>
              <p:nvPr/>
            </p:nvSpPr>
            <p:spPr>
              <a:xfrm>
                <a:off x="5834198" y="3381001"/>
                <a:ext cx="44233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1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GB" sz="1100" b="1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9DBB07-7978-8FFB-0C64-1E9F7E30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198" y="3381001"/>
                <a:ext cx="442332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D84A1C0-59F0-21D0-61F5-30F7C699B362}"/>
                  </a:ext>
                </a:extLst>
              </p:cNvPr>
              <p:cNvSpPr txBox="1"/>
              <p:nvPr/>
            </p:nvSpPr>
            <p:spPr>
              <a:xfrm>
                <a:off x="5430803" y="3754121"/>
                <a:ext cx="44233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1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GB" sz="1100" b="1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D84A1C0-59F0-21D0-61F5-30F7C699B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03" y="3754121"/>
                <a:ext cx="44233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5"/>
          <p:cNvSpPr/>
          <p:nvPr/>
        </p:nvSpPr>
        <p:spPr>
          <a:xfrm>
            <a:off x="4796419" y="2324083"/>
            <a:ext cx="3559250" cy="2166714"/>
          </a:xfrm>
          <a:prstGeom prst="roundRect">
            <a:avLst>
              <a:gd name="adj" fmla="val 122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5"/>
          <p:cNvSpPr/>
          <p:nvPr/>
        </p:nvSpPr>
        <p:spPr>
          <a:xfrm>
            <a:off x="1225587" y="2324082"/>
            <a:ext cx="2543700" cy="2166715"/>
          </a:xfrm>
          <a:prstGeom prst="roundRect">
            <a:avLst>
              <a:gd name="adj" fmla="val 122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5"/>
          <p:cNvSpPr/>
          <p:nvPr/>
        </p:nvSpPr>
        <p:spPr>
          <a:xfrm>
            <a:off x="1225587" y="1670983"/>
            <a:ext cx="2543700" cy="5826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5"/>
          <p:cNvSpPr/>
          <p:nvPr/>
        </p:nvSpPr>
        <p:spPr>
          <a:xfrm>
            <a:off x="5274884" y="1670983"/>
            <a:ext cx="2543700" cy="5826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5"/>
          <p:cNvSpPr/>
          <p:nvPr/>
        </p:nvSpPr>
        <p:spPr>
          <a:xfrm>
            <a:off x="713225" y="540000"/>
            <a:ext cx="7717500" cy="5643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2" name="Google Shape;612;p45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850365" y="2338783"/>
                <a:ext cx="3392971" cy="218364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 = µ</m:t>
                      </m:r>
                      <m:r>
                        <a:rPr lang="pt-PT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] + µ2[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] + µ3[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pt-PT" dirty="0"/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 = −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PT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pt-PT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] − 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PT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pt-PT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pt-PT" dirty="0"/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PT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pt-PT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] − 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PT" i="1" baseline="-2500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pt-PT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pt-PT" dirty="0"/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PT" i="1" baseline="-25000" dirty="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pt-PT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pt-PT" i="1" dirty="0">
                  <a:latin typeface="Cambria Math" panose="02040503050406030204" pitchFamily="18" charset="0"/>
                </a:endParaRPr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 = 0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12" name="Google Shape;612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850365" y="2338783"/>
                <a:ext cx="3392971" cy="2183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3" name="Google Shape;613;p45"/>
          <p:cNvSpPr txBox="1">
            <a:spLocks noGrp="1"/>
          </p:cNvSpPr>
          <p:nvPr>
            <p:ph type="subTitle" idx="1"/>
          </p:nvPr>
        </p:nvSpPr>
        <p:spPr>
          <a:xfrm>
            <a:off x="1525287" y="1756183"/>
            <a:ext cx="19443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i="1" dirty="0"/>
              <a:t>Batch</a:t>
            </a:r>
            <a:endParaRPr sz="2800" i="1" dirty="0"/>
          </a:p>
        </p:txBody>
      </p:sp>
      <p:sp>
        <p:nvSpPr>
          <p:cNvPr id="614" name="Google Shape;614;p45"/>
          <p:cNvSpPr txBox="1">
            <a:spLocks noGrp="1"/>
          </p:cNvSpPr>
          <p:nvPr>
            <p:ph type="subTitle" idx="2"/>
          </p:nvPr>
        </p:nvSpPr>
        <p:spPr>
          <a:xfrm>
            <a:off x="5572934" y="1756483"/>
            <a:ext cx="1947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Fed-Batch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" name="Google Shape;615;p45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4082235" y="2480592"/>
                <a:ext cx="5061765" cy="185369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 = µ</m:t>
                      </m:r>
                      <m:r>
                        <a:rPr lang="pt-PT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+ µ</m:t>
                      </m:r>
                      <m:r>
                        <a:rPr lang="pt-PT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+ µ</m:t>
                      </m:r>
                      <m:r>
                        <a:rPr lang="pt-PT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pt-PT" i="1" baseline="-25000" dirty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P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pt-PT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PT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pt-PT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] − 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PT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pt-PT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] + </m:t>
                      </m:r>
                      <m:f>
                        <m:fPr>
                          <m:ctrlPr>
                            <a:rPr lang="pt-PT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pt-PT" i="1" baseline="-25000" dirty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𝑆𝑒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PT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PT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PT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pt-PT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PT" i="1" dirty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PT" i="1" baseline="-25000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pt-PT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]−</m:t>
                      </m:r>
                      <m:f>
                        <m:fPr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pt-PT" i="1" baseline="-25000" dirty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P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pt-PT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PT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PT" i="1" baseline="-25000" dirty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pt-PT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pt-PT" i="1" baseline="-25000" dirty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P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pt-PT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 ]</m:t>
                          </m:r>
                        </m:num>
                        <m:den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𝐹𝑒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15" name="Google Shape;615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4082235" y="2480592"/>
                <a:ext cx="5061765" cy="1853693"/>
              </a:xfrm>
              <a:prstGeom prst="rect">
                <a:avLst/>
              </a:prstGeom>
              <a:blipFill>
                <a:blip r:embed="rId4"/>
                <a:stretch>
                  <a:fillRect t="-5921" b="-82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6" name="Google Shape;616;p45"/>
          <p:cNvSpPr txBox="1">
            <a:spLocks noGrp="1"/>
          </p:cNvSpPr>
          <p:nvPr>
            <p:ph type="title"/>
          </p:nvPr>
        </p:nvSpPr>
        <p:spPr>
          <a:xfrm>
            <a:off x="1204700" y="540000"/>
            <a:ext cx="67347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Modelos Dinâmicos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42" name="Google Shape;1212;p52">
            <a:extLst>
              <a:ext uri="{FF2B5EF4-FFF2-40B4-BE49-F238E27FC236}">
                <a16:creationId xmlns:a16="http://schemas.microsoft.com/office/drawing/2014/main" id="{CBE5CDD2-5D3F-3A37-1E4B-DAEE7E1E5CA0}"/>
              </a:ext>
            </a:extLst>
          </p:cNvPr>
          <p:cNvGrpSpPr/>
          <p:nvPr/>
        </p:nvGrpSpPr>
        <p:grpSpPr>
          <a:xfrm flipH="1">
            <a:off x="548432" y="1293687"/>
            <a:ext cx="1075034" cy="783993"/>
            <a:chOff x="4549650" y="2250650"/>
            <a:chExt cx="810175" cy="939250"/>
          </a:xfrm>
        </p:grpSpPr>
        <p:sp>
          <p:nvSpPr>
            <p:cNvPr id="143" name="Google Shape;1213;p52">
              <a:extLst>
                <a:ext uri="{FF2B5EF4-FFF2-40B4-BE49-F238E27FC236}">
                  <a16:creationId xmlns:a16="http://schemas.microsoft.com/office/drawing/2014/main" id="{AD0D0AC4-613C-84E0-375C-BEC8E4653108}"/>
                </a:ext>
              </a:extLst>
            </p:cNvPr>
            <p:cNvSpPr/>
            <p:nvPr/>
          </p:nvSpPr>
          <p:spPr>
            <a:xfrm>
              <a:off x="4549650" y="2260675"/>
              <a:ext cx="772600" cy="929225"/>
            </a:xfrm>
            <a:custGeom>
              <a:avLst/>
              <a:gdLst/>
              <a:ahLst/>
              <a:cxnLst/>
              <a:rect l="l" t="t" r="r" b="b"/>
              <a:pathLst>
                <a:path w="30904" h="37169" extrusionOk="0">
                  <a:moveTo>
                    <a:pt x="6843" y="1"/>
                  </a:moveTo>
                  <a:cubicBezTo>
                    <a:pt x="3058" y="1"/>
                    <a:pt x="1" y="3108"/>
                    <a:pt x="76" y="6918"/>
                  </a:cubicBezTo>
                  <a:lnTo>
                    <a:pt x="402" y="22206"/>
                  </a:lnTo>
                  <a:cubicBezTo>
                    <a:pt x="477" y="25891"/>
                    <a:pt x="3484" y="28823"/>
                    <a:pt x="7169" y="28823"/>
                  </a:cubicBezTo>
                  <a:lnTo>
                    <a:pt x="10652" y="28823"/>
                  </a:lnTo>
                  <a:cubicBezTo>
                    <a:pt x="10778" y="30703"/>
                    <a:pt x="10076" y="33835"/>
                    <a:pt x="5640" y="37169"/>
                  </a:cubicBezTo>
                  <a:cubicBezTo>
                    <a:pt x="5640" y="37169"/>
                    <a:pt x="13835" y="35991"/>
                    <a:pt x="14988" y="28823"/>
                  </a:cubicBezTo>
                  <a:lnTo>
                    <a:pt x="23560" y="28823"/>
                  </a:lnTo>
                  <a:cubicBezTo>
                    <a:pt x="27219" y="28823"/>
                    <a:pt x="30226" y="25916"/>
                    <a:pt x="30327" y="22282"/>
                  </a:cubicBezTo>
                  <a:lnTo>
                    <a:pt x="30778" y="6968"/>
                  </a:lnTo>
                  <a:cubicBezTo>
                    <a:pt x="30903" y="3159"/>
                    <a:pt x="27845" y="1"/>
                    <a:pt x="24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15;p52">
              <a:extLst>
                <a:ext uri="{FF2B5EF4-FFF2-40B4-BE49-F238E27FC236}">
                  <a16:creationId xmlns:a16="http://schemas.microsoft.com/office/drawing/2014/main" id="{F39A4690-A8BB-6A64-31AC-13D753D10FDA}"/>
                </a:ext>
              </a:extLst>
            </p:cNvPr>
            <p:cNvSpPr/>
            <p:nvPr/>
          </p:nvSpPr>
          <p:spPr>
            <a:xfrm>
              <a:off x="4603550" y="2250650"/>
              <a:ext cx="756275" cy="688000"/>
            </a:xfrm>
            <a:custGeom>
              <a:avLst/>
              <a:gdLst/>
              <a:ahLst/>
              <a:cxnLst/>
              <a:rect l="l" t="t" r="r" b="b"/>
              <a:pathLst>
                <a:path w="30251" h="27520" fill="none" extrusionOk="0">
                  <a:moveTo>
                    <a:pt x="26216" y="27520"/>
                  </a:moveTo>
                  <a:lnTo>
                    <a:pt x="4035" y="27520"/>
                  </a:lnTo>
                  <a:cubicBezTo>
                    <a:pt x="1805" y="27520"/>
                    <a:pt x="0" y="25690"/>
                    <a:pt x="0" y="23459"/>
                  </a:cubicBezTo>
                  <a:lnTo>
                    <a:pt x="0" y="4036"/>
                  </a:lnTo>
                  <a:cubicBezTo>
                    <a:pt x="0" y="1830"/>
                    <a:pt x="1805" y="1"/>
                    <a:pt x="4035" y="1"/>
                  </a:cubicBezTo>
                  <a:lnTo>
                    <a:pt x="26216" y="1"/>
                  </a:lnTo>
                  <a:cubicBezTo>
                    <a:pt x="28446" y="1"/>
                    <a:pt x="30251" y="1830"/>
                    <a:pt x="30251" y="4036"/>
                  </a:cubicBezTo>
                  <a:lnTo>
                    <a:pt x="30251" y="23459"/>
                  </a:lnTo>
                  <a:cubicBezTo>
                    <a:pt x="30251" y="25690"/>
                    <a:pt x="28446" y="27520"/>
                    <a:pt x="26216" y="27520"/>
                  </a:cubicBezTo>
                  <a:close/>
                </a:path>
              </a:pathLst>
            </a:custGeom>
            <a:solidFill>
              <a:schemeClr val="dk1"/>
            </a:solidFill>
            <a:ln w="10650" cap="flat" cmpd="sng">
              <a:solidFill>
                <a:srgbClr val="41354D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212;p52">
            <a:extLst>
              <a:ext uri="{FF2B5EF4-FFF2-40B4-BE49-F238E27FC236}">
                <a16:creationId xmlns:a16="http://schemas.microsoft.com/office/drawing/2014/main" id="{374FD3AB-D980-2DBE-2D74-4BAC24674646}"/>
              </a:ext>
            </a:extLst>
          </p:cNvPr>
          <p:cNvGrpSpPr/>
          <p:nvPr/>
        </p:nvGrpSpPr>
        <p:grpSpPr>
          <a:xfrm flipH="1">
            <a:off x="4571975" y="1302055"/>
            <a:ext cx="1075034" cy="783993"/>
            <a:chOff x="4549650" y="2250650"/>
            <a:chExt cx="810175" cy="939250"/>
          </a:xfrm>
        </p:grpSpPr>
        <p:sp>
          <p:nvSpPr>
            <p:cNvPr id="146" name="Google Shape;1213;p52">
              <a:extLst>
                <a:ext uri="{FF2B5EF4-FFF2-40B4-BE49-F238E27FC236}">
                  <a16:creationId xmlns:a16="http://schemas.microsoft.com/office/drawing/2014/main" id="{DCC1AC72-DB63-67ED-8653-B916EA5F277A}"/>
                </a:ext>
              </a:extLst>
            </p:cNvPr>
            <p:cNvSpPr/>
            <p:nvPr/>
          </p:nvSpPr>
          <p:spPr>
            <a:xfrm>
              <a:off x="4549650" y="2260675"/>
              <a:ext cx="772600" cy="929225"/>
            </a:xfrm>
            <a:custGeom>
              <a:avLst/>
              <a:gdLst/>
              <a:ahLst/>
              <a:cxnLst/>
              <a:rect l="l" t="t" r="r" b="b"/>
              <a:pathLst>
                <a:path w="30904" h="37169" extrusionOk="0">
                  <a:moveTo>
                    <a:pt x="6843" y="1"/>
                  </a:moveTo>
                  <a:cubicBezTo>
                    <a:pt x="3058" y="1"/>
                    <a:pt x="1" y="3108"/>
                    <a:pt x="76" y="6918"/>
                  </a:cubicBezTo>
                  <a:lnTo>
                    <a:pt x="402" y="22206"/>
                  </a:lnTo>
                  <a:cubicBezTo>
                    <a:pt x="477" y="25891"/>
                    <a:pt x="3484" y="28823"/>
                    <a:pt x="7169" y="28823"/>
                  </a:cubicBezTo>
                  <a:lnTo>
                    <a:pt x="10652" y="28823"/>
                  </a:lnTo>
                  <a:cubicBezTo>
                    <a:pt x="10778" y="30703"/>
                    <a:pt x="10076" y="33835"/>
                    <a:pt x="5640" y="37169"/>
                  </a:cubicBezTo>
                  <a:cubicBezTo>
                    <a:pt x="5640" y="37169"/>
                    <a:pt x="13835" y="35991"/>
                    <a:pt x="14988" y="28823"/>
                  </a:cubicBezTo>
                  <a:lnTo>
                    <a:pt x="23560" y="28823"/>
                  </a:lnTo>
                  <a:cubicBezTo>
                    <a:pt x="27219" y="28823"/>
                    <a:pt x="30226" y="25916"/>
                    <a:pt x="30327" y="22282"/>
                  </a:cubicBezTo>
                  <a:lnTo>
                    <a:pt x="30778" y="6968"/>
                  </a:lnTo>
                  <a:cubicBezTo>
                    <a:pt x="30903" y="3159"/>
                    <a:pt x="27845" y="1"/>
                    <a:pt x="24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15;p52">
              <a:extLst>
                <a:ext uri="{FF2B5EF4-FFF2-40B4-BE49-F238E27FC236}">
                  <a16:creationId xmlns:a16="http://schemas.microsoft.com/office/drawing/2014/main" id="{9B610C9A-45A1-466C-502C-4CC0BDE4C69F}"/>
                </a:ext>
              </a:extLst>
            </p:cNvPr>
            <p:cNvSpPr/>
            <p:nvPr/>
          </p:nvSpPr>
          <p:spPr>
            <a:xfrm>
              <a:off x="4603550" y="2250650"/>
              <a:ext cx="756275" cy="688000"/>
            </a:xfrm>
            <a:custGeom>
              <a:avLst/>
              <a:gdLst/>
              <a:ahLst/>
              <a:cxnLst/>
              <a:rect l="l" t="t" r="r" b="b"/>
              <a:pathLst>
                <a:path w="30251" h="27520" fill="none" extrusionOk="0">
                  <a:moveTo>
                    <a:pt x="26216" y="27520"/>
                  </a:moveTo>
                  <a:lnTo>
                    <a:pt x="4035" y="27520"/>
                  </a:lnTo>
                  <a:cubicBezTo>
                    <a:pt x="1805" y="27520"/>
                    <a:pt x="0" y="25690"/>
                    <a:pt x="0" y="23459"/>
                  </a:cubicBezTo>
                  <a:lnTo>
                    <a:pt x="0" y="4036"/>
                  </a:lnTo>
                  <a:cubicBezTo>
                    <a:pt x="0" y="1830"/>
                    <a:pt x="1805" y="1"/>
                    <a:pt x="4035" y="1"/>
                  </a:cubicBezTo>
                  <a:lnTo>
                    <a:pt x="26216" y="1"/>
                  </a:lnTo>
                  <a:cubicBezTo>
                    <a:pt x="28446" y="1"/>
                    <a:pt x="30251" y="1830"/>
                    <a:pt x="30251" y="4036"/>
                  </a:cubicBezTo>
                  <a:lnTo>
                    <a:pt x="30251" y="23459"/>
                  </a:lnTo>
                  <a:cubicBezTo>
                    <a:pt x="30251" y="25690"/>
                    <a:pt x="28446" y="27520"/>
                    <a:pt x="26216" y="27520"/>
                  </a:cubicBezTo>
                  <a:close/>
                </a:path>
              </a:pathLst>
            </a:custGeom>
            <a:solidFill>
              <a:schemeClr val="dk1"/>
            </a:solidFill>
            <a:ln w="10650" cap="flat" cmpd="sng">
              <a:solidFill>
                <a:srgbClr val="41354D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574;p43">
            <a:extLst>
              <a:ext uri="{FF2B5EF4-FFF2-40B4-BE49-F238E27FC236}">
                <a16:creationId xmlns:a16="http://schemas.microsoft.com/office/drawing/2014/main" id="{720A2A39-07E4-9F67-B5CD-D1853EA0A5ED}"/>
              </a:ext>
            </a:extLst>
          </p:cNvPr>
          <p:cNvSpPr txBox="1">
            <a:spLocks/>
          </p:cNvSpPr>
          <p:nvPr/>
        </p:nvSpPr>
        <p:spPr>
          <a:xfrm>
            <a:off x="115571" y="1119001"/>
            <a:ext cx="1990613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6000"/>
            </a:pPr>
            <a:r>
              <a:rPr lang="en" sz="3200" dirty="0">
                <a:solidFill>
                  <a:schemeClr val="dk1"/>
                </a:solidFill>
                <a:latin typeface="Fugaz One"/>
                <a:sym typeface="Fugaz One"/>
              </a:rPr>
              <a:t>02.a</a:t>
            </a:r>
          </a:p>
        </p:txBody>
      </p:sp>
      <p:sp>
        <p:nvSpPr>
          <p:cNvPr id="149" name="Google Shape;574;p43">
            <a:extLst>
              <a:ext uri="{FF2B5EF4-FFF2-40B4-BE49-F238E27FC236}">
                <a16:creationId xmlns:a16="http://schemas.microsoft.com/office/drawing/2014/main" id="{286C176C-A7A6-BD6D-0FF2-D72998CFE6C8}"/>
              </a:ext>
            </a:extLst>
          </p:cNvPr>
          <p:cNvSpPr txBox="1">
            <a:spLocks/>
          </p:cNvSpPr>
          <p:nvPr/>
        </p:nvSpPr>
        <p:spPr>
          <a:xfrm>
            <a:off x="4122637" y="1153011"/>
            <a:ext cx="1990613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6000"/>
            </a:pPr>
            <a:r>
              <a:rPr lang="en" sz="3200" dirty="0">
                <a:solidFill>
                  <a:schemeClr val="dk1"/>
                </a:solidFill>
                <a:latin typeface="Fugaz One"/>
                <a:sym typeface="Fugaz One"/>
              </a:rPr>
              <a:t>02.c</a:t>
            </a:r>
          </a:p>
        </p:txBody>
      </p:sp>
      <p:grpSp>
        <p:nvGrpSpPr>
          <p:cNvPr id="28" name="Google Shape;583;p44">
            <a:extLst>
              <a:ext uri="{FF2B5EF4-FFF2-40B4-BE49-F238E27FC236}">
                <a16:creationId xmlns:a16="http://schemas.microsoft.com/office/drawing/2014/main" id="{7F3CB2AB-D427-FA63-6CA1-B571E5963F98}"/>
              </a:ext>
            </a:extLst>
          </p:cNvPr>
          <p:cNvGrpSpPr/>
          <p:nvPr/>
        </p:nvGrpSpPr>
        <p:grpSpPr>
          <a:xfrm rot="743485">
            <a:off x="8548487" y="4645550"/>
            <a:ext cx="273651" cy="334320"/>
            <a:chOff x="742400" y="3818325"/>
            <a:chExt cx="555425" cy="667425"/>
          </a:xfrm>
        </p:grpSpPr>
        <p:sp>
          <p:nvSpPr>
            <p:cNvPr id="29" name="Google Shape;584;p44">
              <a:extLst>
                <a:ext uri="{FF2B5EF4-FFF2-40B4-BE49-F238E27FC236}">
                  <a16:creationId xmlns:a16="http://schemas.microsoft.com/office/drawing/2014/main" id="{EEDC8F94-0F34-F5EA-D823-3BC62ABB194F}"/>
                </a:ext>
              </a:extLst>
            </p:cNvPr>
            <p:cNvSpPr/>
            <p:nvPr/>
          </p:nvSpPr>
          <p:spPr>
            <a:xfrm>
              <a:off x="742400" y="3818325"/>
              <a:ext cx="491100" cy="248675"/>
            </a:xfrm>
            <a:custGeom>
              <a:avLst/>
              <a:gdLst/>
              <a:ahLst/>
              <a:cxnLst/>
              <a:rect l="l" t="t" r="r" b="b"/>
              <a:pathLst>
                <a:path w="19644" h="9947" extrusionOk="0">
                  <a:moveTo>
                    <a:pt x="508" y="0"/>
                  </a:moveTo>
                  <a:cubicBezTo>
                    <a:pt x="187" y="0"/>
                    <a:pt x="0" y="483"/>
                    <a:pt x="351" y="658"/>
                  </a:cubicBezTo>
                  <a:cubicBezTo>
                    <a:pt x="6567" y="3741"/>
                    <a:pt x="12782" y="6824"/>
                    <a:pt x="18998" y="9907"/>
                  </a:cubicBezTo>
                  <a:cubicBezTo>
                    <a:pt x="19050" y="9935"/>
                    <a:pt x="19102" y="9947"/>
                    <a:pt x="19150" y="9947"/>
                  </a:cubicBezTo>
                  <a:cubicBezTo>
                    <a:pt x="19450" y="9947"/>
                    <a:pt x="19643" y="9478"/>
                    <a:pt x="19298" y="9305"/>
                  </a:cubicBezTo>
                  <a:cubicBezTo>
                    <a:pt x="13083" y="6222"/>
                    <a:pt x="6867" y="3140"/>
                    <a:pt x="652" y="32"/>
                  </a:cubicBezTo>
                  <a:cubicBezTo>
                    <a:pt x="602" y="10"/>
                    <a:pt x="553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85;p44">
              <a:extLst>
                <a:ext uri="{FF2B5EF4-FFF2-40B4-BE49-F238E27FC236}">
                  <a16:creationId xmlns:a16="http://schemas.microsoft.com/office/drawing/2014/main" id="{080D83CB-3A59-13B8-64E9-07A496E983F4}"/>
                </a:ext>
              </a:extLst>
            </p:cNvPr>
            <p:cNvSpPr/>
            <p:nvPr/>
          </p:nvSpPr>
          <p:spPr>
            <a:xfrm>
              <a:off x="1071875" y="3855950"/>
              <a:ext cx="158725" cy="122450"/>
            </a:xfrm>
            <a:custGeom>
              <a:avLst/>
              <a:gdLst/>
              <a:ahLst/>
              <a:cxnLst/>
              <a:rect l="l" t="t" r="r" b="b"/>
              <a:pathLst>
                <a:path w="6349" h="4898" extrusionOk="0">
                  <a:moveTo>
                    <a:pt x="511" y="1"/>
                  </a:moveTo>
                  <a:cubicBezTo>
                    <a:pt x="229" y="1"/>
                    <a:pt x="1" y="363"/>
                    <a:pt x="280" y="582"/>
                  </a:cubicBezTo>
                  <a:cubicBezTo>
                    <a:pt x="2059" y="2011"/>
                    <a:pt x="3839" y="3414"/>
                    <a:pt x="5618" y="4818"/>
                  </a:cubicBezTo>
                  <a:cubicBezTo>
                    <a:pt x="5685" y="4874"/>
                    <a:pt x="5758" y="4898"/>
                    <a:pt x="5828" y="4898"/>
                  </a:cubicBezTo>
                  <a:cubicBezTo>
                    <a:pt x="6104" y="4898"/>
                    <a:pt x="6349" y="4536"/>
                    <a:pt x="6069" y="4316"/>
                  </a:cubicBezTo>
                  <a:cubicBezTo>
                    <a:pt x="4290" y="2913"/>
                    <a:pt x="2510" y="1484"/>
                    <a:pt x="731" y="81"/>
                  </a:cubicBezTo>
                  <a:cubicBezTo>
                    <a:pt x="659" y="24"/>
                    <a:pt x="583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86;p44">
              <a:extLst>
                <a:ext uri="{FF2B5EF4-FFF2-40B4-BE49-F238E27FC236}">
                  <a16:creationId xmlns:a16="http://schemas.microsoft.com/office/drawing/2014/main" id="{867BD1B7-CB28-B9CE-27FC-69F438DF1FDA}"/>
                </a:ext>
              </a:extLst>
            </p:cNvPr>
            <p:cNvSpPr/>
            <p:nvPr/>
          </p:nvSpPr>
          <p:spPr>
            <a:xfrm>
              <a:off x="1039750" y="4079225"/>
              <a:ext cx="147800" cy="56250"/>
            </a:xfrm>
            <a:custGeom>
              <a:avLst/>
              <a:gdLst/>
              <a:ahLst/>
              <a:cxnLst/>
              <a:rect l="l" t="t" r="r" b="b"/>
              <a:pathLst>
                <a:path w="5912" h="2250" extrusionOk="0">
                  <a:moveTo>
                    <a:pt x="401" y="0"/>
                  </a:moveTo>
                  <a:cubicBezTo>
                    <a:pt x="87" y="0"/>
                    <a:pt x="1" y="561"/>
                    <a:pt x="362" y="674"/>
                  </a:cubicBezTo>
                  <a:lnTo>
                    <a:pt x="5399" y="2228"/>
                  </a:lnTo>
                  <a:cubicBezTo>
                    <a:pt x="5442" y="2242"/>
                    <a:pt x="5481" y="2249"/>
                    <a:pt x="5517" y="2249"/>
                  </a:cubicBezTo>
                  <a:cubicBezTo>
                    <a:pt x="5845" y="2249"/>
                    <a:pt x="5911" y="1689"/>
                    <a:pt x="5550" y="1576"/>
                  </a:cubicBezTo>
                  <a:lnTo>
                    <a:pt x="512" y="22"/>
                  </a:lnTo>
                  <a:cubicBezTo>
                    <a:pt x="472" y="7"/>
                    <a:pt x="435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87;p44">
              <a:extLst>
                <a:ext uri="{FF2B5EF4-FFF2-40B4-BE49-F238E27FC236}">
                  <a16:creationId xmlns:a16="http://schemas.microsoft.com/office/drawing/2014/main" id="{671012DB-A339-DB75-97BF-1B96B755FE74}"/>
                </a:ext>
              </a:extLst>
            </p:cNvPr>
            <p:cNvSpPr/>
            <p:nvPr/>
          </p:nvSpPr>
          <p:spPr>
            <a:xfrm>
              <a:off x="777050" y="4196300"/>
              <a:ext cx="423800" cy="32000"/>
            </a:xfrm>
            <a:custGeom>
              <a:avLst/>
              <a:gdLst/>
              <a:ahLst/>
              <a:cxnLst/>
              <a:rect l="l" t="t" r="r" b="b"/>
              <a:pathLst>
                <a:path w="16952" h="1280" extrusionOk="0">
                  <a:moveTo>
                    <a:pt x="16508" y="0"/>
                  </a:moveTo>
                  <a:cubicBezTo>
                    <a:pt x="16500" y="0"/>
                    <a:pt x="16492" y="0"/>
                    <a:pt x="16484" y="1"/>
                  </a:cubicBezTo>
                  <a:lnTo>
                    <a:pt x="419" y="602"/>
                  </a:lnTo>
                  <a:cubicBezTo>
                    <a:pt x="0" y="602"/>
                    <a:pt x="17" y="1280"/>
                    <a:pt x="422" y="1280"/>
                  </a:cubicBezTo>
                  <a:cubicBezTo>
                    <a:pt x="429" y="1280"/>
                    <a:pt x="436" y="1279"/>
                    <a:pt x="444" y="1279"/>
                  </a:cubicBezTo>
                  <a:cubicBezTo>
                    <a:pt x="5807" y="1078"/>
                    <a:pt x="11146" y="878"/>
                    <a:pt x="16509" y="677"/>
                  </a:cubicBezTo>
                  <a:cubicBezTo>
                    <a:pt x="16952" y="653"/>
                    <a:pt x="16936" y="0"/>
                    <a:pt x="1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88;p44">
              <a:extLst>
                <a:ext uri="{FF2B5EF4-FFF2-40B4-BE49-F238E27FC236}">
                  <a16:creationId xmlns:a16="http://schemas.microsoft.com/office/drawing/2014/main" id="{71767582-7349-3EB1-5652-609C38370264}"/>
                </a:ext>
              </a:extLst>
            </p:cNvPr>
            <p:cNvSpPr/>
            <p:nvPr/>
          </p:nvSpPr>
          <p:spPr>
            <a:xfrm>
              <a:off x="1028775" y="4269200"/>
              <a:ext cx="205300" cy="103400"/>
            </a:xfrm>
            <a:custGeom>
              <a:avLst/>
              <a:gdLst/>
              <a:ahLst/>
              <a:cxnLst/>
              <a:rect l="l" t="t" r="r" b="b"/>
              <a:pathLst>
                <a:path w="8212" h="4136" extrusionOk="0">
                  <a:moveTo>
                    <a:pt x="7663" y="0"/>
                  </a:moveTo>
                  <a:cubicBezTo>
                    <a:pt x="7608" y="0"/>
                    <a:pt x="7551" y="13"/>
                    <a:pt x="7493" y="42"/>
                  </a:cubicBezTo>
                  <a:cubicBezTo>
                    <a:pt x="5112" y="1195"/>
                    <a:pt x="2731" y="2348"/>
                    <a:pt x="350" y="3526"/>
                  </a:cubicBezTo>
                  <a:cubicBezTo>
                    <a:pt x="1" y="3679"/>
                    <a:pt x="240" y="4135"/>
                    <a:pt x="573" y="4135"/>
                  </a:cubicBezTo>
                  <a:cubicBezTo>
                    <a:pt x="622" y="4135"/>
                    <a:pt x="674" y="4125"/>
                    <a:pt x="726" y="4102"/>
                  </a:cubicBezTo>
                  <a:cubicBezTo>
                    <a:pt x="3107" y="2924"/>
                    <a:pt x="5488" y="1771"/>
                    <a:pt x="7869" y="593"/>
                  </a:cubicBezTo>
                  <a:cubicBezTo>
                    <a:pt x="8211" y="443"/>
                    <a:pt x="7986" y="0"/>
                    <a:pt x="7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89;p44">
              <a:extLst>
                <a:ext uri="{FF2B5EF4-FFF2-40B4-BE49-F238E27FC236}">
                  <a16:creationId xmlns:a16="http://schemas.microsoft.com/office/drawing/2014/main" id="{B979C1EB-8FC6-6311-A188-3A95045C7FB2}"/>
                </a:ext>
              </a:extLst>
            </p:cNvPr>
            <p:cNvSpPr/>
            <p:nvPr/>
          </p:nvSpPr>
          <p:spPr>
            <a:xfrm>
              <a:off x="1082875" y="4308850"/>
              <a:ext cx="214950" cy="176900"/>
            </a:xfrm>
            <a:custGeom>
              <a:avLst/>
              <a:gdLst/>
              <a:ahLst/>
              <a:cxnLst/>
              <a:rect l="l" t="t" r="r" b="b"/>
              <a:pathLst>
                <a:path w="8598" h="7076" extrusionOk="0">
                  <a:moveTo>
                    <a:pt x="8153" y="1"/>
                  </a:moveTo>
                  <a:cubicBezTo>
                    <a:pt x="8091" y="1"/>
                    <a:pt x="8025" y="26"/>
                    <a:pt x="7960" y="85"/>
                  </a:cubicBezTo>
                  <a:cubicBezTo>
                    <a:pt x="5379" y="2190"/>
                    <a:pt x="2822" y="4321"/>
                    <a:pt x="266" y="6426"/>
                  </a:cubicBezTo>
                  <a:cubicBezTo>
                    <a:pt x="0" y="6651"/>
                    <a:pt x="184" y="7075"/>
                    <a:pt x="452" y="7075"/>
                  </a:cubicBezTo>
                  <a:cubicBezTo>
                    <a:pt x="512" y="7075"/>
                    <a:pt x="577" y="7053"/>
                    <a:pt x="642" y="7003"/>
                  </a:cubicBezTo>
                  <a:cubicBezTo>
                    <a:pt x="3198" y="4872"/>
                    <a:pt x="5755" y="2767"/>
                    <a:pt x="8336" y="637"/>
                  </a:cubicBezTo>
                  <a:cubicBezTo>
                    <a:pt x="8598" y="415"/>
                    <a:pt x="8407" y="1"/>
                    <a:pt x="8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28839D4-1074-6D76-E241-F2DD422492A3}"/>
              </a:ext>
            </a:extLst>
          </p:cNvPr>
          <p:cNvSpPr txBox="1"/>
          <p:nvPr/>
        </p:nvSpPr>
        <p:spPr>
          <a:xfrm>
            <a:off x="8754979" y="4742175"/>
            <a:ext cx="263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Fugaz One"/>
                <a:sym typeface="Fugaz One"/>
              </a:rPr>
              <a:t>6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52"/>
          <p:cNvSpPr/>
          <p:nvPr/>
        </p:nvSpPr>
        <p:spPr>
          <a:xfrm>
            <a:off x="713225" y="540000"/>
            <a:ext cx="7717500" cy="5643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52"/>
          <p:cNvSpPr/>
          <p:nvPr/>
        </p:nvSpPr>
        <p:spPr>
          <a:xfrm>
            <a:off x="500613" y="1328774"/>
            <a:ext cx="999692" cy="5826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52"/>
          <p:cNvSpPr/>
          <p:nvPr/>
        </p:nvSpPr>
        <p:spPr>
          <a:xfrm>
            <a:off x="5624367" y="-854030"/>
            <a:ext cx="2543700" cy="5826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52"/>
          <p:cNvSpPr txBox="1">
            <a:spLocks noGrp="1"/>
          </p:cNvSpPr>
          <p:nvPr>
            <p:ph type="title" idx="4294967295"/>
          </p:nvPr>
        </p:nvSpPr>
        <p:spPr>
          <a:xfrm>
            <a:off x="507742" y="1356330"/>
            <a:ext cx="105314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</a:rPr>
              <a:t>Volume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1207" name="Google Shape;1207;p52"/>
          <p:cNvSpPr txBox="1">
            <a:spLocks noGrp="1"/>
          </p:cNvSpPr>
          <p:nvPr>
            <p:ph type="title" idx="4294967295"/>
          </p:nvPr>
        </p:nvSpPr>
        <p:spPr>
          <a:xfrm>
            <a:off x="6045255" y="-826580"/>
            <a:ext cx="171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</a:rPr>
              <a:t>MARS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1209" name="Google Shape;1209;p52"/>
          <p:cNvSpPr txBox="1"/>
          <p:nvPr/>
        </p:nvSpPr>
        <p:spPr>
          <a:xfrm>
            <a:off x="5069219" y="4106240"/>
            <a:ext cx="3685893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b="1" dirty="0">
                <a:solidFill>
                  <a:schemeClr val="dk1"/>
                </a:solidFill>
                <a:latin typeface="Montserrat"/>
                <a:sym typeface="Montserrat"/>
              </a:rPr>
              <a:t>Figura 1: </a:t>
            </a:r>
            <a:r>
              <a:rPr lang="pt-PT" sz="1100" dirty="0">
                <a:solidFill>
                  <a:schemeClr val="dk1"/>
                </a:solidFill>
                <a:latin typeface="Montserrat"/>
                <a:sym typeface="Montserrat"/>
              </a:rPr>
              <a:t>Modelo </a:t>
            </a:r>
            <a:r>
              <a:rPr lang="pt-PT" sz="1100" dirty="0" err="1">
                <a:solidFill>
                  <a:schemeClr val="dk1"/>
                </a:solidFill>
                <a:latin typeface="Montserrat"/>
                <a:sym typeface="Montserrat"/>
              </a:rPr>
              <a:t>Batch</a:t>
            </a:r>
            <a:r>
              <a:rPr lang="pt-PT" sz="1100" dirty="0">
                <a:solidFill>
                  <a:schemeClr val="dk1"/>
                </a:solidFill>
                <a:latin typeface="Montserrat"/>
                <a:sym typeface="Montserrat"/>
              </a:rPr>
              <a:t>, sendo representado a variação das concentrações de biomassa, substrato, acetato e proteína recombinante, e do volume ao longo do tempo.</a:t>
            </a:r>
            <a:endParaRPr sz="1100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sp>
        <p:nvSpPr>
          <p:cNvPr id="1210" name="Google Shape;1210;p52"/>
          <p:cNvSpPr txBox="1">
            <a:spLocks noGrp="1"/>
          </p:cNvSpPr>
          <p:nvPr>
            <p:ph type="title"/>
          </p:nvPr>
        </p:nvSpPr>
        <p:spPr>
          <a:xfrm>
            <a:off x="1204700" y="540000"/>
            <a:ext cx="67347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Batch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212" name="Google Shape;1212;p52"/>
          <p:cNvGrpSpPr/>
          <p:nvPr/>
        </p:nvGrpSpPr>
        <p:grpSpPr>
          <a:xfrm flipH="1">
            <a:off x="412194" y="235779"/>
            <a:ext cx="1075034" cy="783993"/>
            <a:chOff x="4549650" y="2250650"/>
            <a:chExt cx="810175" cy="939250"/>
          </a:xfrm>
        </p:grpSpPr>
        <p:sp>
          <p:nvSpPr>
            <p:cNvPr id="1213" name="Google Shape;1213;p52"/>
            <p:cNvSpPr/>
            <p:nvPr/>
          </p:nvSpPr>
          <p:spPr>
            <a:xfrm>
              <a:off x="4549650" y="2260675"/>
              <a:ext cx="772600" cy="929225"/>
            </a:xfrm>
            <a:custGeom>
              <a:avLst/>
              <a:gdLst/>
              <a:ahLst/>
              <a:cxnLst/>
              <a:rect l="l" t="t" r="r" b="b"/>
              <a:pathLst>
                <a:path w="30904" h="37169" extrusionOk="0">
                  <a:moveTo>
                    <a:pt x="6843" y="1"/>
                  </a:moveTo>
                  <a:cubicBezTo>
                    <a:pt x="3058" y="1"/>
                    <a:pt x="1" y="3108"/>
                    <a:pt x="76" y="6918"/>
                  </a:cubicBezTo>
                  <a:lnTo>
                    <a:pt x="402" y="22206"/>
                  </a:lnTo>
                  <a:cubicBezTo>
                    <a:pt x="477" y="25891"/>
                    <a:pt x="3484" y="28823"/>
                    <a:pt x="7169" y="28823"/>
                  </a:cubicBezTo>
                  <a:lnTo>
                    <a:pt x="10652" y="28823"/>
                  </a:lnTo>
                  <a:cubicBezTo>
                    <a:pt x="10778" y="30703"/>
                    <a:pt x="10076" y="33835"/>
                    <a:pt x="5640" y="37169"/>
                  </a:cubicBezTo>
                  <a:cubicBezTo>
                    <a:pt x="5640" y="37169"/>
                    <a:pt x="13835" y="35991"/>
                    <a:pt x="14988" y="28823"/>
                  </a:cubicBezTo>
                  <a:lnTo>
                    <a:pt x="23560" y="28823"/>
                  </a:lnTo>
                  <a:cubicBezTo>
                    <a:pt x="27219" y="28823"/>
                    <a:pt x="30226" y="25916"/>
                    <a:pt x="30327" y="22282"/>
                  </a:cubicBezTo>
                  <a:lnTo>
                    <a:pt x="30778" y="6968"/>
                  </a:lnTo>
                  <a:cubicBezTo>
                    <a:pt x="30903" y="3159"/>
                    <a:pt x="27845" y="1"/>
                    <a:pt x="24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4603550" y="2250650"/>
              <a:ext cx="756275" cy="688000"/>
            </a:xfrm>
            <a:custGeom>
              <a:avLst/>
              <a:gdLst/>
              <a:ahLst/>
              <a:cxnLst/>
              <a:rect l="l" t="t" r="r" b="b"/>
              <a:pathLst>
                <a:path w="30251" h="27520" fill="none" extrusionOk="0">
                  <a:moveTo>
                    <a:pt x="26216" y="27520"/>
                  </a:moveTo>
                  <a:lnTo>
                    <a:pt x="4035" y="27520"/>
                  </a:lnTo>
                  <a:cubicBezTo>
                    <a:pt x="1805" y="27520"/>
                    <a:pt x="0" y="25690"/>
                    <a:pt x="0" y="23459"/>
                  </a:cubicBezTo>
                  <a:lnTo>
                    <a:pt x="0" y="4036"/>
                  </a:lnTo>
                  <a:cubicBezTo>
                    <a:pt x="0" y="1830"/>
                    <a:pt x="1805" y="1"/>
                    <a:pt x="4035" y="1"/>
                  </a:cubicBezTo>
                  <a:lnTo>
                    <a:pt x="26216" y="1"/>
                  </a:lnTo>
                  <a:cubicBezTo>
                    <a:pt x="28446" y="1"/>
                    <a:pt x="30251" y="1830"/>
                    <a:pt x="30251" y="4036"/>
                  </a:cubicBezTo>
                  <a:lnTo>
                    <a:pt x="30251" y="23459"/>
                  </a:lnTo>
                  <a:cubicBezTo>
                    <a:pt x="30251" y="25690"/>
                    <a:pt x="28446" y="27520"/>
                    <a:pt x="26216" y="27520"/>
                  </a:cubicBezTo>
                  <a:close/>
                </a:path>
              </a:pathLst>
            </a:custGeom>
            <a:solidFill>
              <a:schemeClr val="dk1"/>
            </a:solidFill>
            <a:ln w="10650" cap="flat" cmpd="sng">
              <a:solidFill>
                <a:srgbClr val="41354D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2D5051AE-15A7-F8E0-E418-C8DACB174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36"/>
          <a:stretch/>
        </p:blipFill>
        <p:spPr>
          <a:xfrm>
            <a:off x="5418373" y="1400153"/>
            <a:ext cx="2987586" cy="2738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01" name="Google Shape;1201;p52"/>
          <p:cNvSpPr/>
          <p:nvPr/>
        </p:nvSpPr>
        <p:spPr>
          <a:xfrm>
            <a:off x="5430173" y="1400153"/>
            <a:ext cx="2975786" cy="2706087"/>
          </a:xfrm>
          <a:prstGeom prst="roundRect">
            <a:avLst>
              <a:gd name="adj" fmla="val 505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74;p43">
            <a:extLst>
              <a:ext uri="{FF2B5EF4-FFF2-40B4-BE49-F238E27FC236}">
                <a16:creationId xmlns:a16="http://schemas.microsoft.com/office/drawing/2014/main" id="{1FDDE02E-3644-8A39-63AB-B96F70A7D300}"/>
              </a:ext>
            </a:extLst>
          </p:cNvPr>
          <p:cNvSpPr txBox="1">
            <a:spLocks/>
          </p:cNvSpPr>
          <p:nvPr/>
        </p:nvSpPr>
        <p:spPr>
          <a:xfrm>
            <a:off x="-36344" y="45750"/>
            <a:ext cx="1990613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6000"/>
            </a:pPr>
            <a:r>
              <a:rPr lang="en" sz="3200" dirty="0">
                <a:solidFill>
                  <a:schemeClr val="dk1"/>
                </a:solidFill>
                <a:latin typeface="Fugaz One"/>
                <a:sym typeface="Fugaz One"/>
              </a:rPr>
              <a:t>02.b</a:t>
            </a:r>
          </a:p>
        </p:txBody>
      </p:sp>
      <p:sp>
        <p:nvSpPr>
          <p:cNvPr id="29" name="Google Shape;1204;p52">
            <a:extLst>
              <a:ext uri="{FF2B5EF4-FFF2-40B4-BE49-F238E27FC236}">
                <a16:creationId xmlns:a16="http://schemas.microsoft.com/office/drawing/2014/main" id="{617E692B-4634-F192-F97E-13346B05B90C}"/>
              </a:ext>
            </a:extLst>
          </p:cNvPr>
          <p:cNvSpPr/>
          <p:nvPr/>
        </p:nvSpPr>
        <p:spPr>
          <a:xfrm>
            <a:off x="1988274" y="1351695"/>
            <a:ext cx="1218263" cy="5277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205;p52">
            <a:extLst>
              <a:ext uri="{FF2B5EF4-FFF2-40B4-BE49-F238E27FC236}">
                <a16:creationId xmlns:a16="http://schemas.microsoft.com/office/drawing/2014/main" id="{A70E50FB-C1B4-9E0B-3FD4-FABDB8967D42}"/>
              </a:ext>
            </a:extLst>
          </p:cNvPr>
          <p:cNvSpPr txBox="1">
            <a:spLocks/>
          </p:cNvSpPr>
          <p:nvPr/>
        </p:nvSpPr>
        <p:spPr>
          <a:xfrm>
            <a:off x="2020295" y="1355421"/>
            <a:ext cx="121826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9pPr>
          </a:lstStyle>
          <a:p>
            <a:pPr algn="just"/>
            <a:r>
              <a:rPr lang="pt-PT" sz="1600" dirty="0">
                <a:solidFill>
                  <a:schemeClr val="accent3"/>
                </a:solidFill>
              </a:rPr>
              <a:t>Biomassa</a:t>
            </a:r>
          </a:p>
        </p:txBody>
      </p:sp>
      <p:sp>
        <p:nvSpPr>
          <p:cNvPr id="30" name="Google Shape;1203;p52">
            <a:extLst>
              <a:ext uri="{FF2B5EF4-FFF2-40B4-BE49-F238E27FC236}">
                <a16:creationId xmlns:a16="http://schemas.microsoft.com/office/drawing/2014/main" id="{23242065-01F6-D891-D297-0A776442E4CB}"/>
              </a:ext>
            </a:extLst>
          </p:cNvPr>
          <p:cNvSpPr/>
          <p:nvPr/>
        </p:nvSpPr>
        <p:spPr>
          <a:xfrm>
            <a:off x="3670549" y="1356698"/>
            <a:ext cx="1501576" cy="519244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205;p52">
            <a:extLst>
              <a:ext uri="{FF2B5EF4-FFF2-40B4-BE49-F238E27FC236}">
                <a16:creationId xmlns:a16="http://schemas.microsoft.com/office/drawing/2014/main" id="{D9FF0718-9FF6-6E53-3F2D-2E57B623A868}"/>
              </a:ext>
            </a:extLst>
          </p:cNvPr>
          <p:cNvSpPr txBox="1">
            <a:spLocks/>
          </p:cNvSpPr>
          <p:nvPr/>
        </p:nvSpPr>
        <p:spPr>
          <a:xfrm>
            <a:off x="3817742" y="1333490"/>
            <a:ext cx="1492396" cy="54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9pPr>
          </a:lstStyle>
          <a:p>
            <a:pPr algn="just"/>
            <a:r>
              <a:rPr lang="pt-PT" sz="1600" dirty="0">
                <a:solidFill>
                  <a:schemeClr val="accent3"/>
                </a:solidFill>
              </a:rPr>
              <a:t>Substrato</a:t>
            </a:r>
            <a:endParaRPr lang="pt-PT" sz="2000" dirty="0">
              <a:solidFill>
                <a:schemeClr val="accent3"/>
              </a:solidFill>
            </a:endParaRPr>
          </a:p>
        </p:txBody>
      </p:sp>
      <p:sp>
        <p:nvSpPr>
          <p:cNvPr id="35" name="Google Shape;965;p50">
            <a:extLst>
              <a:ext uri="{FF2B5EF4-FFF2-40B4-BE49-F238E27FC236}">
                <a16:creationId xmlns:a16="http://schemas.microsoft.com/office/drawing/2014/main" id="{CD114B72-0E74-BFFC-E7A0-610602E6A8C3}"/>
              </a:ext>
            </a:extLst>
          </p:cNvPr>
          <p:cNvSpPr/>
          <p:nvPr/>
        </p:nvSpPr>
        <p:spPr>
          <a:xfrm>
            <a:off x="404787" y="1761305"/>
            <a:ext cx="1224866" cy="582600"/>
          </a:xfrm>
          <a:prstGeom prst="roundRect">
            <a:avLst>
              <a:gd name="adj" fmla="val 2105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974;p50">
            <a:extLst>
              <a:ext uri="{FF2B5EF4-FFF2-40B4-BE49-F238E27FC236}">
                <a16:creationId xmlns:a16="http://schemas.microsoft.com/office/drawing/2014/main" id="{64A809C3-7566-EB5C-434E-EEEAFD487E53}"/>
              </a:ext>
            </a:extLst>
          </p:cNvPr>
          <p:cNvSpPr txBox="1">
            <a:spLocks/>
          </p:cNvSpPr>
          <p:nvPr/>
        </p:nvSpPr>
        <p:spPr>
          <a:xfrm>
            <a:off x="385479" y="1806232"/>
            <a:ext cx="1229959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Constante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.</a:t>
            </a:r>
          </a:p>
        </p:txBody>
      </p:sp>
      <p:sp>
        <p:nvSpPr>
          <p:cNvPr id="37" name="Google Shape;965;p50">
            <a:extLst>
              <a:ext uri="{FF2B5EF4-FFF2-40B4-BE49-F238E27FC236}">
                <a16:creationId xmlns:a16="http://schemas.microsoft.com/office/drawing/2014/main" id="{90DD18E4-6DB7-FC15-5925-3CDF68F0D703}"/>
              </a:ext>
            </a:extLst>
          </p:cNvPr>
          <p:cNvSpPr/>
          <p:nvPr/>
        </p:nvSpPr>
        <p:spPr>
          <a:xfrm>
            <a:off x="1882282" y="1788817"/>
            <a:ext cx="1430246" cy="809915"/>
          </a:xfrm>
          <a:prstGeom prst="roundRect">
            <a:avLst>
              <a:gd name="adj" fmla="val 2105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74;p50">
            <a:extLst>
              <a:ext uri="{FF2B5EF4-FFF2-40B4-BE49-F238E27FC236}">
                <a16:creationId xmlns:a16="http://schemas.microsoft.com/office/drawing/2014/main" id="{F353D3CA-5CAE-8F51-8C28-15829FA5EEA4}"/>
              </a:ext>
            </a:extLst>
          </p:cNvPr>
          <p:cNvSpPr txBox="1">
            <a:spLocks/>
          </p:cNvSpPr>
          <p:nvPr/>
        </p:nvSpPr>
        <p:spPr>
          <a:xfrm>
            <a:off x="1914303" y="1949125"/>
            <a:ext cx="1430246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PT" dirty="0">
                <a:solidFill>
                  <a:schemeClr val="dk1"/>
                </a:solidFill>
                <a:latin typeface="Montserrat"/>
              </a:rPr>
              <a:t>Aumento até atingir valor constante.</a:t>
            </a:r>
            <a:endParaRPr lang="en-US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sp>
        <p:nvSpPr>
          <p:cNvPr id="39" name="Google Shape;965;p50">
            <a:extLst>
              <a:ext uri="{FF2B5EF4-FFF2-40B4-BE49-F238E27FC236}">
                <a16:creationId xmlns:a16="http://schemas.microsoft.com/office/drawing/2014/main" id="{E69C74BE-AB53-1C60-1287-C7BF877EA2D1}"/>
              </a:ext>
            </a:extLst>
          </p:cNvPr>
          <p:cNvSpPr/>
          <p:nvPr/>
        </p:nvSpPr>
        <p:spPr>
          <a:xfrm>
            <a:off x="3565113" y="1779928"/>
            <a:ext cx="1713003" cy="644941"/>
          </a:xfrm>
          <a:prstGeom prst="roundRect">
            <a:avLst>
              <a:gd name="adj" fmla="val 2105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974;p50">
            <a:extLst>
              <a:ext uri="{FF2B5EF4-FFF2-40B4-BE49-F238E27FC236}">
                <a16:creationId xmlns:a16="http://schemas.microsoft.com/office/drawing/2014/main" id="{462FCC4B-BA3B-7256-A24A-AEEE876E6103}"/>
              </a:ext>
            </a:extLst>
          </p:cNvPr>
          <p:cNvSpPr txBox="1">
            <a:spLocks/>
          </p:cNvSpPr>
          <p:nvPr/>
        </p:nvSpPr>
        <p:spPr>
          <a:xfrm>
            <a:off x="3524794" y="1923857"/>
            <a:ext cx="1793086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PT" dirty="0">
                <a:solidFill>
                  <a:schemeClr val="dk1"/>
                </a:solidFill>
                <a:latin typeface="Montserrat"/>
              </a:rPr>
              <a:t>Sofre decréscimo até à escassez.</a:t>
            </a:r>
            <a:endParaRPr lang="en-US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sp>
        <p:nvSpPr>
          <p:cNvPr id="41" name="Google Shape;1203;p52">
            <a:extLst>
              <a:ext uri="{FF2B5EF4-FFF2-40B4-BE49-F238E27FC236}">
                <a16:creationId xmlns:a16="http://schemas.microsoft.com/office/drawing/2014/main" id="{853B3D86-873D-2F19-C0E0-E5D69B65921F}"/>
              </a:ext>
            </a:extLst>
          </p:cNvPr>
          <p:cNvSpPr/>
          <p:nvPr/>
        </p:nvSpPr>
        <p:spPr>
          <a:xfrm>
            <a:off x="2784000" y="2860018"/>
            <a:ext cx="2039639" cy="519244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205;p52">
            <a:extLst>
              <a:ext uri="{FF2B5EF4-FFF2-40B4-BE49-F238E27FC236}">
                <a16:creationId xmlns:a16="http://schemas.microsoft.com/office/drawing/2014/main" id="{871370CA-0FD1-D16E-820E-D6F76F978805}"/>
              </a:ext>
            </a:extLst>
          </p:cNvPr>
          <p:cNvSpPr txBox="1">
            <a:spLocks/>
          </p:cNvSpPr>
          <p:nvPr/>
        </p:nvSpPr>
        <p:spPr>
          <a:xfrm>
            <a:off x="2855970" y="2833723"/>
            <a:ext cx="1892446" cy="54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9pPr>
          </a:lstStyle>
          <a:p>
            <a:r>
              <a:rPr lang="pt-PT" sz="1600" dirty="0">
                <a:solidFill>
                  <a:schemeClr val="accent3"/>
                </a:solidFill>
              </a:rPr>
              <a:t>Acetato</a:t>
            </a:r>
            <a:endParaRPr lang="pt-PT" sz="2000" dirty="0">
              <a:solidFill>
                <a:schemeClr val="accent3"/>
              </a:solidFill>
            </a:endParaRPr>
          </a:p>
        </p:txBody>
      </p:sp>
      <p:sp>
        <p:nvSpPr>
          <p:cNvPr id="43" name="Google Shape;965;p50">
            <a:extLst>
              <a:ext uri="{FF2B5EF4-FFF2-40B4-BE49-F238E27FC236}">
                <a16:creationId xmlns:a16="http://schemas.microsoft.com/office/drawing/2014/main" id="{44900D48-887E-9FF7-651A-3BC85AF45DCE}"/>
              </a:ext>
            </a:extLst>
          </p:cNvPr>
          <p:cNvSpPr/>
          <p:nvPr/>
        </p:nvSpPr>
        <p:spPr>
          <a:xfrm>
            <a:off x="2678565" y="3283249"/>
            <a:ext cx="2247256" cy="1193442"/>
          </a:xfrm>
          <a:prstGeom prst="roundRect">
            <a:avLst>
              <a:gd name="adj" fmla="val 2105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974;p50">
            <a:extLst>
              <a:ext uri="{FF2B5EF4-FFF2-40B4-BE49-F238E27FC236}">
                <a16:creationId xmlns:a16="http://schemas.microsoft.com/office/drawing/2014/main" id="{AEEAAE7B-CA60-A5E0-BD0E-9AF6982BFD6C}"/>
              </a:ext>
            </a:extLst>
          </p:cNvPr>
          <p:cNvSpPr txBox="1">
            <a:spLocks/>
          </p:cNvSpPr>
          <p:nvPr/>
        </p:nvSpPr>
        <p:spPr>
          <a:xfrm>
            <a:off x="2678566" y="3676884"/>
            <a:ext cx="2259056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PT" dirty="0">
                <a:solidFill>
                  <a:schemeClr val="dk1"/>
                </a:solidFill>
                <a:latin typeface="Montserrat"/>
              </a:rPr>
              <a:t>Produzido até escassez de glucose;</a:t>
            </a:r>
          </a:p>
          <a:p>
            <a:pPr algn="just"/>
            <a:r>
              <a:rPr lang="pt-PT" dirty="0">
                <a:solidFill>
                  <a:schemeClr val="dk1"/>
                </a:solidFill>
                <a:latin typeface="Montserrat"/>
                <a:sym typeface="Montserrat"/>
              </a:rPr>
              <a:t>Passa a ser substrato até respetiva escassez.</a:t>
            </a:r>
            <a:endParaRPr lang="en-US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sp>
        <p:nvSpPr>
          <p:cNvPr id="45" name="Google Shape;1203;p52">
            <a:extLst>
              <a:ext uri="{FF2B5EF4-FFF2-40B4-BE49-F238E27FC236}">
                <a16:creationId xmlns:a16="http://schemas.microsoft.com/office/drawing/2014/main" id="{F1258D31-28EA-FE74-5B52-F53A67EF1952}"/>
              </a:ext>
            </a:extLst>
          </p:cNvPr>
          <p:cNvSpPr/>
          <p:nvPr/>
        </p:nvSpPr>
        <p:spPr>
          <a:xfrm>
            <a:off x="696238" y="2855778"/>
            <a:ext cx="1501576" cy="671422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05;p52">
            <a:extLst>
              <a:ext uri="{FF2B5EF4-FFF2-40B4-BE49-F238E27FC236}">
                <a16:creationId xmlns:a16="http://schemas.microsoft.com/office/drawing/2014/main" id="{951C532A-39F4-D2C1-FB6C-F2D1F44F474D}"/>
              </a:ext>
            </a:extLst>
          </p:cNvPr>
          <p:cNvSpPr txBox="1">
            <a:spLocks/>
          </p:cNvSpPr>
          <p:nvPr/>
        </p:nvSpPr>
        <p:spPr>
          <a:xfrm>
            <a:off x="535171" y="2897668"/>
            <a:ext cx="1812821" cy="54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9pPr>
          </a:lstStyle>
          <a:p>
            <a:r>
              <a:rPr lang="pt-PT" sz="1600" dirty="0">
                <a:solidFill>
                  <a:schemeClr val="accent3"/>
                </a:solidFill>
              </a:rPr>
              <a:t>Proteína</a:t>
            </a:r>
          </a:p>
          <a:p>
            <a:r>
              <a:rPr lang="pt-PT" sz="1600" dirty="0">
                <a:solidFill>
                  <a:schemeClr val="accent3"/>
                </a:solidFill>
              </a:rPr>
              <a:t>Recombinante</a:t>
            </a:r>
            <a:endParaRPr lang="pt-PT" sz="2000" dirty="0">
              <a:solidFill>
                <a:schemeClr val="accent3"/>
              </a:solidFill>
            </a:endParaRPr>
          </a:p>
        </p:txBody>
      </p:sp>
      <p:sp>
        <p:nvSpPr>
          <p:cNvPr id="47" name="Google Shape;965;p50">
            <a:extLst>
              <a:ext uri="{FF2B5EF4-FFF2-40B4-BE49-F238E27FC236}">
                <a16:creationId xmlns:a16="http://schemas.microsoft.com/office/drawing/2014/main" id="{125C5766-2766-FBE4-D442-74AFC9317EF2}"/>
              </a:ext>
            </a:extLst>
          </p:cNvPr>
          <p:cNvSpPr/>
          <p:nvPr/>
        </p:nvSpPr>
        <p:spPr>
          <a:xfrm>
            <a:off x="590802" y="3431186"/>
            <a:ext cx="1713003" cy="766863"/>
          </a:xfrm>
          <a:prstGeom prst="roundRect">
            <a:avLst>
              <a:gd name="adj" fmla="val 2105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974;p50">
            <a:extLst>
              <a:ext uri="{FF2B5EF4-FFF2-40B4-BE49-F238E27FC236}">
                <a16:creationId xmlns:a16="http://schemas.microsoft.com/office/drawing/2014/main" id="{39441495-46DA-B264-12C1-6A8FDCF48F21}"/>
              </a:ext>
            </a:extLst>
          </p:cNvPr>
          <p:cNvSpPr txBox="1">
            <a:spLocks/>
          </p:cNvSpPr>
          <p:nvPr/>
        </p:nvSpPr>
        <p:spPr>
          <a:xfrm>
            <a:off x="613834" y="3574510"/>
            <a:ext cx="1651727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PT" dirty="0">
                <a:solidFill>
                  <a:schemeClr val="dk1"/>
                </a:solidFill>
                <a:latin typeface="Montserrat"/>
              </a:rPr>
              <a:t>Aumento até escassez da glucose.</a:t>
            </a:r>
            <a:endParaRPr lang="en-US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grpSp>
        <p:nvGrpSpPr>
          <p:cNvPr id="55" name="Google Shape;583;p44">
            <a:extLst>
              <a:ext uri="{FF2B5EF4-FFF2-40B4-BE49-F238E27FC236}">
                <a16:creationId xmlns:a16="http://schemas.microsoft.com/office/drawing/2014/main" id="{6D904B95-9553-8FA0-19B4-3D89D24CA011}"/>
              </a:ext>
            </a:extLst>
          </p:cNvPr>
          <p:cNvGrpSpPr/>
          <p:nvPr/>
        </p:nvGrpSpPr>
        <p:grpSpPr>
          <a:xfrm rot="743485">
            <a:off x="8548487" y="4645550"/>
            <a:ext cx="273651" cy="334320"/>
            <a:chOff x="742400" y="3818325"/>
            <a:chExt cx="555425" cy="667425"/>
          </a:xfrm>
        </p:grpSpPr>
        <p:sp>
          <p:nvSpPr>
            <p:cNvPr id="56" name="Google Shape;584;p44">
              <a:extLst>
                <a:ext uri="{FF2B5EF4-FFF2-40B4-BE49-F238E27FC236}">
                  <a16:creationId xmlns:a16="http://schemas.microsoft.com/office/drawing/2014/main" id="{B108C45D-6E1C-7802-B66F-253EDC6480CA}"/>
                </a:ext>
              </a:extLst>
            </p:cNvPr>
            <p:cNvSpPr/>
            <p:nvPr/>
          </p:nvSpPr>
          <p:spPr>
            <a:xfrm>
              <a:off x="742400" y="3818325"/>
              <a:ext cx="491100" cy="248675"/>
            </a:xfrm>
            <a:custGeom>
              <a:avLst/>
              <a:gdLst/>
              <a:ahLst/>
              <a:cxnLst/>
              <a:rect l="l" t="t" r="r" b="b"/>
              <a:pathLst>
                <a:path w="19644" h="9947" extrusionOk="0">
                  <a:moveTo>
                    <a:pt x="508" y="0"/>
                  </a:moveTo>
                  <a:cubicBezTo>
                    <a:pt x="187" y="0"/>
                    <a:pt x="0" y="483"/>
                    <a:pt x="351" y="658"/>
                  </a:cubicBezTo>
                  <a:cubicBezTo>
                    <a:pt x="6567" y="3741"/>
                    <a:pt x="12782" y="6824"/>
                    <a:pt x="18998" y="9907"/>
                  </a:cubicBezTo>
                  <a:cubicBezTo>
                    <a:pt x="19050" y="9935"/>
                    <a:pt x="19102" y="9947"/>
                    <a:pt x="19150" y="9947"/>
                  </a:cubicBezTo>
                  <a:cubicBezTo>
                    <a:pt x="19450" y="9947"/>
                    <a:pt x="19643" y="9478"/>
                    <a:pt x="19298" y="9305"/>
                  </a:cubicBezTo>
                  <a:cubicBezTo>
                    <a:pt x="13083" y="6222"/>
                    <a:pt x="6867" y="3140"/>
                    <a:pt x="652" y="32"/>
                  </a:cubicBezTo>
                  <a:cubicBezTo>
                    <a:pt x="602" y="10"/>
                    <a:pt x="553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5;p44">
              <a:extLst>
                <a:ext uri="{FF2B5EF4-FFF2-40B4-BE49-F238E27FC236}">
                  <a16:creationId xmlns:a16="http://schemas.microsoft.com/office/drawing/2014/main" id="{4FB90765-575E-8CDC-C4A8-A6A74A845A67}"/>
                </a:ext>
              </a:extLst>
            </p:cNvPr>
            <p:cNvSpPr/>
            <p:nvPr/>
          </p:nvSpPr>
          <p:spPr>
            <a:xfrm>
              <a:off x="1071875" y="3855950"/>
              <a:ext cx="158725" cy="122450"/>
            </a:xfrm>
            <a:custGeom>
              <a:avLst/>
              <a:gdLst/>
              <a:ahLst/>
              <a:cxnLst/>
              <a:rect l="l" t="t" r="r" b="b"/>
              <a:pathLst>
                <a:path w="6349" h="4898" extrusionOk="0">
                  <a:moveTo>
                    <a:pt x="511" y="1"/>
                  </a:moveTo>
                  <a:cubicBezTo>
                    <a:pt x="229" y="1"/>
                    <a:pt x="1" y="363"/>
                    <a:pt x="280" y="582"/>
                  </a:cubicBezTo>
                  <a:cubicBezTo>
                    <a:pt x="2059" y="2011"/>
                    <a:pt x="3839" y="3414"/>
                    <a:pt x="5618" y="4818"/>
                  </a:cubicBezTo>
                  <a:cubicBezTo>
                    <a:pt x="5685" y="4874"/>
                    <a:pt x="5758" y="4898"/>
                    <a:pt x="5828" y="4898"/>
                  </a:cubicBezTo>
                  <a:cubicBezTo>
                    <a:pt x="6104" y="4898"/>
                    <a:pt x="6349" y="4536"/>
                    <a:pt x="6069" y="4316"/>
                  </a:cubicBezTo>
                  <a:cubicBezTo>
                    <a:pt x="4290" y="2913"/>
                    <a:pt x="2510" y="1484"/>
                    <a:pt x="731" y="81"/>
                  </a:cubicBezTo>
                  <a:cubicBezTo>
                    <a:pt x="659" y="24"/>
                    <a:pt x="583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6;p44">
              <a:extLst>
                <a:ext uri="{FF2B5EF4-FFF2-40B4-BE49-F238E27FC236}">
                  <a16:creationId xmlns:a16="http://schemas.microsoft.com/office/drawing/2014/main" id="{BB8B6CB2-D92A-3A63-97D0-04B5D0E657CA}"/>
                </a:ext>
              </a:extLst>
            </p:cNvPr>
            <p:cNvSpPr/>
            <p:nvPr/>
          </p:nvSpPr>
          <p:spPr>
            <a:xfrm>
              <a:off x="1039750" y="4079225"/>
              <a:ext cx="147800" cy="56250"/>
            </a:xfrm>
            <a:custGeom>
              <a:avLst/>
              <a:gdLst/>
              <a:ahLst/>
              <a:cxnLst/>
              <a:rect l="l" t="t" r="r" b="b"/>
              <a:pathLst>
                <a:path w="5912" h="2250" extrusionOk="0">
                  <a:moveTo>
                    <a:pt x="401" y="0"/>
                  </a:moveTo>
                  <a:cubicBezTo>
                    <a:pt x="87" y="0"/>
                    <a:pt x="1" y="561"/>
                    <a:pt x="362" y="674"/>
                  </a:cubicBezTo>
                  <a:lnTo>
                    <a:pt x="5399" y="2228"/>
                  </a:lnTo>
                  <a:cubicBezTo>
                    <a:pt x="5442" y="2242"/>
                    <a:pt x="5481" y="2249"/>
                    <a:pt x="5517" y="2249"/>
                  </a:cubicBezTo>
                  <a:cubicBezTo>
                    <a:pt x="5845" y="2249"/>
                    <a:pt x="5911" y="1689"/>
                    <a:pt x="5550" y="1576"/>
                  </a:cubicBezTo>
                  <a:lnTo>
                    <a:pt x="512" y="22"/>
                  </a:lnTo>
                  <a:cubicBezTo>
                    <a:pt x="472" y="7"/>
                    <a:pt x="435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7;p44">
              <a:extLst>
                <a:ext uri="{FF2B5EF4-FFF2-40B4-BE49-F238E27FC236}">
                  <a16:creationId xmlns:a16="http://schemas.microsoft.com/office/drawing/2014/main" id="{7BB2DC17-AACB-2C11-CFC3-A2DE31D6A271}"/>
                </a:ext>
              </a:extLst>
            </p:cNvPr>
            <p:cNvSpPr/>
            <p:nvPr/>
          </p:nvSpPr>
          <p:spPr>
            <a:xfrm>
              <a:off x="777050" y="4196300"/>
              <a:ext cx="423800" cy="32000"/>
            </a:xfrm>
            <a:custGeom>
              <a:avLst/>
              <a:gdLst/>
              <a:ahLst/>
              <a:cxnLst/>
              <a:rect l="l" t="t" r="r" b="b"/>
              <a:pathLst>
                <a:path w="16952" h="1280" extrusionOk="0">
                  <a:moveTo>
                    <a:pt x="16508" y="0"/>
                  </a:moveTo>
                  <a:cubicBezTo>
                    <a:pt x="16500" y="0"/>
                    <a:pt x="16492" y="0"/>
                    <a:pt x="16484" y="1"/>
                  </a:cubicBezTo>
                  <a:lnTo>
                    <a:pt x="419" y="602"/>
                  </a:lnTo>
                  <a:cubicBezTo>
                    <a:pt x="0" y="602"/>
                    <a:pt x="17" y="1280"/>
                    <a:pt x="422" y="1280"/>
                  </a:cubicBezTo>
                  <a:cubicBezTo>
                    <a:pt x="429" y="1280"/>
                    <a:pt x="436" y="1279"/>
                    <a:pt x="444" y="1279"/>
                  </a:cubicBezTo>
                  <a:cubicBezTo>
                    <a:pt x="5807" y="1078"/>
                    <a:pt x="11146" y="878"/>
                    <a:pt x="16509" y="677"/>
                  </a:cubicBezTo>
                  <a:cubicBezTo>
                    <a:pt x="16952" y="653"/>
                    <a:pt x="16936" y="0"/>
                    <a:pt x="1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8;p44">
              <a:extLst>
                <a:ext uri="{FF2B5EF4-FFF2-40B4-BE49-F238E27FC236}">
                  <a16:creationId xmlns:a16="http://schemas.microsoft.com/office/drawing/2014/main" id="{1A1FCD55-CC7C-0FE8-0025-41F0B4C7125C}"/>
                </a:ext>
              </a:extLst>
            </p:cNvPr>
            <p:cNvSpPr/>
            <p:nvPr/>
          </p:nvSpPr>
          <p:spPr>
            <a:xfrm>
              <a:off x="1028775" y="4269200"/>
              <a:ext cx="205300" cy="103400"/>
            </a:xfrm>
            <a:custGeom>
              <a:avLst/>
              <a:gdLst/>
              <a:ahLst/>
              <a:cxnLst/>
              <a:rect l="l" t="t" r="r" b="b"/>
              <a:pathLst>
                <a:path w="8212" h="4136" extrusionOk="0">
                  <a:moveTo>
                    <a:pt x="7663" y="0"/>
                  </a:moveTo>
                  <a:cubicBezTo>
                    <a:pt x="7608" y="0"/>
                    <a:pt x="7551" y="13"/>
                    <a:pt x="7493" y="42"/>
                  </a:cubicBezTo>
                  <a:cubicBezTo>
                    <a:pt x="5112" y="1195"/>
                    <a:pt x="2731" y="2348"/>
                    <a:pt x="350" y="3526"/>
                  </a:cubicBezTo>
                  <a:cubicBezTo>
                    <a:pt x="1" y="3679"/>
                    <a:pt x="240" y="4135"/>
                    <a:pt x="573" y="4135"/>
                  </a:cubicBezTo>
                  <a:cubicBezTo>
                    <a:pt x="622" y="4135"/>
                    <a:pt x="674" y="4125"/>
                    <a:pt x="726" y="4102"/>
                  </a:cubicBezTo>
                  <a:cubicBezTo>
                    <a:pt x="3107" y="2924"/>
                    <a:pt x="5488" y="1771"/>
                    <a:pt x="7869" y="593"/>
                  </a:cubicBezTo>
                  <a:cubicBezTo>
                    <a:pt x="8211" y="443"/>
                    <a:pt x="7986" y="0"/>
                    <a:pt x="7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9;p44">
              <a:extLst>
                <a:ext uri="{FF2B5EF4-FFF2-40B4-BE49-F238E27FC236}">
                  <a16:creationId xmlns:a16="http://schemas.microsoft.com/office/drawing/2014/main" id="{3B7AD261-564F-E2EB-D8F7-E246C7577826}"/>
                </a:ext>
              </a:extLst>
            </p:cNvPr>
            <p:cNvSpPr/>
            <p:nvPr/>
          </p:nvSpPr>
          <p:spPr>
            <a:xfrm>
              <a:off x="1082875" y="4308850"/>
              <a:ext cx="214950" cy="176900"/>
            </a:xfrm>
            <a:custGeom>
              <a:avLst/>
              <a:gdLst/>
              <a:ahLst/>
              <a:cxnLst/>
              <a:rect l="l" t="t" r="r" b="b"/>
              <a:pathLst>
                <a:path w="8598" h="7076" extrusionOk="0">
                  <a:moveTo>
                    <a:pt x="8153" y="1"/>
                  </a:moveTo>
                  <a:cubicBezTo>
                    <a:pt x="8091" y="1"/>
                    <a:pt x="8025" y="26"/>
                    <a:pt x="7960" y="85"/>
                  </a:cubicBezTo>
                  <a:cubicBezTo>
                    <a:pt x="5379" y="2190"/>
                    <a:pt x="2822" y="4321"/>
                    <a:pt x="266" y="6426"/>
                  </a:cubicBezTo>
                  <a:cubicBezTo>
                    <a:pt x="0" y="6651"/>
                    <a:pt x="184" y="7075"/>
                    <a:pt x="452" y="7075"/>
                  </a:cubicBezTo>
                  <a:cubicBezTo>
                    <a:pt x="512" y="7075"/>
                    <a:pt x="577" y="7053"/>
                    <a:pt x="642" y="7003"/>
                  </a:cubicBezTo>
                  <a:cubicBezTo>
                    <a:pt x="3198" y="4872"/>
                    <a:pt x="5755" y="2767"/>
                    <a:pt x="8336" y="637"/>
                  </a:cubicBezTo>
                  <a:cubicBezTo>
                    <a:pt x="8598" y="415"/>
                    <a:pt x="8407" y="1"/>
                    <a:pt x="8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E4875AC-15DD-C677-2AB6-AAB7B449D760}"/>
              </a:ext>
            </a:extLst>
          </p:cNvPr>
          <p:cNvSpPr txBox="1"/>
          <p:nvPr/>
        </p:nvSpPr>
        <p:spPr>
          <a:xfrm>
            <a:off x="8754979" y="4742175"/>
            <a:ext cx="263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Fugaz One"/>
                <a:sym typeface="Fugaz One"/>
              </a:rPr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32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83;p44">
            <a:extLst>
              <a:ext uri="{FF2B5EF4-FFF2-40B4-BE49-F238E27FC236}">
                <a16:creationId xmlns:a16="http://schemas.microsoft.com/office/drawing/2014/main" id="{519DF5B9-DEE7-26E3-81C5-C468E820076E}"/>
              </a:ext>
            </a:extLst>
          </p:cNvPr>
          <p:cNvGrpSpPr/>
          <p:nvPr/>
        </p:nvGrpSpPr>
        <p:grpSpPr>
          <a:xfrm rot="743485">
            <a:off x="8548487" y="4645550"/>
            <a:ext cx="273651" cy="334320"/>
            <a:chOff x="742400" y="3818325"/>
            <a:chExt cx="555425" cy="667425"/>
          </a:xfrm>
        </p:grpSpPr>
        <p:sp>
          <p:nvSpPr>
            <p:cNvPr id="57" name="Google Shape;584;p44">
              <a:extLst>
                <a:ext uri="{FF2B5EF4-FFF2-40B4-BE49-F238E27FC236}">
                  <a16:creationId xmlns:a16="http://schemas.microsoft.com/office/drawing/2014/main" id="{3F92A2DD-5A30-A346-5910-51763934002D}"/>
                </a:ext>
              </a:extLst>
            </p:cNvPr>
            <p:cNvSpPr/>
            <p:nvPr/>
          </p:nvSpPr>
          <p:spPr>
            <a:xfrm>
              <a:off x="742400" y="3818325"/>
              <a:ext cx="491100" cy="248675"/>
            </a:xfrm>
            <a:custGeom>
              <a:avLst/>
              <a:gdLst/>
              <a:ahLst/>
              <a:cxnLst/>
              <a:rect l="l" t="t" r="r" b="b"/>
              <a:pathLst>
                <a:path w="19644" h="9947" extrusionOk="0">
                  <a:moveTo>
                    <a:pt x="508" y="0"/>
                  </a:moveTo>
                  <a:cubicBezTo>
                    <a:pt x="187" y="0"/>
                    <a:pt x="0" y="483"/>
                    <a:pt x="351" y="658"/>
                  </a:cubicBezTo>
                  <a:cubicBezTo>
                    <a:pt x="6567" y="3741"/>
                    <a:pt x="12782" y="6824"/>
                    <a:pt x="18998" y="9907"/>
                  </a:cubicBezTo>
                  <a:cubicBezTo>
                    <a:pt x="19050" y="9935"/>
                    <a:pt x="19102" y="9947"/>
                    <a:pt x="19150" y="9947"/>
                  </a:cubicBezTo>
                  <a:cubicBezTo>
                    <a:pt x="19450" y="9947"/>
                    <a:pt x="19643" y="9478"/>
                    <a:pt x="19298" y="9305"/>
                  </a:cubicBezTo>
                  <a:cubicBezTo>
                    <a:pt x="13083" y="6222"/>
                    <a:pt x="6867" y="3140"/>
                    <a:pt x="652" y="32"/>
                  </a:cubicBezTo>
                  <a:cubicBezTo>
                    <a:pt x="602" y="10"/>
                    <a:pt x="553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5;p44">
              <a:extLst>
                <a:ext uri="{FF2B5EF4-FFF2-40B4-BE49-F238E27FC236}">
                  <a16:creationId xmlns:a16="http://schemas.microsoft.com/office/drawing/2014/main" id="{D822B8B0-D9EB-8115-125F-18F676044F89}"/>
                </a:ext>
              </a:extLst>
            </p:cNvPr>
            <p:cNvSpPr/>
            <p:nvPr/>
          </p:nvSpPr>
          <p:spPr>
            <a:xfrm>
              <a:off x="1071875" y="3855950"/>
              <a:ext cx="158725" cy="122450"/>
            </a:xfrm>
            <a:custGeom>
              <a:avLst/>
              <a:gdLst/>
              <a:ahLst/>
              <a:cxnLst/>
              <a:rect l="l" t="t" r="r" b="b"/>
              <a:pathLst>
                <a:path w="6349" h="4898" extrusionOk="0">
                  <a:moveTo>
                    <a:pt x="511" y="1"/>
                  </a:moveTo>
                  <a:cubicBezTo>
                    <a:pt x="229" y="1"/>
                    <a:pt x="1" y="363"/>
                    <a:pt x="280" y="582"/>
                  </a:cubicBezTo>
                  <a:cubicBezTo>
                    <a:pt x="2059" y="2011"/>
                    <a:pt x="3839" y="3414"/>
                    <a:pt x="5618" y="4818"/>
                  </a:cubicBezTo>
                  <a:cubicBezTo>
                    <a:pt x="5685" y="4874"/>
                    <a:pt x="5758" y="4898"/>
                    <a:pt x="5828" y="4898"/>
                  </a:cubicBezTo>
                  <a:cubicBezTo>
                    <a:pt x="6104" y="4898"/>
                    <a:pt x="6349" y="4536"/>
                    <a:pt x="6069" y="4316"/>
                  </a:cubicBezTo>
                  <a:cubicBezTo>
                    <a:pt x="4290" y="2913"/>
                    <a:pt x="2510" y="1484"/>
                    <a:pt x="731" y="81"/>
                  </a:cubicBezTo>
                  <a:cubicBezTo>
                    <a:pt x="659" y="24"/>
                    <a:pt x="583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6;p44">
              <a:extLst>
                <a:ext uri="{FF2B5EF4-FFF2-40B4-BE49-F238E27FC236}">
                  <a16:creationId xmlns:a16="http://schemas.microsoft.com/office/drawing/2014/main" id="{238EC19C-AF14-93AF-82BF-7DE3097C9B24}"/>
                </a:ext>
              </a:extLst>
            </p:cNvPr>
            <p:cNvSpPr/>
            <p:nvPr/>
          </p:nvSpPr>
          <p:spPr>
            <a:xfrm>
              <a:off x="1039750" y="4079225"/>
              <a:ext cx="147800" cy="56250"/>
            </a:xfrm>
            <a:custGeom>
              <a:avLst/>
              <a:gdLst/>
              <a:ahLst/>
              <a:cxnLst/>
              <a:rect l="l" t="t" r="r" b="b"/>
              <a:pathLst>
                <a:path w="5912" h="2250" extrusionOk="0">
                  <a:moveTo>
                    <a:pt x="401" y="0"/>
                  </a:moveTo>
                  <a:cubicBezTo>
                    <a:pt x="87" y="0"/>
                    <a:pt x="1" y="561"/>
                    <a:pt x="362" y="674"/>
                  </a:cubicBezTo>
                  <a:lnTo>
                    <a:pt x="5399" y="2228"/>
                  </a:lnTo>
                  <a:cubicBezTo>
                    <a:pt x="5442" y="2242"/>
                    <a:pt x="5481" y="2249"/>
                    <a:pt x="5517" y="2249"/>
                  </a:cubicBezTo>
                  <a:cubicBezTo>
                    <a:pt x="5845" y="2249"/>
                    <a:pt x="5911" y="1689"/>
                    <a:pt x="5550" y="1576"/>
                  </a:cubicBezTo>
                  <a:lnTo>
                    <a:pt x="512" y="22"/>
                  </a:lnTo>
                  <a:cubicBezTo>
                    <a:pt x="472" y="7"/>
                    <a:pt x="435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7;p44">
              <a:extLst>
                <a:ext uri="{FF2B5EF4-FFF2-40B4-BE49-F238E27FC236}">
                  <a16:creationId xmlns:a16="http://schemas.microsoft.com/office/drawing/2014/main" id="{3BD3CE46-921C-6047-3DAB-1615903F9F4A}"/>
                </a:ext>
              </a:extLst>
            </p:cNvPr>
            <p:cNvSpPr/>
            <p:nvPr/>
          </p:nvSpPr>
          <p:spPr>
            <a:xfrm>
              <a:off x="777050" y="4196300"/>
              <a:ext cx="423800" cy="32000"/>
            </a:xfrm>
            <a:custGeom>
              <a:avLst/>
              <a:gdLst/>
              <a:ahLst/>
              <a:cxnLst/>
              <a:rect l="l" t="t" r="r" b="b"/>
              <a:pathLst>
                <a:path w="16952" h="1280" extrusionOk="0">
                  <a:moveTo>
                    <a:pt x="16508" y="0"/>
                  </a:moveTo>
                  <a:cubicBezTo>
                    <a:pt x="16500" y="0"/>
                    <a:pt x="16492" y="0"/>
                    <a:pt x="16484" y="1"/>
                  </a:cubicBezTo>
                  <a:lnTo>
                    <a:pt x="419" y="602"/>
                  </a:lnTo>
                  <a:cubicBezTo>
                    <a:pt x="0" y="602"/>
                    <a:pt x="17" y="1280"/>
                    <a:pt x="422" y="1280"/>
                  </a:cubicBezTo>
                  <a:cubicBezTo>
                    <a:pt x="429" y="1280"/>
                    <a:pt x="436" y="1279"/>
                    <a:pt x="444" y="1279"/>
                  </a:cubicBezTo>
                  <a:cubicBezTo>
                    <a:pt x="5807" y="1078"/>
                    <a:pt x="11146" y="878"/>
                    <a:pt x="16509" y="677"/>
                  </a:cubicBezTo>
                  <a:cubicBezTo>
                    <a:pt x="16952" y="653"/>
                    <a:pt x="16936" y="0"/>
                    <a:pt x="1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8;p44">
              <a:extLst>
                <a:ext uri="{FF2B5EF4-FFF2-40B4-BE49-F238E27FC236}">
                  <a16:creationId xmlns:a16="http://schemas.microsoft.com/office/drawing/2014/main" id="{F4447775-2D7D-02CD-AE12-F6220CAC6841}"/>
                </a:ext>
              </a:extLst>
            </p:cNvPr>
            <p:cNvSpPr/>
            <p:nvPr/>
          </p:nvSpPr>
          <p:spPr>
            <a:xfrm>
              <a:off x="1028775" y="4269200"/>
              <a:ext cx="205300" cy="103400"/>
            </a:xfrm>
            <a:custGeom>
              <a:avLst/>
              <a:gdLst/>
              <a:ahLst/>
              <a:cxnLst/>
              <a:rect l="l" t="t" r="r" b="b"/>
              <a:pathLst>
                <a:path w="8212" h="4136" extrusionOk="0">
                  <a:moveTo>
                    <a:pt x="7663" y="0"/>
                  </a:moveTo>
                  <a:cubicBezTo>
                    <a:pt x="7608" y="0"/>
                    <a:pt x="7551" y="13"/>
                    <a:pt x="7493" y="42"/>
                  </a:cubicBezTo>
                  <a:cubicBezTo>
                    <a:pt x="5112" y="1195"/>
                    <a:pt x="2731" y="2348"/>
                    <a:pt x="350" y="3526"/>
                  </a:cubicBezTo>
                  <a:cubicBezTo>
                    <a:pt x="1" y="3679"/>
                    <a:pt x="240" y="4135"/>
                    <a:pt x="573" y="4135"/>
                  </a:cubicBezTo>
                  <a:cubicBezTo>
                    <a:pt x="622" y="4135"/>
                    <a:pt x="674" y="4125"/>
                    <a:pt x="726" y="4102"/>
                  </a:cubicBezTo>
                  <a:cubicBezTo>
                    <a:pt x="3107" y="2924"/>
                    <a:pt x="5488" y="1771"/>
                    <a:pt x="7869" y="593"/>
                  </a:cubicBezTo>
                  <a:cubicBezTo>
                    <a:pt x="8211" y="443"/>
                    <a:pt x="7986" y="0"/>
                    <a:pt x="7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9;p44">
              <a:extLst>
                <a:ext uri="{FF2B5EF4-FFF2-40B4-BE49-F238E27FC236}">
                  <a16:creationId xmlns:a16="http://schemas.microsoft.com/office/drawing/2014/main" id="{999DC2E2-2212-56EF-C116-9DA94EE9060D}"/>
                </a:ext>
              </a:extLst>
            </p:cNvPr>
            <p:cNvSpPr/>
            <p:nvPr/>
          </p:nvSpPr>
          <p:spPr>
            <a:xfrm>
              <a:off x="1082875" y="4308850"/>
              <a:ext cx="214950" cy="176900"/>
            </a:xfrm>
            <a:custGeom>
              <a:avLst/>
              <a:gdLst/>
              <a:ahLst/>
              <a:cxnLst/>
              <a:rect l="l" t="t" r="r" b="b"/>
              <a:pathLst>
                <a:path w="8598" h="7076" extrusionOk="0">
                  <a:moveTo>
                    <a:pt x="8153" y="1"/>
                  </a:moveTo>
                  <a:cubicBezTo>
                    <a:pt x="8091" y="1"/>
                    <a:pt x="8025" y="26"/>
                    <a:pt x="7960" y="85"/>
                  </a:cubicBezTo>
                  <a:cubicBezTo>
                    <a:pt x="5379" y="2190"/>
                    <a:pt x="2822" y="4321"/>
                    <a:pt x="266" y="6426"/>
                  </a:cubicBezTo>
                  <a:cubicBezTo>
                    <a:pt x="0" y="6651"/>
                    <a:pt x="184" y="7075"/>
                    <a:pt x="452" y="7075"/>
                  </a:cubicBezTo>
                  <a:cubicBezTo>
                    <a:pt x="512" y="7075"/>
                    <a:pt x="577" y="7053"/>
                    <a:pt x="642" y="7003"/>
                  </a:cubicBezTo>
                  <a:cubicBezTo>
                    <a:pt x="3198" y="4872"/>
                    <a:pt x="5755" y="2767"/>
                    <a:pt x="8336" y="637"/>
                  </a:cubicBezTo>
                  <a:cubicBezTo>
                    <a:pt x="8598" y="415"/>
                    <a:pt x="8407" y="1"/>
                    <a:pt x="8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4AA6D19C-4173-4EB2-C9CB-E795B07DA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545" y="1406706"/>
            <a:ext cx="3000365" cy="2699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02" name="Google Shape;1202;p52"/>
          <p:cNvSpPr/>
          <p:nvPr/>
        </p:nvSpPr>
        <p:spPr>
          <a:xfrm>
            <a:off x="713225" y="540000"/>
            <a:ext cx="7717500" cy="5643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52"/>
          <p:cNvSpPr/>
          <p:nvPr/>
        </p:nvSpPr>
        <p:spPr>
          <a:xfrm>
            <a:off x="493176" y="1328774"/>
            <a:ext cx="999692" cy="5826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52"/>
          <p:cNvSpPr/>
          <p:nvPr/>
        </p:nvSpPr>
        <p:spPr>
          <a:xfrm>
            <a:off x="5624367" y="-854030"/>
            <a:ext cx="2543700" cy="5826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52"/>
          <p:cNvSpPr txBox="1">
            <a:spLocks noGrp="1"/>
          </p:cNvSpPr>
          <p:nvPr>
            <p:ph type="title" idx="4294967295"/>
          </p:nvPr>
        </p:nvSpPr>
        <p:spPr>
          <a:xfrm>
            <a:off x="500305" y="1356330"/>
            <a:ext cx="105314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</a:rPr>
              <a:t>Volume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1207" name="Google Shape;1207;p52"/>
          <p:cNvSpPr txBox="1">
            <a:spLocks noGrp="1"/>
          </p:cNvSpPr>
          <p:nvPr>
            <p:ph type="title" idx="4294967295"/>
          </p:nvPr>
        </p:nvSpPr>
        <p:spPr>
          <a:xfrm>
            <a:off x="6045255" y="-826580"/>
            <a:ext cx="171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</a:rPr>
              <a:t>MARS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1209" name="Google Shape;1209;p52"/>
          <p:cNvSpPr txBox="1"/>
          <p:nvPr/>
        </p:nvSpPr>
        <p:spPr>
          <a:xfrm>
            <a:off x="5061782" y="4106240"/>
            <a:ext cx="3685893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b="1" dirty="0">
                <a:solidFill>
                  <a:schemeClr val="dk1"/>
                </a:solidFill>
                <a:latin typeface="Montserrat"/>
                <a:sym typeface="Montserrat"/>
              </a:rPr>
              <a:t>Figura 2: </a:t>
            </a:r>
            <a:r>
              <a:rPr lang="pt-PT" sz="1100" dirty="0">
                <a:solidFill>
                  <a:schemeClr val="dk1"/>
                </a:solidFill>
                <a:latin typeface="Montserrat"/>
              </a:rPr>
              <a:t>Modelo </a:t>
            </a:r>
            <a:r>
              <a:rPr lang="pt-PT" sz="1100" dirty="0" err="1">
                <a:solidFill>
                  <a:schemeClr val="dk1"/>
                </a:solidFill>
                <a:latin typeface="Montserrat"/>
              </a:rPr>
              <a:t>fed-batch</a:t>
            </a:r>
            <a:r>
              <a:rPr lang="pt-PT" sz="1100" dirty="0">
                <a:solidFill>
                  <a:schemeClr val="dk1"/>
                </a:solidFill>
                <a:latin typeface="Montserrat"/>
              </a:rPr>
              <a:t>, sendo representado a variação do volume, e das concentrações de biomassa, substrato, acetato e proteína recombinante ao longo do tempo.</a:t>
            </a:r>
            <a:endParaRPr sz="1100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sp>
        <p:nvSpPr>
          <p:cNvPr id="1210" name="Google Shape;1210;p52"/>
          <p:cNvSpPr txBox="1">
            <a:spLocks noGrp="1"/>
          </p:cNvSpPr>
          <p:nvPr>
            <p:ph type="title"/>
          </p:nvPr>
        </p:nvSpPr>
        <p:spPr>
          <a:xfrm>
            <a:off x="1204700" y="540000"/>
            <a:ext cx="67347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Fed-Batch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212" name="Google Shape;1212;p52"/>
          <p:cNvGrpSpPr/>
          <p:nvPr/>
        </p:nvGrpSpPr>
        <p:grpSpPr>
          <a:xfrm flipH="1">
            <a:off x="412194" y="235779"/>
            <a:ext cx="1075034" cy="783993"/>
            <a:chOff x="4549650" y="2250650"/>
            <a:chExt cx="810175" cy="939250"/>
          </a:xfrm>
        </p:grpSpPr>
        <p:sp>
          <p:nvSpPr>
            <p:cNvPr id="1213" name="Google Shape;1213;p52"/>
            <p:cNvSpPr/>
            <p:nvPr/>
          </p:nvSpPr>
          <p:spPr>
            <a:xfrm>
              <a:off x="4549650" y="2260675"/>
              <a:ext cx="772600" cy="929225"/>
            </a:xfrm>
            <a:custGeom>
              <a:avLst/>
              <a:gdLst/>
              <a:ahLst/>
              <a:cxnLst/>
              <a:rect l="l" t="t" r="r" b="b"/>
              <a:pathLst>
                <a:path w="30904" h="37169" extrusionOk="0">
                  <a:moveTo>
                    <a:pt x="6843" y="1"/>
                  </a:moveTo>
                  <a:cubicBezTo>
                    <a:pt x="3058" y="1"/>
                    <a:pt x="1" y="3108"/>
                    <a:pt x="76" y="6918"/>
                  </a:cubicBezTo>
                  <a:lnTo>
                    <a:pt x="402" y="22206"/>
                  </a:lnTo>
                  <a:cubicBezTo>
                    <a:pt x="477" y="25891"/>
                    <a:pt x="3484" y="28823"/>
                    <a:pt x="7169" y="28823"/>
                  </a:cubicBezTo>
                  <a:lnTo>
                    <a:pt x="10652" y="28823"/>
                  </a:lnTo>
                  <a:cubicBezTo>
                    <a:pt x="10778" y="30703"/>
                    <a:pt x="10076" y="33835"/>
                    <a:pt x="5640" y="37169"/>
                  </a:cubicBezTo>
                  <a:cubicBezTo>
                    <a:pt x="5640" y="37169"/>
                    <a:pt x="13835" y="35991"/>
                    <a:pt x="14988" y="28823"/>
                  </a:cubicBezTo>
                  <a:lnTo>
                    <a:pt x="23560" y="28823"/>
                  </a:lnTo>
                  <a:cubicBezTo>
                    <a:pt x="27219" y="28823"/>
                    <a:pt x="30226" y="25916"/>
                    <a:pt x="30327" y="22282"/>
                  </a:cubicBezTo>
                  <a:lnTo>
                    <a:pt x="30778" y="6968"/>
                  </a:lnTo>
                  <a:cubicBezTo>
                    <a:pt x="30903" y="3159"/>
                    <a:pt x="27845" y="1"/>
                    <a:pt x="24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4603550" y="2250650"/>
              <a:ext cx="756275" cy="688000"/>
            </a:xfrm>
            <a:custGeom>
              <a:avLst/>
              <a:gdLst/>
              <a:ahLst/>
              <a:cxnLst/>
              <a:rect l="l" t="t" r="r" b="b"/>
              <a:pathLst>
                <a:path w="30251" h="27520" fill="none" extrusionOk="0">
                  <a:moveTo>
                    <a:pt x="26216" y="27520"/>
                  </a:moveTo>
                  <a:lnTo>
                    <a:pt x="4035" y="27520"/>
                  </a:lnTo>
                  <a:cubicBezTo>
                    <a:pt x="1805" y="27520"/>
                    <a:pt x="0" y="25690"/>
                    <a:pt x="0" y="23459"/>
                  </a:cubicBezTo>
                  <a:lnTo>
                    <a:pt x="0" y="4036"/>
                  </a:lnTo>
                  <a:cubicBezTo>
                    <a:pt x="0" y="1830"/>
                    <a:pt x="1805" y="1"/>
                    <a:pt x="4035" y="1"/>
                  </a:cubicBezTo>
                  <a:lnTo>
                    <a:pt x="26216" y="1"/>
                  </a:lnTo>
                  <a:cubicBezTo>
                    <a:pt x="28446" y="1"/>
                    <a:pt x="30251" y="1830"/>
                    <a:pt x="30251" y="4036"/>
                  </a:cubicBezTo>
                  <a:lnTo>
                    <a:pt x="30251" y="23459"/>
                  </a:lnTo>
                  <a:cubicBezTo>
                    <a:pt x="30251" y="25690"/>
                    <a:pt x="28446" y="27520"/>
                    <a:pt x="26216" y="27520"/>
                  </a:cubicBezTo>
                  <a:close/>
                </a:path>
              </a:pathLst>
            </a:custGeom>
            <a:solidFill>
              <a:schemeClr val="dk1"/>
            </a:solidFill>
            <a:ln w="10650" cap="flat" cmpd="sng">
              <a:solidFill>
                <a:srgbClr val="41354D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1" name="Google Shape;1201;p52"/>
          <p:cNvSpPr/>
          <p:nvPr/>
        </p:nvSpPr>
        <p:spPr>
          <a:xfrm>
            <a:off x="5422736" y="1421652"/>
            <a:ext cx="2975786" cy="2684587"/>
          </a:xfrm>
          <a:prstGeom prst="roundRect">
            <a:avLst>
              <a:gd name="adj" fmla="val 505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74;p43">
            <a:extLst>
              <a:ext uri="{FF2B5EF4-FFF2-40B4-BE49-F238E27FC236}">
                <a16:creationId xmlns:a16="http://schemas.microsoft.com/office/drawing/2014/main" id="{1FDDE02E-3644-8A39-63AB-B96F70A7D300}"/>
              </a:ext>
            </a:extLst>
          </p:cNvPr>
          <p:cNvSpPr txBox="1">
            <a:spLocks/>
          </p:cNvSpPr>
          <p:nvPr/>
        </p:nvSpPr>
        <p:spPr>
          <a:xfrm>
            <a:off x="-36344" y="45750"/>
            <a:ext cx="1990613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6000"/>
            </a:pPr>
            <a:r>
              <a:rPr lang="en" sz="3200" dirty="0">
                <a:solidFill>
                  <a:schemeClr val="dk1"/>
                </a:solidFill>
                <a:latin typeface="Fugaz One"/>
                <a:sym typeface="Fugaz One"/>
              </a:rPr>
              <a:t>02.d</a:t>
            </a:r>
          </a:p>
        </p:txBody>
      </p:sp>
      <p:sp>
        <p:nvSpPr>
          <p:cNvPr id="29" name="Google Shape;1204;p52">
            <a:extLst>
              <a:ext uri="{FF2B5EF4-FFF2-40B4-BE49-F238E27FC236}">
                <a16:creationId xmlns:a16="http://schemas.microsoft.com/office/drawing/2014/main" id="{617E692B-4634-F192-F97E-13346B05B90C}"/>
              </a:ext>
            </a:extLst>
          </p:cNvPr>
          <p:cNvSpPr/>
          <p:nvPr/>
        </p:nvSpPr>
        <p:spPr>
          <a:xfrm>
            <a:off x="2018007" y="1351695"/>
            <a:ext cx="1218263" cy="5277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205;p52">
            <a:extLst>
              <a:ext uri="{FF2B5EF4-FFF2-40B4-BE49-F238E27FC236}">
                <a16:creationId xmlns:a16="http://schemas.microsoft.com/office/drawing/2014/main" id="{A70E50FB-C1B4-9E0B-3FD4-FABDB8967D42}"/>
              </a:ext>
            </a:extLst>
          </p:cNvPr>
          <p:cNvSpPr txBox="1">
            <a:spLocks/>
          </p:cNvSpPr>
          <p:nvPr/>
        </p:nvSpPr>
        <p:spPr>
          <a:xfrm>
            <a:off x="2050028" y="1370289"/>
            <a:ext cx="121826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9pPr>
          </a:lstStyle>
          <a:p>
            <a:pPr algn="just"/>
            <a:r>
              <a:rPr lang="pt-PT" sz="1600" dirty="0">
                <a:solidFill>
                  <a:schemeClr val="accent3"/>
                </a:solidFill>
              </a:rPr>
              <a:t>Biomassa</a:t>
            </a:r>
          </a:p>
        </p:txBody>
      </p:sp>
      <p:sp>
        <p:nvSpPr>
          <p:cNvPr id="30" name="Google Shape;1203;p52">
            <a:extLst>
              <a:ext uri="{FF2B5EF4-FFF2-40B4-BE49-F238E27FC236}">
                <a16:creationId xmlns:a16="http://schemas.microsoft.com/office/drawing/2014/main" id="{23242065-01F6-D891-D297-0A776442E4CB}"/>
              </a:ext>
            </a:extLst>
          </p:cNvPr>
          <p:cNvSpPr/>
          <p:nvPr/>
        </p:nvSpPr>
        <p:spPr>
          <a:xfrm>
            <a:off x="428880" y="3313027"/>
            <a:ext cx="1920550" cy="519244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205;p52">
            <a:extLst>
              <a:ext uri="{FF2B5EF4-FFF2-40B4-BE49-F238E27FC236}">
                <a16:creationId xmlns:a16="http://schemas.microsoft.com/office/drawing/2014/main" id="{D9FF0718-9FF6-6E53-3F2D-2E57B623A868}"/>
              </a:ext>
            </a:extLst>
          </p:cNvPr>
          <p:cNvSpPr txBox="1">
            <a:spLocks/>
          </p:cNvSpPr>
          <p:nvPr/>
        </p:nvSpPr>
        <p:spPr>
          <a:xfrm>
            <a:off x="576072" y="3289819"/>
            <a:ext cx="1642512" cy="54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9pPr>
          </a:lstStyle>
          <a:p>
            <a:r>
              <a:rPr lang="pt-PT" sz="1600" dirty="0">
                <a:solidFill>
                  <a:schemeClr val="accent3"/>
                </a:solidFill>
              </a:rPr>
              <a:t>Substrato</a:t>
            </a:r>
            <a:endParaRPr lang="pt-PT" sz="2000" dirty="0">
              <a:solidFill>
                <a:schemeClr val="accent3"/>
              </a:solidFill>
            </a:endParaRPr>
          </a:p>
        </p:txBody>
      </p:sp>
      <p:sp>
        <p:nvSpPr>
          <p:cNvPr id="35" name="Google Shape;965;p50">
            <a:extLst>
              <a:ext uri="{FF2B5EF4-FFF2-40B4-BE49-F238E27FC236}">
                <a16:creationId xmlns:a16="http://schemas.microsoft.com/office/drawing/2014/main" id="{CD114B72-0E74-BFFC-E7A0-610602E6A8C3}"/>
              </a:ext>
            </a:extLst>
          </p:cNvPr>
          <p:cNvSpPr/>
          <p:nvPr/>
        </p:nvSpPr>
        <p:spPr>
          <a:xfrm>
            <a:off x="397350" y="1761304"/>
            <a:ext cx="1224866" cy="884545"/>
          </a:xfrm>
          <a:prstGeom prst="roundRect">
            <a:avLst>
              <a:gd name="adj" fmla="val 2105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974;p50">
            <a:extLst>
              <a:ext uri="{FF2B5EF4-FFF2-40B4-BE49-F238E27FC236}">
                <a16:creationId xmlns:a16="http://schemas.microsoft.com/office/drawing/2014/main" id="{64A809C3-7566-EB5C-434E-EEEAFD487E53}"/>
              </a:ext>
            </a:extLst>
          </p:cNvPr>
          <p:cNvSpPr txBox="1">
            <a:spLocks/>
          </p:cNvSpPr>
          <p:nvPr/>
        </p:nvSpPr>
        <p:spPr>
          <a:xfrm>
            <a:off x="419095" y="1823117"/>
            <a:ext cx="1229959" cy="8396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Aumento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ao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longo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do tempo.</a:t>
            </a:r>
          </a:p>
        </p:txBody>
      </p:sp>
      <p:sp>
        <p:nvSpPr>
          <p:cNvPr id="37" name="Google Shape;965;p50">
            <a:extLst>
              <a:ext uri="{FF2B5EF4-FFF2-40B4-BE49-F238E27FC236}">
                <a16:creationId xmlns:a16="http://schemas.microsoft.com/office/drawing/2014/main" id="{90DD18E4-6DB7-FC15-5925-3CDF68F0D703}"/>
              </a:ext>
            </a:extLst>
          </p:cNvPr>
          <p:cNvSpPr/>
          <p:nvPr/>
        </p:nvSpPr>
        <p:spPr>
          <a:xfrm>
            <a:off x="1768483" y="1778265"/>
            <a:ext cx="1642512" cy="1419403"/>
          </a:xfrm>
          <a:prstGeom prst="roundRect">
            <a:avLst>
              <a:gd name="adj" fmla="val 2105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74;p50">
            <a:extLst>
              <a:ext uri="{FF2B5EF4-FFF2-40B4-BE49-F238E27FC236}">
                <a16:creationId xmlns:a16="http://schemas.microsoft.com/office/drawing/2014/main" id="{F353D3CA-5CAE-8F51-8C28-15829FA5EEA4}"/>
              </a:ext>
            </a:extLst>
          </p:cNvPr>
          <p:cNvSpPr txBox="1">
            <a:spLocks/>
          </p:cNvSpPr>
          <p:nvPr/>
        </p:nvSpPr>
        <p:spPr>
          <a:xfrm>
            <a:off x="1788298" y="2277546"/>
            <a:ext cx="1634559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PT" dirty="0">
                <a:solidFill>
                  <a:schemeClr val="dk1"/>
                </a:solidFill>
                <a:latin typeface="Montserrat"/>
              </a:rPr>
              <a:t>Aumento ao longo do tempo dependente dos valores de glucose e acetato.</a:t>
            </a:r>
            <a:endParaRPr lang="en-US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sp>
        <p:nvSpPr>
          <p:cNvPr id="39" name="Google Shape;965;p50">
            <a:extLst>
              <a:ext uri="{FF2B5EF4-FFF2-40B4-BE49-F238E27FC236}">
                <a16:creationId xmlns:a16="http://schemas.microsoft.com/office/drawing/2014/main" id="{E69C74BE-AB53-1C60-1287-C7BF877EA2D1}"/>
              </a:ext>
            </a:extLst>
          </p:cNvPr>
          <p:cNvSpPr/>
          <p:nvPr/>
        </p:nvSpPr>
        <p:spPr>
          <a:xfrm>
            <a:off x="323444" y="3736257"/>
            <a:ext cx="2190970" cy="1283766"/>
          </a:xfrm>
          <a:prstGeom prst="roundRect">
            <a:avLst>
              <a:gd name="adj" fmla="val 2105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974;p50">
            <a:extLst>
              <a:ext uri="{FF2B5EF4-FFF2-40B4-BE49-F238E27FC236}">
                <a16:creationId xmlns:a16="http://schemas.microsoft.com/office/drawing/2014/main" id="{462FCC4B-BA3B-7256-A24A-AEEE876E6103}"/>
              </a:ext>
            </a:extLst>
          </p:cNvPr>
          <p:cNvSpPr txBox="1">
            <a:spLocks/>
          </p:cNvSpPr>
          <p:nvPr/>
        </p:nvSpPr>
        <p:spPr>
          <a:xfrm>
            <a:off x="3517357" y="1923856"/>
            <a:ext cx="1793086" cy="10349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n-US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sp>
        <p:nvSpPr>
          <p:cNvPr id="41" name="Google Shape;1203;p52">
            <a:extLst>
              <a:ext uri="{FF2B5EF4-FFF2-40B4-BE49-F238E27FC236}">
                <a16:creationId xmlns:a16="http://schemas.microsoft.com/office/drawing/2014/main" id="{853B3D86-873D-2F19-C0E0-E5D69B65921F}"/>
              </a:ext>
            </a:extLst>
          </p:cNvPr>
          <p:cNvSpPr/>
          <p:nvPr/>
        </p:nvSpPr>
        <p:spPr>
          <a:xfrm>
            <a:off x="2774069" y="3304688"/>
            <a:ext cx="2039639" cy="519244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205;p52">
            <a:extLst>
              <a:ext uri="{FF2B5EF4-FFF2-40B4-BE49-F238E27FC236}">
                <a16:creationId xmlns:a16="http://schemas.microsoft.com/office/drawing/2014/main" id="{871370CA-0FD1-D16E-820E-D6F76F978805}"/>
              </a:ext>
            </a:extLst>
          </p:cNvPr>
          <p:cNvSpPr txBox="1">
            <a:spLocks/>
          </p:cNvSpPr>
          <p:nvPr/>
        </p:nvSpPr>
        <p:spPr>
          <a:xfrm>
            <a:off x="2846039" y="3278393"/>
            <a:ext cx="1892446" cy="54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9pPr>
          </a:lstStyle>
          <a:p>
            <a:r>
              <a:rPr lang="pt-PT" sz="1600" dirty="0">
                <a:solidFill>
                  <a:schemeClr val="accent3"/>
                </a:solidFill>
              </a:rPr>
              <a:t>Acetato</a:t>
            </a:r>
            <a:endParaRPr lang="pt-PT" sz="2000" dirty="0">
              <a:solidFill>
                <a:schemeClr val="accent3"/>
              </a:solidFill>
            </a:endParaRPr>
          </a:p>
        </p:txBody>
      </p:sp>
      <p:sp>
        <p:nvSpPr>
          <p:cNvPr id="43" name="Google Shape;965;p50">
            <a:extLst>
              <a:ext uri="{FF2B5EF4-FFF2-40B4-BE49-F238E27FC236}">
                <a16:creationId xmlns:a16="http://schemas.microsoft.com/office/drawing/2014/main" id="{44900D48-887E-9FF7-651A-3BC85AF45DCE}"/>
              </a:ext>
            </a:extLst>
          </p:cNvPr>
          <p:cNvSpPr/>
          <p:nvPr/>
        </p:nvSpPr>
        <p:spPr>
          <a:xfrm>
            <a:off x="2668634" y="3727919"/>
            <a:ext cx="2247256" cy="1193442"/>
          </a:xfrm>
          <a:prstGeom prst="roundRect">
            <a:avLst>
              <a:gd name="adj" fmla="val 2105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974;p50">
            <a:extLst>
              <a:ext uri="{FF2B5EF4-FFF2-40B4-BE49-F238E27FC236}">
                <a16:creationId xmlns:a16="http://schemas.microsoft.com/office/drawing/2014/main" id="{AEEAAE7B-CA60-A5E0-BD0E-9AF6982BFD6C}"/>
              </a:ext>
            </a:extLst>
          </p:cNvPr>
          <p:cNvSpPr txBox="1">
            <a:spLocks/>
          </p:cNvSpPr>
          <p:nvPr/>
        </p:nvSpPr>
        <p:spPr>
          <a:xfrm>
            <a:off x="2668635" y="4121554"/>
            <a:ext cx="2259056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Aumenta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até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começar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a ser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consumido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pela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biomassa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aquando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da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escassez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da glucose.</a:t>
            </a:r>
          </a:p>
        </p:txBody>
      </p:sp>
      <p:sp>
        <p:nvSpPr>
          <p:cNvPr id="45" name="Google Shape;1203;p52">
            <a:extLst>
              <a:ext uri="{FF2B5EF4-FFF2-40B4-BE49-F238E27FC236}">
                <a16:creationId xmlns:a16="http://schemas.microsoft.com/office/drawing/2014/main" id="{F1258D31-28EA-FE74-5B52-F53A67EF1952}"/>
              </a:ext>
            </a:extLst>
          </p:cNvPr>
          <p:cNvSpPr/>
          <p:nvPr/>
        </p:nvSpPr>
        <p:spPr>
          <a:xfrm>
            <a:off x="3645742" y="1345797"/>
            <a:ext cx="1501576" cy="671422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05;p52">
            <a:extLst>
              <a:ext uri="{FF2B5EF4-FFF2-40B4-BE49-F238E27FC236}">
                <a16:creationId xmlns:a16="http://schemas.microsoft.com/office/drawing/2014/main" id="{951C532A-39F4-D2C1-FB6C-F2D1F44F474D}"/>
              </a:ext>
            </a:extLst>
          </p:cNvPr>
          <p:cNvSpPr txBox="1">
            <a:spLocks/>
          </p:cNvSpPr>
          <p:nvPr/>
        </p:nvSpPr>
        <p:spPr>
          <a:xfrm>
            <a:off x="3484675" y="1387687"/>
            <a:ext cx="1812821" cy="54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9pPr>
          </a:lstStyle>
          <a:p>
            <a:r>
              <a:rPr lang="pt-PT" sz="1600" dirty="0">
                <a:solidFill>
                  <a:schemeClr val="accent3"/>
                </a:solidFill>
              </a:rPr>
              <a:t>Proteína</a:t>
            </a:r>
          </a:p>
          <a:p>
            <a:r>
              <a:rPr lang="pt-PT" sz="1600" dirty="0">
                <a:solidFill>
                  <a:schemeClr val="accent3"/>
                </a:solidFill>
              </a:rPr>
              <a:t>Recombinante</a:t>
            </a:r>
            <a:endParaRPr lang="pt-PT" sz="2000" dirty="0">
              <a:solidFill>
                <a:schemeClr val="accent3"/>
              </a:solidFill>
            </a:endParaRPr>
          </a:p>
        </p:txBody>
      </p:sp>
      <p:sp>
        <p:nvSpPr>
          <p:cNvPr id="47" name="Google Shape;965;p50">
            <a:extLst>
              <a:ext uri="{FF2B5EF4-FFF2-40B4-BE49-F238E27FC236}">
                <a16:creationId xmlns:a16="http://schemas.microsoft.com/office/drawing/2014/main" id="{125C5766-2766-FBE4-D442-74AFC9317EF2}"/>
              </a:ext>
            </a:extLst>
          </p:cNvPr>
          <p:cNvSpPr/>
          <p:nvPr/>
        </p:nvSpPr>
        <p:spPr>
          <a:xfrm>
            <a:off x="3711289" y="1921204"/>
            <a:ext cx="1360716" cy="1258779"/>
          </a:xfrm>
          <a:prstGeom prst="roundRect">
            <a:avLst>
              <a:gd name="adj" fmla="val 2105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974;p50">
            <a:extLst>
              <a:ext uri="{FF2B5EF4-FFF2-40B4-BE49-F238E27FC236}">
                <a16:creationId xmlns:a16="http://schemas.microsoft.com/office/drawing/2014/main" id="{39441495-46DA-B264-12C1-6A8FDCF48F21}"/>
              </a:ext>
            </a:extLst>
          </p:cNvPr>
          <p:cNvSpPr txBox="1">
            <a:spLocks/>
          </p:cNvSpPr>
          <p:nvPr/>
        </p:nvSpPr>
        <p:spPr>
          <a:xfrm>
            <a:off x="3730686" y="2264381"/>
            <a:ext cx="1267878" cy="663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PT" dirty="0">
                <a:solidFill>
                  <a:schemeClr val="dk1"/>
                </a:solidFill>
                <a:latin typeface="Montserrat"/>
                <a:sym typeface="Montserrat"/>
              </a:rPr>
              <a:t>Aumenta consoante a taxa de consumo de glucose.</a:t>
            </a:r>
            <a:endParaRPr lang="en-US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sp>
        <p:nvSpPr>
          <p:cNvPr id="33" name="Google Shape;974;p50">
            <a:extLst>
              <a:ext uri="{FF2B5EF4-FFF2-40B4-BE49-F238E27FC236}">
                <a16:creationId xmlns:a16="http://schemas.microsoft.com/office/drawing/2014/main" id="{194F5C24-EF18-886E-4E59-BBFC66CD4763}"/>
              </a:ext>
            </a:extLst>
          </p:cNvPr>
          <p:cNvSpPr txBox="1">
            <a:spLocks/>
          </p:cNvSpPr>
          <p:nvPr/>
        </p:nvSpPr>
        <p:spPr>
          <a:xfrm>
            <a:off x="363822" y="4178302"/>
            <a:ext cx="2005595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Aumenta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até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não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conseguir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sustentar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o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aumento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da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biomassa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, a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partir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da qual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diminui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D506FDD-03CA-7E5B-1B3A-1C67D0BF3DFE}"/>
              </a:ext>
            </a:extLst>
          </p:cNvPr>
          <p:cNvSpPr txBox="1"/>
          <p:nvPr/>
        </p:nvSpPr>
        <p:spPr>
          <a:xfrm>
            <a:off x="8754979" y="4742175"/>
            <a:ext cx="263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Fugaz One"/>
                <a:sym typeface="Fugaz One"/>
              </a:rPr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54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2334;p71">
            <a:extLst>
              <a:ext uri="{FF2B5EF4-FFF2-40B4-BE49-F238E27FC236}">
                <a16:creationId xmlns:a16="http://schemas.microsoft.com/office/drawing/2014/main" id="{6907184E-E73E-2476-02F2-CEBB990995DC}"/>
              </a:ext>
            </a:extLst>
          </p:cNvPr>
          <p:cNvSpPr/>
          <p:nvPr/>
        </p:nvSpPr>
        <p:spPr>
          <a:xfrm>
            <a:off x="1308453" y="4460964"/>
            <a:ext cx="3028275" cy="408166"/>
          </a:xfrm>
          <a:prstGeom prst="roundRect">
            <a:avLst>
              <a:gd name="adj" fmla="val 2105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2334;p71">
            <a:extLst>
              <a:ext uri="{FF2B5EF4-FFF2-40B4-BE49-F238E27FC236}">
                <a16:creationId xmlns:a16="http://schemas.microsoft.com/office/drawing/2014/main" id="{A521CA4E-13C6-9E98-7E18-55CE2E694519}"/>
              </a:ext>
            </a:extLst>
          </p:cNvPr>
          <p:cNvSpPr/>
          <p:nvPr/>
        </p:nvSpPr>
        <p:spPr>
          <a:xfrm>
            <a:off x="1315839" y="3560421"/>
            <a:ext cx="3028275" cy="408166"/>
          </a:xfrm>
          <a:prstGeom prst="roundRect">
            <a:avLst>
              <a:gd name="adj" fmla="val 2105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2334;p71">
            <a:extLst>
              <a:ext uri="{FF2B5EF4-FFF2-40B4-BE49-F238E27FC236}">
                <a16:creationId xmlns:a16="http://schemas.microsoft.com/office/drawing/2014/main" id="{310054E9-CD05-D728-F6F1-BDD73A82664C}"/>
              </a:ext>
            </a:extLst>
          </p:cNvPr>
          <p:cNvSpPr/>
          <p:nvPr/>
        </p:nvSpPr>
        <p:spPr>
          <a:xfrm>
            <a:off x="1315839" y="2658123"/>
            <a:ext cx="3028275" cy="408166"/>
          </a:xfrm>
          <a:prstGeom prst="roundRect">
            <a:avLst>
              <a:gd name="adj" fmla="val 2105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2334;p71">
            <a:extLst>
              <a:ext uri="{FF2B5EF4-FFF2-40B4-BE49-F238E27FC236}">
                <a16:creationId xmlns:a16="http://schemas.microsoft.com/office/drawing/2014/main" id="{461C1348-2B00-2755-E5AF-8CCC17CEF45A}"/>
              </a:ext>
            </a:extLst>
          </p:cNvPr>
          <p:cNvSpPr/>
          <p:nvPr/>
        </p:nvSpPr>
        <p:spPr>
          <a:xfrm>
            <a:off x="5003180" y="1761894"/>
            <a:ext cx="2988527" cy="2274848"/>
          </a:xfrm>
          <a:prstGeom prst="roundRect">
            <a:avLst>
              <a:gd name="adj" fmla="val 2105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336;p71">
            <a:extLst>
              <a:ext uri="{FF2B5EF4-FFF2-40B4-BE49-F238E27FC236}">
                <a16:creationId xmlns:a16="http://schemas.microsoft.com/office/drawing/2014/main" id="{A7F1CD8A-F984-1787-391B-C7464D004E73}"/>
              </a:ext>
            </a:extLst>
          </p:cNvPr>
          <p:cNvSpPr txBox="1">
            <a:spLocks/>
          </p:cNvSpPr>
          <p:nvPr/>
        </p:nvSpPr>
        <p:spPr>
          <a:xfrm rot="378">
            <a:off x="5132941" y="1845956"/>
            <a:ext cx="2725164" cy="21008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chemeClr val="dk1"/>
                </a:solidFill>
                <a:latin typeface="Montserrat"/>
                <a:sym typeface="Montserrat"/>
              </a:rPr>
              <a:t>Dados do </a:t>
            </a:r>
            <a:r>
              <a:rPr lang="en-US" b="1" dirty="0" err="1">
                <a:solidFill>
                  <a:schemeClr val="dk1"/>
                </a:solidFill>
                <a:latin typeface="Montserrat"/>
                <a:sym typeface="Montserrat"/>
              </a:rPr>
              <a:t>Modelo</a:t>
            </a:r>
            <a:r>
              <a:rPr lang="en-US" b="1" dirty="0">
                <a:solidFill>
                  <a:schemeClr val="dk1"/>
                </a:solidFill>
                <a:latin typeface="Montserrat"/>
                <a:sym typeface="Montserrat"/>
              </a:rPr>
              <a:t>:</a:t>
            </a:r>
          </a:p>
          <a:p>
            <a:pPr algn="just"/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Mais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próximos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do ideal e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expectável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não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sujeitos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a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erros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ou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variáveis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ambientais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.</a:t>
            </a:r>
          </a:p>
          <a:p>
            <a:pPr algn="just"/>
            <a:endParaRPr lang="en-US" dirty="0">
              <a:solidFill>
                <a:schemeClr val="dk1"/>
              </a:solidFill>
              <a:latin typeface="Montserrat"/>
              <a:sym typeface="Montserrat"/>
            </a:endParaRPr>
          </a:p>
          <a:p>
            <a:pPr algn="ctr"/>
            <a:r>
              <a:rPr lang="en-US" b="1" dirty="0">
                <a:solidFill>
                  <a:schemeClr val="dk1"/>
                </a:solidFill>
                <a:latin typeface="Montserrat"/>
                <a:sym typeface="Montserrat"/>
              </a:rPr>
              <a:t>Dados </a:t>
            </a:r>
            <a:r>
              <a:rPr lang="en-US" b="1" dirty="0" err="1">
                <a:solidFill>
                  <a:schemeClr val="dk1"/>
                </a:solidFill>
                <a:latin typeface="Montserrat"/>
                <a:sym typeface="Montserrat"/>
              </a:rPr>
              <a:t>Experimentais</a:t>
            </a:r>
            <a:r>
              <a:rPr lang="en-US" b="1" dirty="0">
                <a:solidFill>
                  <a:schemeClr val="dk1"/>
                </a:solidFill>
                <a:latin typeface="Montserrat"/>
                <a:sym typeface="Montserrat"/>
              </a:rPr>
              <a:t>:</a:t>
            </a:r>
          </a:p>
          <a:p>
            <a:pPr algn="just"/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Dados reais,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influenciados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pelo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ambiente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menos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sym typeface="Montserrat"/>
              </a:rPr>
              <a:t>uniformes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6507A6-FF6B-DDFB-2E46-541176732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13" y="1506156"/>
            <a:ext cx="3166316" cy="2786109"/>
          </a:xfrm>
          <a:prstGeom prst="roundRect">
            <a:avLst>
              <a:gd name="adj" fmla="val 56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01" name="Google Shape;1201;p52"/>
          <p:cNvSpPr/>
          <p:nvPr/>
        </p:nvSpPr>
        <p:spPr>
          <a:xfrm>
            <a:off x="4911613" y="1506156"/>
            <a:ext cx="3144014" cy="2760732"/>
          </a:xfrm>
          <a:prstGeom prst="roundRect">
            <a:avLst>
              <a:gd name="adj" fmla="val 505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52"/>
          <p:cNvSpPr/>
          <p:nvPr/>
        </p:nvSpPr>
        <p:spPr>
          <a:xfrm>
            <a:off x="713225" y="540000"/>
            <a:ext cx="7717500" cy="5643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52"/>
          <p:cNvSpPr txBox="1"/>
          <p:nvPr/>
        </p:nvSpPr>
        <p:spPr>
          <a:xfrm>
            <a:off x="4558816" y="4281756"/>
            <a:ext cx="3871909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b="1" dirty="0">
                <a:solidFill>
                  <a:schemeClr val="dk1"/>
                </a:solidFill>
                <a:latin typeface="Montserrat"/>
              </a:rPr>
              <a:t>Figura 3</a:t>
            </a:r>
            <a:r>
              <a:rPr lang="pt-PT" sz="1100" dirty="0">
                <a:solidFill>
                  <a:schemeClr val="dk1"/>
                </a:solidFill>
                <a:latin typeface="Montserrat"/>
              </a:rPr>
              <a:t>: Representação das variações das concentrações de biomassa, substrato, acetato e do volume ao longo do tempo para o modelo BL21 em modo </a:t>
            </a:r>
            <a:r>
              <a:rPr lang="pt-PT" sz="1100" dirty="0" err="1">
                <a:solidFill>
                  <a:schemeClr val="dk1"/>
                </a:solidFill>
                <a:latin typeface="Montserrat"/>
              </a:rPr>
              <a:t>Fed-batch</a:t>
            </a:r>
            <a:r>
              <a:rPr lang="pt-PT" sz="1100" dirty="0">
                <a:solidFill>
                  <a:schemeClr val="dk1"/>
                </a:solidFill>
                <a:latin typeface="Montserrat"/>
              </a:rPr>
              <a:t> e para os dados experimentais.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52"/>
          <p:cNvSpPr txBox="1">
            <a:spLocks noGrp="1"/>
          </p:cNvSpPr>
          <p:nvPr>
            <p:ph type="title"/>
          </p:nvPr>
        </p:nvSpPr>
        <p:spPr>
          <a:xfrm>
            <a:off x="1204700" y="540000"/>
            <a:ext cx="67347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Modelo Fed-Batch VS Dados Experimentais</a:t>
            </a:r>
            <a:endParaRPr sz="2400" dirty="0">
              <a:solidFill>
                <a:schemeClr val="accent3"/>
              </a:solidFill>
            </a:endParaRPr>
          </a:p>
        </p:txBody>
      </p:sp>
      <p:grpSp>
        <p:nvGrpSpPr>
          <p:cNvPr id="27" name="Google Shape;1212;p52">
            <a:extLst>
              <a:ext uri="{FF2B5EF4-FFF2-40B4-BE49-F238E27FC236}">
                <a16:creationId xmlns:a16="http://schemas.microsoft.com/office/drawing/2014/main" id="{7EAB0B01-EDCF-D786-C6BE-EE42C3AEC055}"/>
              </a:ext>
            </a:extLst>
          </p:cNvPr>
          <p:cNvGrpSpPr/>
          <p:nvPr/>
        </p:nvGrpSpPr>
        <p:grpSpPr>
          <a:xfrm flipH="1">
            <a:off x="242073" y="190029"/>
            <a:ext cx="1075034" cy="783993"/>
            <a:chOff x="4549650" y="2250650"/>
            <a:chExt cx="810175" cy="939250"/>
          </a:xfrm>
        </p:grpSpPr>
        <p:sp>
          <p:nvSpPr>
            <p:cNvPr id="28" name="Google Shape;1213;p52">
              <a:extLst>
                <a:ext uri="{FF2B5EF4-FFF2-40B4-BE49-F238E27FC236}">
                  <a16:creationId xmlns:a16="http://schemas.microsoft.com/office/drawing/2014/main" id="{97EF25FA-2727-E459-FC31-AD176389A5B0}"/>
                </a:ext>
              </a:extLst>
            </p:cNvPr>
            <p:cNvSpPr/>
            <p:nvPr/>
          </p:nvSpPr>
          <p:spPr>
            <a:xfrm>
              <a:off x="4549650" y="2260675"/>
              <a:ext cx="772600" cy="929225"/>
            </a:xfrm>
            <a:custGeom>
              <a:avLst/>
              <a:gdLst/>
              <a:ahLst/>
              <a:cxnLst/>
              <a:rect l="l" t="t" r="r" b="b"/>
              <a:pathLst>
                <a:path w="30904" h="37169" extrusionOk="0">
                  <a:moveTo>
                    <a:pt x="6843" y="1"/>
                  </a:moveTo>
                  <a:cubicBezTo>
                    <a:pt x="3058" y="1"/>
                    <a:pt x="1" y="3108"/>
                    <a:pt x="76" y="6918"/>
                  </a:cubicBezTo>
                  <a:lnTo>
                    <a:pt x="402" y="22206"/>
                  </a:lnTo>
                  <a:cubicBezTo>
                    <a:pt x="477" y="25891"/>
                    <a:pt x="3484" y="28823"/>
                    <a:pt x="7169" y="28823"/>
                  </a:cubicBezTo>
                  <a:lnTo>
                    <a:pt x="10652" y="28823"/>
                  </a:lnTo>
                  <a:cubicBezTo>
                    <a:pt x="10778" y="30703"/>
                    <a:pt x="10076" y="33835"/>
                    <a:pt x="5640" y="37169"/>
                  </a:cubicBezTo>
                  <a:cubicBezTo>
                    <a:pt x="5640" y="37169"/>
                    <a:pt x="13835" y="35991"/>
                    <a:pt x="14988" y="28823"/>
                  </a:cubicBezTo>
                  <a:lnTo>
                    <a:pt x="23560" y="28823"/>
                  </a:lnTo>
                  <a:cubicBezTo>
                    <a:pt x="27219" y="28823"/>
                    <a:pt x="30226" y="25916"/>
                    <a:pt x="30327" y="22282"/>
                  </a:cubicBezTo>
                  <a:lnTo>
                    <a:pt x="30778" y="6968"/>
                  </a:lnTo>
                  <a:cubicBezTo>
                    <a:pt x="30903" y="3159"/>
                    <a:pt x="27845" y="1"/>
                    <a:pt x="24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15;p52">
              <a:extLst>
                <a:ext uri="{FF2B5EF4-FFF2-40B4-BE49-F238E27FC236}">
                  <a16:creationId xmlns:a16="http://schemas.microsoft.com/office/drawing/2014/main" id="{B88B33FA-46AF-A0CC-3D6E-E59587F151F8}"/>
                </a:ext>
              </a:extLst>
            </p:cNvPr>
            <p:cNvSpPr/>
            <p:nvPr/>
          </p:nvSpPr>
          <p:spPr>
            <a:xfrm>
              <a:off x="4603550" y="2250650"/>
              <a:ext cx="756275" cy="688000"/>
            </a:xfrm>
            <a:custGeom>
              <a:avLst/>
              <a:gdLst/>
              <a:ahLst/>
              <a:cxnLst/>
              <a:rect l="l" t="t" r="r" b="b"/>
              <a:pathLst>
                <a:path w="30251" h="27520" fill="none" extrusionOk="0">
                  <a:moveTo>
                    <a:pt x="26216" y="27520"/>
                  </a:moveTo>
                  <a:lnTo>
                    <a:pt x="4035" y="27520"/>
                  </a:lnTo>
                  <a:cubicBezTo>
                    <a:pt x="1805" y="27520"/>
                    <a:pt x="0" y="25690"/>
                    <a:pt x="0" y="23459"/>
                  </a:cubicBezTo>
                  <a:lnTo>
                    <a:pt x="0" y="4036"/>
                  </a:lnTo>
                  <a:cubicBezTo>
                    <a:pt x="0" y="1830"/>
                    <a:pt x="1805" y="1"/>
                    <a:pt x="4035" y="1"/>
                  </a:cubicBezTo>
                  <a:lnTo>
                    <a:pt x="26216" y="1"/>
                  </a:lnTo>
                  <a:cubicBezTo>
                    <a:pt x="28446" y="1"/>
                    <a:pt x="30251" y="1830"/>
                    <a:pt x="30251" y="4036"/>
                  </a:cubicBezTo>
                  <a:lnTo>
                    <a:pt x="30251" y="23459"/>
                  </a:lnTo>
                  <a:cubicBezTo>
                    <a:pt x="30251" y="25690"/>
                    <a:pt x="28446" y="27520"/>
                    <a:pt x="26216" y="27520"/>
                  </a:cubicBezTo>
                  <a:close/>
                </a:path>
              </a:pathLst>
            </a:custGeom>
            <a:solidFill>
              <a:schemeClr val="dk1"/>
            </a:solidFill>
            <a:ln w="10650" cap="flat" cmpd="sng">
              <a:solidFill>
                <a:srgbClr val="41354D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574;p43">
            <a:extLst>
              <a:ext uri="{FF2B5EF4-FFF2-40B4-BE49-F238E27FC236}">
                <a16:creationId xmlns:a16="http://schemas.microsoft.com/office/drawing/2014/main" id="{47DB1D72-3BA1-179A-D114-D4E2F19829E6}"/>
              </a:ext>
            </a:extLst>
          </p:cNvPr>
          <p:cNvSpPr txBox="1">
            <a:spLocks/>
          </p:cNvSpPr>
          <p:nvPr/>
        </p:nvSpPr>
        <p:spPr>
          <a:xfrm>
            <a:off x="-206465" y="0"/>
            <a:ext cx="1990613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6000"/>
            </a:pPr>
            <a:r>
              <a:rPr lang="en" sz="3200" dirty="0">
                <a:solidFill>
                  <a:schemeClr val="dk1"/>
                </a:solidFill>
                <a:latin typeface="Fugaz One"/>
                <a:sym typeface="Fugaz One"/>
              </a:rPr>
              <a:t>02.e</a:t>
            </a:r>
          </a:p>
        </p:txBody>
      </p:sp>
      <p:grpSp>
        <p:nvGrpSpPr>
          <p:cNvPr id="21" name="Google Shape;583;p44">
            <a:extLst>
              <a:ext uri="{FF2B5EF4-FFF2-40B4-BE49-F238E27FC236}">
                <a16:creationId xmlns:a16="http://schemas.microsoft.com/office/drawing/2014/main" id="{4F0B2F7B-923B-DE68-C0DD-52909C51CE11}"/>
              </a:ext>
            </a:extLst>
          </p:cNvPr>
          <p:cNvGrpSpPr/>
          <p:nvPr/>
        </p:nvGrpSpPr>
        <p:grpSpPr>
          <a:xfrm rot="743485">
            <a:off x="8548487" y="4645550"/>
            <a:ext cx="273651" cy="334320"/>
            <a:chOff x="742400" y="3818325"/>
            <a:chExt cx="555425" cy="667425"/>
          </a:xfrm>
        </p:grpSpPr>
        <p:sp>
          <p:nvSpPr>
            <p:cNvPr id="22" name="Google Shape;584;p44">
              <a:extLst>
                <a:ext uri="{FF2B5EF4-FFF2-40B4-BE49-F238E27FC236}">
                  <a16:creationId xmlns:a16="http://schemas.microsoft.com/office/drawing/2014/main" id="{C69D8207-6EFE-E74D-81C4-85216A0806A3}"/>
                </a:ext>
              </a:extLst>
            </p:cNvPr>
            <p:cNvSpPr/>
            <p:nvPr/>
          </p:nvSpPr>
          <p:spPr>
            <a:xfrm>
              <a:off x="742400" y="3818325"/>
              <a:ext cx="491100" cy="248675"/>
            </a:xfrm>
            <a:custGeom>
              <a:avLst/>
              <a:gdLst/>
              <a:ahLst/>
              <a:cxnLst/>
              <a:rect l="l" t="t" r="r" b="b"/>
              <a:pathLst>
                <a:path w="19644" h="9947" extrusionOk="0">
                  <a:moveTo>
                    <a:pt x="508" y="0"/>
                  </a:moveTo>
                  <a:cubicBezTo>
                    <a:pt x="187" y="0"/>
                    <a:pt x="0" y="483"/>
                    <a:pt x="351" y="658"/>
                  </a:cubicBezTo>
                  <a:cubicBezTo>
                    <a:pt x="6567" y="3741"/>
                    <a:pt x="12782" y="6824"/>
                    <a:pt x="18998" y="9907"/>
                  </a:cubicBezTo>
                  <a:cubicBezTo>
                    <a:pt x="19050" y="9935"/>
                    <a:pt x="19102" y="9947"/>
                    <a:pt x="19150" y="9947"/>
                  </a:cubicBezTo>
                  <a:cubicBezTo>
                    <a:pt x="19450" y="9947"/>
                    <a:pt x="19643" y="9478"/>
                    <a:pt x="19298" y="9305"/>
                  </a:cubicBezTo>
                  <a:cubicBezTo>
                    <a:pt x="13083" y="6222"/>
                    <a:pt x="6867" y="3140"/>
                    <a:pt x="652" y="32"/>
                  </a:cubicBezTo>
                  <a:cubicBezTo>
                    <a:pt x="602" y="10"/>
                    <a:pt x="553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85;p44">
              <a:extLst>
                <a:ext uri="{FF2B5EF4-FFF2-40B4-BE49-F238E27FC236}">
                  <a16:creationId xmlns:a16="http://schemas.microsoft.com/office/drawing/2014/main" id="{7ED5AB62-87A6-C86B-E08F-6648D32E0BBC}"/>
                </a:ext>
              </a:extLst>
            </p:cNvPr>
            <p:cNvSpPr/>
            <p:nvPr/>
          </p:nvSpPr>
          <p:spPr>
            <a:xfrm>
              <a:off x="1071875" y="3855950"/>
              <a:ext cx="158725" cy="122450"/>
            </a:xfrm>
            <a:custGeom>
              <a:avLst/>
              <a:gdLst/>
              <a:ahLst/>
              <a:cxnLst/>
              <a:rect l="l" t="t" r="r" b="b"/>
              <a:pathLst>
                <a:path w="6349" h="4898" extrusionOk="0">
                  <a:moveTo>
                    <a:pt x="511" y="1"/>
                  </a:moveTo>
                  <a:cubicBezTo>
                    <a:pt x="229" y="1"/>
                    <a:pt x="1" y="363"/>
                    <a:pt x="280" y="582"/>
                  </a:cubicBezTo>
                  <a:cubicBezTo>
                    <a:pt x="2059" y="2011"/>
                    <a:pt x="3839" y="3414"/>
                    <a:pt x="5618" y="4818"/>
                  </a:cubicBezTo>
                  <a:cubicBezTo>
                    <a:pt x="5685" y="4874"/>
                    <a:pt x="5758" y="4898"/>
                    <a:pt x="5828" y="4898"/>
                  </a:cubicBezTo>
                  <a:cubicBezTo>
                    <a:pt x="6104" y="4898"/>
                    <a:pt x="6349" y="4536"/>
                    <a:pt x="6069" y="4316"/>
                  </a:cubicBezTo>
                  <a:cubicBezTo>
                    <a:pt x="4290" y="2913"/>
                    <a:pt x="2510" y="1484"/>
                    <a:pt x="731" y="81"/>
                  </a:cubicBezTo>
                  <a:cubicBezTo>
                    <a:pt x="659" y="24"/>
                    <a:pt x="583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6;p44">
              <a:extLst>
                <a:ext uri="{FF2B5EF4-FFF2-40B4-BE49-F238E27FC236}">
                  <a16:creationId xmlns:a16="http://schemas.microsoft.com/office/drawing/2014/main" id="{663E644C-5EB2-985D-4F78-0820C83BBA62}"/>
                </a:ext>
              </a:extLst>
            </p:cNvPr>
            <p:cNvSpPr/>
            <p:nvPr/>
          </p:nvSpPr>
          <p:spPr>
            <a:xfrm>
              <a:off x="1039750" y="4079225"/>
              <a:ext cx="147800" cy="56250"/>
            </a:xfrm>
            <a:custGeom>
              <a:avLst/>
              <a:gdLst/>
              <a:ahLst/>
              <a:cxnLst/>
              <a:rect l="l" t="t" r="r" b="b"/>
              <a:pathLst>
                <a:path w="5912" h="2250" extrusionOk="0">
                  <a:moveTo>
                    <a:pt x="401" y="0"/>
                  </a:moveTo>
                  <a:cubicBezTo>
                    <a:pt x="87" y="0"/>
                    <a:pt x="1" y="561"/>
                    <a:pt x="362" y="674"/>
                  </a:cubicBezTo>
                  <a:lnTo>
                    <a:pt x="5399" y="2228"/>
                  </a:lnTo>
                  <a:cubicBezTo>
                    <a:pt x="5442" y="2242"/>
                    <a:pt x="5481" y="2249"/>
                    <a:pt x="5517" y="2249"/>
                  </a:cubicBezTo>
                  <a:cubicBezTo>
                    <a:pt x="5845" y="2249"/>
                    <a:pt x="5911" y="1689"/>
                    <a:pt x="5550" y="1576"/>
                  </a:cubicBezTo>
                  <a:lnTo>
                    <a:pt x="512" y="22"/>
                  </a:lnTo>
                  <a:cubicBezTo>
                    <a:pt x="472" y="7"/>
                    <a:pt x="435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87;p44">
              <a:extLst>
                <a:ext uri="{FF2B5EF4-FFF2-40B4-BE49-F238E27FC236}">
                  <a16:creationId xmlns:a16="http://schemas.microsoft.com/office/drawing/2014/main" id="{80DD66E1-00BC-03E6-DE9C-B4DE0EF5D5B0}"/>
                </a:ext>
              </a:extLst>
            </p:cNvPr>
            <p:cNvSpPr/>
            <p:nvPr/>
          </p:nvSpPr>
          <p:spPr>
            <a:xfrm>
              <a:off x="777050" y="4196300"/>
              <a:ext cx="423800" cy="32000"/>
            </a:xfrm>
            <a:custGeom>
              <a:avLst/>
              <a:gdLst/>
              <a:ahLst/>
              <a:cxnLst/>
              <a:rect l="l" t="t" r="r" b="b"/>
              <a:pathLst>
                <a:path w="16952" h="1280" extrusionOk="0">
                  <a:moveTo>
                    <a:pt x="16508" y="0"/>
                  </a:moveTo>
                  <a:cubicBezTo>
                    <a:pt x="16500" y="0"/>
                    <a:pt x="16492" y="0"/>
                    <a:pt x="16484" y="1"/>
                  </a:cubicBezTo>
                  <a:lnTo>
                    <a:pt x="419" y="602"/>
                  </a:lnTo>
                  <a:cubicBezTo>
                    <a:pt x="0" y="602"/>
                    <a:pt x="17" y="1280"/>
                    <a:pt x="422" y="1280"/>
                  </a:cubicBezTo>
                  <a:cubicBezTo>
                    <a:pt x="429" y="1280"/>
                    <a:pt x="436" y="1279"/>
                    <a:pt x="444" y="1279"/>
                  </a:cubicBezTo>
                  <a:cubicBezTo>
                    <a:pt x="5807" y="1078"/>
                    <a:pt x="11146" y="878"/>
                    <a:pt x="16509" y="677"/>
                  </a:cubicBezTo>
                  <a:cubicBezTo>
                    <a:pt x="16952" y="653"/>
                    <a:pt x="16936" y="0"/>
                    <a:pt x="1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88;p44">
              <a:extLst>
                <a:ext uri="{FF2B5EF4-FFF2-40B4-BE49-F238E27FC236}">
                  <a16:creationId xmlns:a16="http://schemas.microsoft.com/office/drawing/2014/main" id="{12C09F62-0E8D-ABD6-1EC1-08511F5ECD01}"/>
                </a:ext>
              </a:extLst>
            </p:cNvPr>
            <p:cNvSpPr/>
            <p:nvPr/>
          </p:nvSpPr>
          <p:spPr>
            <a:xfrm>
              <a:off x="1028775" y="4269200"/>
              <a:ext cx="205300" cy="103400"/>
            </a:xfrm>
            <a:custGeom>
              <a:avLst/>
              <a:gdLst/>
              <a:ahLst/>
              <a:cxnLst/>
              <a:rect l="l" t="t" r="r" b="b"/>
              <a:pathLst>
                <a:path w="8212" h="4136" extrusionOk="0">
                  <a:moveTo>
                    <a:pt x="7663" y="0"/>
                  </a:moveTo>
                  <a:cubicBezTo>
                    <a:pt x="7608" y="0"/>
                    <a:pt x="7551" y="13"/>
                    <a:pt x="7493" y="42"/>
                  </a:cubicBezTo>
                  <a:cubicBezTo>
                    <a:pt x="5112" y="1195"/>
                    <a:pt x="2731" y="2348"/>
                    <a:pt x="350" y="3526"/>
                  </a:cubicBezTo>
                  <a:cubicBezTo>
                    <a:pt x="1" y="3679"/>
                    <a:pt x="240" y="4135"/>
                    <a:pt x="573" y="4135"/>
                  </a:cubicBezTo>
                  <a:cubicBezTo>
                    <a:pt x="622" y="4135"/>
                    <a:pt x="674" y="4125"/>
                    <a:pt x="726" y="4102"/>
                  </a:cubicBezTo>
                  <a:cubicBezTo>
                    <a:pt x="3107" y="2924"/>
                    <a:pt x="5488" y="1771"/>
                    <a:pt x="7869" y="593"/>
                  </a:cubicBezTo>
                  <a:cubicBezTo>
                    <a:pt x="8211" y="443"/>
                    <a:pt x="7986" y="0"/>
                    <a:pt x="7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89;p44">
              <a:extLst>
                <a:ext uri="{FF2B5EF4-FFF2-40B4-BE49-F238E27FC236}">
                  <a16:creationId xmlns:a16="http://schemas.microsoft.com/office/drawing/2014/main" id="{8B178064-D3E9-7834-20A4-22B2F3122D93}"/>
                </a:ext>
              </a:extLst>
            </p:cNvPr>
            <p:cNvSpPr/>
            <p:nvPr/>
          </p:nvSpPr>
          <p:spPr>
            <a:xfrm>
              <a:off x="1082875" y="4308850"/>
              <a:ext cx="214950" cy="176900"/>
            </a:xfrm>
            <a:custGeom>
              <a:avLst/>
              <a:gdLst/>
              <a:ahLst/>
              <a:cxnLst/>
              <a:rect l="l" t="t" r="r" b="b"/>
              <a:pathLst>
                <a:path w="8598" h="7076" extrusionOk="0">
                  <a:moveTo>
                    <a:pt x="8153" y="1"/>
                  </a:moveTo>
                  <a:cubicBezTo>
                    <a:pt x="8091" y="1"/>
                    <a:pt x="8025" y="26"/>
                    <a:pt x="7960" y="85"/>
                  </a:cubicBezTo>
                  <a:cubicBezTo>
                    <a:pt x="5379" y="2190"/>
                    <a:pt x="2822" y="4321"/>
                    <a:pt x="266" y="6426"/>
                  </a:cubicBezTo>
                  <a:cubicBezTo>
                    <a:pt x="0" y="6651"/>
                    <a:pt x="184" y="7075"/>
                    <a:pt x="452" y="7075"/>
                  </a:cubicBezTo>
                  <a:cubicBezTo>
                    <a:pt x="512" y="7075"/>
                    <a:pt x="577" y="7053"/>
                    <a:pt x="642" y="7003"/>
                  </a:cubicBezTo>
                  <a:cubicBezTo>
                    <a:pt x="3198" y="4872"/>
                    <a:pt x="5755" y="2767"/>
                    <a:pt x="8336" y="637"/>
                  </a:cubicBezTo>
                  <a:cubicBezTo>
                    <a:pt x="8598" y="415"/>
                    <a:pt x="8407" y="1"/>
                    <a:pt x="8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CF69269-2AF7-4EEA-7F99-ABAA7E3FBC2A}"/>
              </a:ext>
            </a:extLst>
          </p:cNvPr>
          <p:cNvSpPr txBox="1"/>
          <p:nvPr/>
        </p:nvSpPr>
        <p:spPr>
          <a:xfrm>
            <a:off x="8754979" y="4742175"/>
            <a:ext cx="263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Fugaz One"/>
                <a:sym typeface="Fugaz One"/>
              </a:rPr>
              <a:t>9</a:t>
            </a:r>
            <a:endParaRPr lang="en-GB" dirty="0"/>
          </a:p>
        </p:txBody>
      </p:sp>
      <p:sp>
        <p:nvSpPr>
          <p:cNvPr id="41" name="Google Shape;2334;p71">
            <a:extLst>
              <a:ext uri="{FF2B5EF4-FFF2-40B4-BE49-F238E27FC236}">
                <a16:creationId xmlns:a16="http://schemas.microsoft.com/office/drawing/2014/main" id="{184A3203-A63F-7F0B-B7A7-4A78901BB159}"/>
              </a:ext>
            </a:extLst>
          </p:cNvPr>
          <p:cNvSpPr/>
          <p:nvPr/>
        </p:nvSpPr>
        <p:spPr>
          <a:xfrm>
            <a:off x="1315839" y="1761894"/>
            <a:ext cx="3028275" cy="408166"/>
          </a:xfrm>
          <a:prstGeom prst="roundRect">
            <a:avLst>
              <a:gd name="adj" fmla="val 2105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2336;p71">
            <a:extLst>
              <a:ext uri="{FF2B5EF4-FFF2-40B4-BE49-F238E27FC236}">
                <a16:creationId xmlns:a16="http://schemas.microsoft.com/office/drawing/2014/main" id="{65DAC98F-6DFD-BFBD-124A-091F28B81B5C}"/>
              </a:ext>
            </a:extLst>
          </p:cNvPr>
          <p:cNvSpPr txBox="1">
            <a:spLocks/>
          </p:cNvSpPr>
          <p:nvPr/>
        </p:nvSpPr>
        <p:spPr>
          <a:xfrm rot="378">
            <a:off x="1427357" y="1730295"/>
            <a:ext cx="2921622" cy="439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err="1">
                <a:solidFill>
                  <a:schemeClr val="dk1"/>
                </a:solidFill>
                <a:latin typeface="Montserrat"/>
                <a:sym typeface="Montserrat"/>
              </a:rPr>
              <a:t>Valores</a:t>
            </a:r>
            <a:r>
              <a:rPr lang="en-US" b="1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ontserrat"/>
                <a:sym typeface="Montserrat"/>
              </a:rPr>
              <a:t>superiores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</a:p>
        </p:txBody>
      </p:sp>
      <p:sp>
        <p:nvSpPr>
          <p:cNvPr id="43" name="Google Shape;1203;p52">
            <a:extLst>
              <a:ext uri="{FF2B5EF4-FFF2-40B4-BE49-F238E27FC236}">
                <a16:creationId xmlns:a16="http://schemas.microsoft.com/office/drawing/2014/main" id="{3369BE31-D726-2C0C-4FA0-AD2AF0D31355}"/>
              </a:ext>
            </a:extLst>
          </p:cNvPr>
          <p:cNvSpPr/>
          <p:nvPr/>
        </p:nvSpPr>
        <p:spPr>
          <a:xfrm>
            <a:off x="105278" y="1698011"/>
            <a:ext cx="1322078" cy="5826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205;p52">
            <a:extLst>
              <a:ext uri="{FF2B5EF4-FFF2-40B4-BE49-F238E27FC236}">
                <a16:creationId xmlns:a16="http://schemas.microsoft.com/office/drawing/2014/main" id="{3F0D9B11-75F7-5EE6-D7C7-3BCC0EB97202}"/>
              </a:ext>
            </a:extLst>
          </p:cNvPr>
          <p:cNvSpPr txBox="1">
            <a:spLocks/>
          </p:cNvSpPr>
          <p:nvPr/>
        </p:nvSpPr>
        <p:spPr>
          <a:xfrm>
            <a:off x="186491" y="1730258"/>
            <a:ext cx="120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9pPr>
          </a:lstStyle>
          <a:p>
            <a:r>
              <a:rPr lang="en-GB" sz="1600" dirty="0" err="1">
                <a:solidFill>
                  <a:schemeClr val="accent3"/>
                </a:solidFill>
              </a:rPr>
              <a:t>Biomassa</a:t>
            </a:r>
            <a:endParaRPr lang="en-GB" sz="2000" dirty="0">
              <a:solidFill>
                <a:schemeClr val="accent3"/>
              </a:solidFill>
            </a:endParaRPr>
          </a:p>
        </p:txBody>
      </p:sp>
      <p:sp>
        <p:nvSpPr>
          <p:cNvPr id="45" name="Google Shape;1203;p52">
            <a:extLst>
              <a:ext uri="{FF2B5EF4-FFF2-40B4-BE49-F238E27FC236}">
                <a16:creationId xmlns:a16="http://schemas.microsoft.com/office/drawing/2014/main" id="{8B54CB50-A745-5DE2-AA47-DC5B65DFF7D5}"/>
              </a:ext>
            </a:extLst>
          </p:cNvPr>
          <p:cNvSpPr/>
          <p:nvPr/>
        </p:nvSpPr>
        <p:spPr>
          <a:xfrm>
            <a:off x="105278" y="2593199"/>
            <a:ext cx="1322078" cy="5826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05;p52">
            <a:extLst>
              <a:ext uri="{FF2B5EF4-FFF2-40B4-BE49-F238E27FC236}">
                <a16:creationId xmlns:a16="http://schemas.microsoft.com/office/drawing/2014/main" id="{C46A79F7-E5CC-D683-6524-9ED6029A2D55}"/>
              </a:ext>
            </a:extLst>
          </p:cNvPr>
          <p:cNvSpPr txBox="1">
            <a:spLocks/>
          </p:cNvSpPr>
          <p:nvPr/>
        </p:nvSpPr>
        <p:spPr>
          <a:xfrm>
            <a:off x="105278" y="2625446"/>
            <a:ext cx="132207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9pPr>
          </a:lstStyle>
          <a:p>
            <a:r>
              <a:rPr lang="en-GB" sz="1600" dirty="0" err="1">
                <a:solidFill>
                  <a:schemeClr val="accent3"/>
                </a:solidFill>
              </a:rPr>
              <a:t>Substrato</a:t>
            </a:r>
            <a:endParaRPr lang="en-GB" sz="2000" dirty="0">
              <a:solidFill>
                <a:schemeClr val="accent3"/>
              </a:solidFill>
            </a:endParaRPr>
          </a:p>
        </p:txBody>
      </p:sp>
      <p:sp>
        <p:nvSpPr>
          <p:cNvPr id="47" name="Google Shape;1203;p52">
            <a:extLst>
              <a:ext uri="{FF2B5EF4-FFF2-40B4-BE49-F238E27FC236}">
                <a16:creationId xmlns:a16="http://schemas.microsoft.com/office/drawing/2014/main" id="{F627FC66-7BEC-B13C-E974-3089BFDD5C8B}"/>
              </a:ext>
            </a:extLst>
          </p:cNvPr>
          <p:cNvSpPr/>
          <p:nvPr/>
        </p:nvSpPr>
        <p:spPr>
          <a:xfrm>
            <a:off x="105278" y="3491698"/>
            <a:ext cx="1322078" cy="5826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205;p52">
            <a:extLst>
              <a:ext uri="{FF2B5EF4-FFF2-40B4-BE49-F238E27FC236}">
                <a16:creationId xmlns:a16="http://schemas.microsoft.com/office/drawing/2014/main" id="{FBF586AC-7033-84DD-A0C4-3FEC7A55B636}"/>
              </a:ext>
            </a:extLst>
          </p:cNvPr>
          <p:cNvSpPr txBox="1">
            <a:spLocks/>
          </p:cNvSpPr>
          <p:nvPr/>
        </p:nvSpPr>
        <p:spPr>
          <a:xfrm>
            <a:off x="105278" y="3523945"/>
            <a:ext cx="132207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9pPr>
          </a:lstStyle>
          <a:p>
            <a:r>
              <a:rPr lang="en-GB" sz="1600" dirty="0" err="1">
                <a:solidFill>
                  <a:schemeClr val="accent3"/>
                </a:solidFill>
              </a:rPr>
              <a:t>Acetato</a:t>
            </a:r>
            <a:endParaRPr lang="en-GB" sz="2000" dirty="0">
              <a:solidFill>
                <a:schemeClr val="accent3"/>
              </a:solidFill>
            </a:endParaRPr>
          </a:p>
        </p:txBody>
      </p:sp>
      <p:sp>
        <p:nvSpPr>
          <p:cNvPr id="49" name="Google Shape;1203;p52">
            <a:extLst>
              <a:ext uri="{FF2B5EF4-FFF2-40B4-BE49-F238E27FC236}">
                <a16:creationId xmlns:a16="http://schemas.microsoft.com/office/drawing/2014/main" id="{33C07EEB-3818-F5C3-6A28-70AA981D0538}"/>
              </a:ext>
            </a:extLst>
          </p:cNvPr>
          <p:cNvSpPr/>
          <p:nvPr/>
        </p:nvSpPr>
        <p:spPr>
          <a:xfrm>
            <a:off x="111095" y="4385092"/>
            <a:ext cx="1322078" cy="582600"/>
          </a:xfrm>
          <a:prstGeom prst="roundRect">
            <a:avLst>
              <a:gd name="adj" fmla="val 210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205;p52">
            <a:extLst>
              <a:ext uri="{FF2B5EF4-FFF2-40B4-BE49-F238E27FC236}">
                <a16:creationId xmlns:a16="http://schemas.microsoft.com/office/drawing/2014/main" id="{AC326893-14D6-9FB7-C7B5-D09D92285666}"/>
              </a:ext>
            </a:extLst>
          </p:cNvPr>
          <p:cNvSpPr txBox="1">
            <a:spLocks/>
          </p:cNvSpPr>
          <p:nvPr/>
        </p:nvSpPr>
        <p:spPr>
          <a:xfrm>
            <a:off x="111095" y="4417339"/>
            <a:ext cx="132207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ugaz One"/>
              <a:buNone/>
              <a:defRPr sz="3000" b="0" i="0" u="none" strike="noStrike" cap="none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 Swashed"/>
              <a:buNone/>
              <a:defRPr sz="3000" b="1" i="0" u="none" strike="noStrike" cap="none">
                <a:solidFill>
                  <a:schemeClr val="lt1"/>
                </a:solidFill>
                <a:latin typeface="Sansita Swashed"/>
                <a:ea typeface="Sansita Swashed"/>
                <a:cs typeface="Sansita Swashed"/>
                <a:sym typeface="Sansita Swashed"/>
              </a:defRPr>
            </a:lvl9pPr>
          </a:lstStyle>
          <a:p>
            <a:r>
              <a:rPr lang="en-GB" sz="1600" dirty="0">
                <a:solidFill>
                  <a:schemeClr val="accent3"/>
                </a:solidFill>
              </a:rPr>
              <a:t>Volume</a:t>
            </a:r>
            <a:endParaRPr lang="en-GB" sz="2000" dirty="0">
              <a:solidFill>
                <a:schemeClr val="accent3"/>
              </a:solidFill>
            </a:endParaRPr>
          </a:p>
        </p:txBody>
      </p:sp>
      <p:sp>
        <p:nvSpPr>
          <p:cNvPr id="52" name="Google Shape;2336;p71">
            <a:extLst>
              <a:ext uri="{FF2B5EF4-FFF2-40B4-BE49-F238E27FC236}">
                <a16:creationId xmlns:a16="http://schemas.microsoft.com/office/drawing/2014/main" id="{659E7BB9-9AB8-46B2-E210-8EE6AF32BC37}"/>
              </a:ext>
            </a:extLst>
          </p:cNvPr>
          <p:cNvSpPr txBox="1">
            <a:spLocks/>
          </p:cNvSpPr>
          <p:nvPr/>
        </p:nvSpPr>
        <p:spPr>
          <a:xfrm rot="378">
            <a:off x="1427357" y="2626524"/>
            <a:ext cx="2921622" cy="439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err="1">
                <a:solidFill>
                  <a:schemeClr val="dk1"/>
                </a:solidFill>
                <a:latin typeface="Montserrat"/>
                <a:sym typeface="Montserrat"/>
              </a:rPr>
              <a:t>Valores</a:t>
            </a:r>
            <a:r>
              <a:rPr lang="en-US" b="1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ontserrat"/>
                <a:sym typeface="Montserrat"/>
              </a:rPr>
              <a:t>inferiores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</a:p>
        </p:txBody>
      </p:sp>
      <p:sp>
        <p:nvSpPr>
          <p:cNvPr id="54" name="Google Shape;2336;p71">
            <a:extLst>
              <a:ext uri="{FF2B5EF4-FFF2-40B4-BE49-F238E27FC236}">
                <a16:creationId xmlns:a16="http://schemas.microsoft.com/office/drawing/2014/main" id="{0BF0EECB-A6E0-4491-8C10-FC29270ED9DB}"/>
              </a:ext>
            </a:extLst>
          </p:cNvPr>
          <p:cNvSpPr txBox="1">
            <a:spLocks/>
          </p:cNvSpPr>
          <p:nvPr/>
        </p:nvSpPr>
        <p:spPr>
          <a:xfrm rot="378">
            <a:off x="1427357" y="3528822"/>
            <a:ext cx="2921622" cy="439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err="1">
                <a:solidFill>
                  <a:schemeClr val="dk1"/>
                </a:solidFill>
                <a:latin typeface="Montserrat"/>
                <a:sym typeface="Montserrat"/>
              </a:rPr>
              <a:t>Valores</a:t>
            </a:r>
            <a:r>
              <a:rPr lang="en-US" b="1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ontserrat"/>
                <a:sym typeface="Montserrat"/>
              </a:rPr>
              <a:t>superiores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</a:p>
        </p:txBody>
      </p:sp>
      <p:sp>
        <p:nvSpPr>
          <p:cNvPr id="56" name="Google Shape;2336;p71">
            <a:extLst>
              <a:ext uri="{FF2B5EF4-FFF2-40B4-BE49-F238E27FC236}">
                <a16:creationId xmlns:a16="http://schemas.microsoft.com/office/drawing/2014/main" id="{4D355F5B-0DD3-AA4E-AB00-D9FCB7F51661}"/>
              </a:ext>
            </a:extLst>
          </p:cNvPr>
          <p:cNvSpPr txBox="1">
            <a:spLocks/>
          </p:cNvSpPr>
          <p:nvPr/>
        </p:nvSpPr>
        <p:spPr>
          <a:xfrm rot="378">
            <a:off x="1419971" y="4429365"/>
            <a:ext cx="2921622" cy="439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err="1">
                <a:solidFill>
                  <a:schemeClr val="dk1"/>
                </a:solidFill>
                <a:latin typeface="Montserrat"/>
                <a:sym typeface="Montserrat"/>
              </a:rPr>
              <a:t>Valores</a:t>
            </a:r>
            <a:r>
              <a:rPr lang="en-US" b="1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ontserrat"/>
                <a:sym typeface="Montserrat"/>
              </a:rPr>
              <a:t>iguais</a:t>
            </a:r>
            <a:r>
              <a:rPr lang="en-US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Major for College: Broadcast Journalism by Slidesgo">
  <a:themeElements>
    <a:clrScheme name="Simple Light">
      <a:dk1>
        <a:srgbClr val="4B3E59"/>
      </a:dk1>
      <a:lt1>
        <a:srgbClr val="FFFFFF"/>
      </a:lt1>
      <a:dk2>
        <a:srgbClr val="F25774"/>
      </a:dk2>
      <a:lt2>
        <a:srgbClr val="F2798F"/>
      </a:lt2>
      <a:accent1>
        <a:srgbClr val="F2C2CF"/>
      </a:accent1>
      <a:accent2>
        <a:srgbClr val="F2D8C2"/>
      </a:accent2>
      <a:accent3>
        <a:srgbClr val="F2E7DC"/>
      </a:accent3>
      <a:accent4>
        <a:srgbClr val="FFFFFF"/>
      </a:accent4>
      <a:accent5>
        <a:srgbClr val="FFFFFF"/>
      </a:accent5>
      <a:accent6>
        <a:srgbClr val="FFFFFF"/>
      </a:accent6>
      <a:hlink>
        <a:srgbClr val="4B3E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1045</Words>
  <Application>Microsoft Macintosh PowerPoint</Application>
  <PresentationFormat>On-screen Show (16:9)</PresentationFormat>
  <Paragraphs>172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Sansita Swashed</vt:lpstr>
      <vt:lpstr>Montserrat</vt:lpstr>
      <vt:lpstr>Fugaz One</vt:lpstr>
      <vt:lpstr>Cambria Math</vt:lpstr>
      <vt:lpstr>Arial</vt:lpstr>
      <vt:lpstr>Communications Major for College: Broadcast Journalism by Slidesgo</vt:lpstr>
      <vt:lpstr>Modelação de Processos Biológicos</vt:lpstr>
      <vt:lpstr>CONTEÚDO: Exercícios</vt:lpstr>
      <vt:lpstr>Modelação de diferentes modos de crescimento da bactéria Zymomonas mobilis</vt:lpstr>
      <vt:lpstr>Modelos Dinâmicos</vt:lpstr>
      <vt:lpstr>Modelação de diferentes modos de crescimento da bactéria Escherichia coli</vt:lpstr>
      <vt:lpstr>Modelos Dinâmicos</vt:lpstr>
      <vt:lpstr>Volume</vt:lpstr>
      <vt:lpstr>Volume</vt:lpstr>
      <vt:lpstr>Modelo Fed-Batch VS Dados Experimentais</vt:lpstr>
      <vt:lpstr>Modelo Estimado VS Dados Experimentais</vt:lpstr>
      <vt:lpstr>Sensibilidades de X e S</vt:lpstr>
      <vt:lpstr>Comportamento dos estados estacionários</vt:lpstr>
      <vt:lpstr>Modelação de Processos Biológicos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Modelação de Processos Biológicos</dc:title>
  <dc:creator>Roberto Costa Bullitta</dc:creator>
  <cp:lastModifiedBy>António Nuno Carrilho Canatário Duarte</cp:lastModifiedBy>
  <cp:revision>12</cp:revision>
  <dcterms:modified xsi:type="dcterms:W3CDTF">2022-05-13T14:07:29Z</dcterms:modified>
</cp:coreProperties>
</file>