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BCAF73-8103-4858-B4BD-9B7F4ACBAB0B}"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CAF73-8103-4858-B4BD-9B7F4ACBAB0B}"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CAF73-8103-4858-B4BD-9B7F4ACBAB0B}"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CAF73-8103-4858-B4BD-9B7F4ACBAB0B}"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BCAF73-8103-4858-B4BD-9B7F4ACBAB0B}"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BCAF73-8103-4858-B4BD-9B7F4ACBAB0B}"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BCAF73-8103-4858-B4BD-9B7F4ACBAB0B}"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CAF73-8103-4858-B4BD-9B7F4ACBAB0B}"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CAF73-8103-4858-B4BD-9B7F4ACBAB0B}"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CAF73-8103-4858-B4BD-9B7F4ACBAB0B}"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CAF73-8103-4858-B4BD-9B7F4ACBAB0B}"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8FE8C-DB6F-4097-9EDB-E66373E3EF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CAF73-8103-4858-B4BD-9B7F4ACBAB0B}"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8FE8C-DB6F-4097-9EDB-E66373E3EF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7000" b="-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H="1">
            <a:off x="4572000" y="0"/>
            <a:ext cx="4572000" cy="3717032"/>
          </a:xfrm>
        </p:spPr>
        <p:txBody>
          <a:bodyPr>
            <a:normAutofit/>
          </a:bodyPr>
          <a:lstStyle/>
          <a:p>
            <a:r>
              <a:rPr lang="en-US" sz="6600" b="1" dirty="0" smtClean="0">
                <a:solidFill>
                  <a:schemeClr val="tx2">
                    <a:lumMod val="60000"/>
                    <a:lumOff val="40000"/>
                  </a:schemeClr>
                </a:solidFill>
                <a:latin typeface="Agency FB" pitchFamily="34" charset="0"/>
              </a:rPr>
              <a:t>Introduction to</a:t>
            </a:r>
            <a:br>
              <a:rPr lang="en-US" sz="6600" b="1" dirty="0" smtClean="0">
                <a:solidFill>
                  <a:schemeClr val="tx2">
                    <a:lumMod val="60000"/>
                    <a:lumOff val="40000"/>
                  </a:schemeClr>
                </a:solidFill>
                <a:latin typeface="Agency FB" pitchFamily="34" charset="0"/>
              </a:rPr>
            </a:br>
            <a:r>
              <a:rPr lang="en-US" sz="6600" b="1" dirty="0" smtClean="0">
                <a:solidFill>
                  <a:schemeClr val="tx2">
                    <a:lumMod val="60000"/>
                    <a:lumOff val="40000"/>
                  </a:schemeClr>
                </a:solidFill>
                <a:latin typeface="Agency FB" pitchFamily="34" charset="0"/>
              </a:rPr>
              <a:t>GOODWILL Medicare</a:t>
            </a:r>
            <a:endParaRPr lang="en-US" sz="6600" b="1" dirty="0">
              <a:solidFill>
                <a:schemeClr val="tx2">
                  <a:lumMod val="60000"/>
                  <a:lumOff val="40000"/>
                </a:schemeClr>
              </a:solidFill>
              <a:latin typeface="Agency FB" pitchFamily="34" charset="0"/>
            </a:endParaRPr>
          </a:p>
        </p:txBody>
      </p:sp>
      <p:pic>
        <p:nvPicPr>
          <p:cNvPr id="7" name="Picture Placeholder 6" descr="images.jpeg"/>
          <p:cNvPicPr>
            <a:picLocks noGrp="1" noChangeAspect="1"/>
          </p:cNvPicPr>
          <p:nvPr>
            <p:ph type="pic" idx="1"/>
          </p:nvPr>
        </p:nvPicPr>
        <p:blipFill>
          <a:blip r:embed="rId3" cstate="print"/>
          <a:stretch>
            <a:fillRect/>
          </a:stretch>
        </p:blipFill>
        <p:spPr>
          <a:xfrm>
            <a:off x="-1" y="0"/>
            <a:ext cx="4572001" cy="6871322"/>
          </a:xfrm>
        </p:spPr>
      </p:pic>
      <p:sp>
        <p:nvSpPr>
          <p:cNvPr id="6" name="Text Placeholder 5"/>
          <p:cNvSpPr>
            <a:spLocks noGrp="1"/>
          </p:cNvSpPr>
          <p:nvPr>
            <p:ph type="body" sz="half" idx="2"/>
          </p:nvPr>
        </p:nvSpPr>
        <p:spPr>
          <a:xfrm>
            <a:off x="1331640" y="4221088"/>
            <a:ext cx="7812360" cy="2636912"/>
          </a:xfrm>
        </p:spPr>
        <p:txBody>
          <a:bodyPr>
            <a:noAutofit/>
          </a:bodyPr>
          <a:lstStyle/>
          <a:p>
            <a:r>
              <a:rPr lang="en-US" sz="2400" b="1" dirty="0" smtClean="0">
                <a:solidFill>
                  <a:srgbClr val="FFFF00"/>
                </a:solidFill>
                <a:latin typeface="Arial Black" pitchFamily="34" charset="0"/>
                <a:cs typeface="Arial" pitchFamily="34" charset="0"/>
              </a:rPr>
              <a:t>At </a:t>
            </a:r>
            <a:r>
              <a:rPr lang="en-US" sz="2400" b="1" i="1" dirty="0" smtClean="0">
                <a:solidFill>
                  <a:srgbClr val="FFFF00"/>
                </a:solidFill>
                <a:latin typeface="Arial Black" pitchFamily="34" charset="0"/>
                <a:cs typeface="Arial" pitchFamily="34" charset="0"/>
              </a:rPr>
              <a:t>Goodwill Medicare</a:t>
            </a:r>
            <a:r>
              <a:rPr lang="en-US" sz="2400" b="1" dirty="0" smtClean="0">
                <a:solidFill>
                  <a:srgbClr val="FFFF00"/>
                </a:solidFill>
                <a:latin typeface="Arial Black" pitchFamily="34" charset="0"/>
                <a:cs typeface="Arial" pitchFamily="34" charset="0"/>
              </a:rPr>
              <a:t>, we focus on personalized care for every patient, using the latest technology to ensure top-quality treatment. Our blend of compassion and advanced health systems helps us improve services for everyone's health and happiness.</a:t>
            </a:r>
            <a:endParaRPr lang="en-US" sz="2400" b="1" dirty="0">
              <a:solidFill>
                <a:srgbClr val="FFFF00"/>
              </a:solidFill>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rot="10800000" flipV="1">
            <a:off x="1907704" y="0"/>
            <a:ext cx="5299992" cy="521296"/>
          </a:xfrm>
        </p:spPr>
        <p:txBody>
          <a:bodyPr>
            <a:noAutofit/>
          </a:bodyPr>
          <a:lstStyle/>
          <a:p>
            <a:pPr algn="ctr"/>
            <a:r>
              <a:rPr lang="en-US" sz="2400" i="1" dirty="0" smtClean="0">
                <a:solidFill>
                  <a:srgbClr val="FFFF00"/>
                </a:solidFill>
                <a:latin typeface="Algerian" pitchFamily="82" charset="0"/>
              </a:rPr>
              <a:t>Project Objective</a:t>
            </a:r>
            <a:endParaRPr lang="en-US" sz="2400" i="1" dirty="0">
              <a:solidFill>
                <a:srgbClr val="FFFF00"/>
              </a:solidFill>
              <a:latin typeface="Algerian" pitchFamily="82" charset="0"/>
            </a:endParaRPr>
          </a:p>
        </p:txBody>
      </p:sp>
      <p:sp>
        <p:nvSpPr>
          <p:cNvPr id="23" name="Text Placeholder 22"/>
          <p:cNvSpPr>
            <a:spLocks noGrp="1"/>
          </p:cNvSpPr>
          <p:nvPr>
            <p:ph type="body" sz="half" idx="2"/>
          </p:nvPr>
        </p:nvSpPr>
        <p:spPr>
          <a:xfrm>
            <a:off x="539552" y="4797152"/>
            <a:ext cx="8208912" cy="1800200"/>
          </a:xfrm>
        </p:spPr>
        <p:txBody>
          <a:bodyPr>
            <a:normAutofit fontScale="92500" lnSpcReduction="10000"/>
          </a:bodyPr>
          <a:lstStyle/>
          <a:p>
            <a:r>
              <a:rPr lang="en-US" sz="1800" b="1" dirty="0" smtClean="0">
                <a:solidFill>
                  <a:srgbClr val="FFFF00"/>
                </a:solidFill>
                <a:latin typeface="Arial Black" pitchFamily="34" charset="0"/>
              </a:rPr>
              <a:t>Our main goal is to create a user-friendly website for better access to Medicare services, making it simple for patients, staff, and health professionals. It's easy to sign up, schedule appointments, and purchase medicine. Also, we have a cool feature where the system automatically updates heart rate and blood pressure readings every five minutes for real-time monitoring of registered patients.</a:t>
            </a:r>
            <a:endParaRPr lang="en-US" sz="1800" b="1" dirty="0">
              <a:solidFill>
                <a:srgbClr val="FFFF00"/>
              </a:solidFill>
              <a:latin typeface="Arial Black" pitchFamily="34" charset="0"/>
            </a:endParaRPr>
          </a:p>
        </p:txBody>
      </p:sp>
      <p:pic>
        <p:nvPicPr>
          <p:cNvPr id="26" name="Picture Placeholder 25" descr="photo-collage.png.png"/>
          <p:cNvPicPr>
            <a:picLocks noGrp="1" noChangeAspect="1"/>
          </p:cNvPicPr>
          <p:nvPr>
            <p:ph type="pic" idx="1"/>
          </p:nvPr>
        </p:nvPicPr>
        <p:blipFill>
          <a:blip r:embed="rId3" cstate="print"/>
          <a:stretch>
            <a:fillRect/>
          </a:stretch>
        </p:blipFill>
        <p:spPr>
          <a:xfrm>
            <a:off x="971600" y="620688"/>
            <a:ext cx="7200800" cy="4050449"/>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259632" y="260649"/>
            <a:ext cx="6840760" cy="1152127"/>
          </a:xfrm>
        </p:spPr>
        <p:txBody>
          <a:bodyPr>
            <a:normAutofit fontScale="90000"/>
          </a:bodyPr>
          <a:lstStyle/>
          <a:p>
            <a:r>
              <a:rPr lang="en-US" b="1" i="1" dirty="0" smtClean="0">
                <a:solidFill>
                  <a:srgbClr val="FFFF00"/>
                </a:solidFill>
                <a:latin typeface="Algerian" pitchFamily="82" charset="0"/>
              </a:rPr>
              <a:t>Technical Specifications</a:t>
            </a:r>
            <a:endParaRPr lang="en-US" b="1" i="1" dirty="0">
              <a:solidFill>
                <a:srgbClr val="FFFF00"/>
              </a:solidFill>
              <a:latin typeface="Algerian" pitchFamily="82" charset="0"/>
            </a:endParaRPr>
          </a:p>
        </p:txBody>
      </p:sp>
      <p:sp>
        <p:nvSpPr>
          <p:cNvPr id="6" name="Subtitle 5"/>
          <p:cNvSpPr>
            <a:spLocks noGrp="1"/>
          </p:cNvSpPr>
          <p:nvPr>
            <p:ph type="subTitle" idx="1"/>
          </p:nvPr>
        </p:nvSpPr>
        <p:spPr>
          <a:xfrm>
            <a:off x="467544" y="1556792"/>
            <a:ext cx="8064896" cy="4680520"/>
          </a:xfrm>
        </p:spPr>
        <p:txBody>
          <a:bodyPr>
            <a:normAutofit/>
          </a:bodyPr>
          <a:lstStyle/>
          <a:p>
            <a:pPr algn="l">
              <a:buFont typeface="Arial" pitchFamily="34" charset="0"/>
              <a:buChar char="•"/>
            </a:pPr>
            <a:r>
              <a:rPr lang="en-US" b="1" dirty="0" smtClean="0">
                <a:solidFill>
                  <a:srgbClr val="FFFF00"/>
                </a:solidFill>
                <a:latin typeface="Arial Black" pitchFamily="34" charset="0"/>
              </a:rPr>
              <a:t>HTML and </a:t>
            </a:r>
            <a:r>
              <a:rPr lang="en-US" b="1" dirty="0" smtClean="0">
                <a:solidFill>
                  <a:srgbClr val="FFFF00"/>
                </a:solidFill>
                <a:latin typeface="Arial Black" pitchFamily="34" charset="0"/>
              </a:rPr>
              <a:t>CSS, Java Scripts and were </a:t>
            </a:r>
            <a:r>
              <a:rPr lang="en-US" b="1" dirty="0" smtClean="0">
                <a:solidFill>
                  <a:srgbClr val="FFFF00"/>
                </a:solidFill>
                <a:latin typeface="Arial Black" pitchFamily="34" charset="0"/>
              </a:rPr>
              <a:t>key programming languages in the development process</a:t>
            </a:r>
            <a:r>
              <a:rPr lang="en-US" b="1" dirty="0" smtClean="0">
                <a:solidFill>
                  <a:srgbClr val="FFFF00"/>
                </a:solidFill>
                <a:latin typeface="Arial Black" pitchFamily="34" charset="0"/>
              </a:rPr>
              <a:t>. </a:t>
            </a:r>
            <a:r>
              <a:rPr lang="en-US" b="1" dirty="0" err="1" smtClean="0">
                <a:solidFill>
                  <a:srgbClr val="FFFF00"/>
                </a:solidFill>
                <a:latin typeface="Arial Black" pitchFamily="34" charset="0"/>
              </a:rPr>
              <a:t>Git</a:t>
            </a:r>
            <a:r>
              <a:rPr lang="en-US" b="1" dirty="0" smtClean="0">
                <a:solidFill>
                  <a:srgbClr val="FFFF00"/>
                </a:solidFill>
                <a:latin typeface="Arial Black" pitchFamily="34" charset="0"/>
              </a:rPr>
              <a:t>-hub was used for the collaboration.</a:t>
            </a:r>
            <a:endParaRPr lang="en-US" b="1" dirty="0" smtClean="0">
              <a:solidFill>
                <a:srgbClr val="FFFF00"/>
              </a:solidFill>
              <a:latin typeface="Arial Black" pitchFamily="34" charset="0"/>
            </a:endParaRPr>
          </a:p>
          <a:p>
            <a:pPr algn="l">
              <a:buFont typeface="Arial" pitchFamily="34" charset="0"/>
              <a:buChar char="•"/>
            </a:pPr>
            <a:r>
              <a:rPr lang="en-US" b="1" dirty="0" smtClean="0">
                <a:solidFill>
                  <a:srgbClr val="FFFF00"/>
                </a:solidFill>
                <a:latin typeface="Arial Black" pitchFamily="34" charset="0"/>
              </a:rPr>
              <a:t>The application </a:t>
            </a:r>
            <a:r>
              <a:rPr lang="en-US" b="1" dirty="0" smtClean="0">
                <a:solidFill>
                  <a:srgbClr val="FFFF00"/>
                </a:solidFill>
                <a:latin typeface="Arial Black" pitchFamily="34" charset="0"/>
              </a:rPr>
              <a:t>has been </a:t>
            </a:r>
            <a:r>
              <a:rPr lang="en-US" b="1" dirty="0" smtClean="0">
                <a:solidFill>
                  <a:srgbClr val="FFFF00"/>
                </a:solidFill>
                <a:latin typeface="Arial Black" pitchFamily="34" charset="0"/>
              </a:rPr>
              <a:t>hosted on the MI-Linux server.</a:t>
            </a:r>
          </a:p>
          <a:p>
            <a:pPr algn="l">
              <a:buFont typeface="Arial" pitchFamily="34" charset="0"/>
              <a:buChar char="•"/>
            </a:pPr>
            <a:endParaRPr lang="en-US" b="1" dirty="0" smtClean="0">
              <a:solidFill>
                <a:srgbClr val="FFFF00"/>
              </a:solidFill>
              <a:latin typeface="Arial Black" pitchFamily="34" charset="0"/>
            </a:endParaRPr>
          </a:p>
          <a:p>
            <a:pPr algn="l">
              <a:buFont typeface="Arial" pitchFamily="34" charset="0"/>
              <a:buChar char="•"/>
            </a:pPr>
            <a:endParaRPr lang="en-US" dirty="0" smtClean="0">
              <a:solidFill>
                <a:srgbClr val="FFFF00"/>
              </a:solidFill>
            </a:endParaRPr>
          </a:p>
          <a:p>
            <a:pPr algn="l">
              <a:buFont typeface="Arial" pitchFamily="34" charset="0"/>
              <a:buChar char="•"/>
            </a:pPr>
            <a:endParaRPr lang="en-US"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539552" y="404664"/>
            <a:ext cx="7772400" cy="1470025"/>
          </a:xfrm>
        </p:spPr>
        <p:txBody>
          <a:bodyPr/>
          <a:lstStyle/>
          <a:p>
            <a:r>
              <a:rPr lang="en-US" b="1" i="1" dirty="0" smtClean="0">
                <a:solidFill>
                  <a:srgbClr val="FFFF00"/>
                </a:solidFill>
                <a:latin typeface="Algerian" pitchFamily="82" charset="0"/>
              </a:rPr>
              <a:t>Conclusion</a:t>
            </a:r>
            <a:endParaRPr lang="en-US" b="1" i="1" dirty="0">
              <a:solidFill>
                <a:srgbClr val="FFFF00"/>
              </a:solidFill>
              <a:latin typeface="Algerian" pitchFamily="82" charset="0"/>
            </a:endParaRPr>
          </a:p>
        </p:txBody>
      </p:sp>
      <p:sp>
        <p:nvSpPr>
          <p:cNvPr id="5" name="Subtitle 4"/>
          <p:cNvSpPr>
            <a:spLocks noGrp="1"/>
          </p:cNvSpPr>
          <p:nvPr>
            <p:ph type="subTitle" idx="1"/>
          </p:nvPr>
        </p:nvSpPr>
        <p:spPr>
          <a:xfrm>
            <a:off x="1259632" y="2060848"/>
            <a:ext cx="6552728" cy="3816424"/>
          </a:xfrm>
        </p:spPr>
        <p:txBody>
          <a:bodyPr>
            <a:noAutofit/>
          </a:bodyPr>
          <a:lstStyle/>
          <a:p>
            <a:pPr algn="l"/>
            <a:r>
              <a:rPr lang="en-US" sz="2000" b="1" dirty="0" smtClean="0">
                <a:solidFill>
                  <a:srgbClr val="FFFF00"/>
                </a:solidFill>
                <a:latin typeface="Arial" pitchFamily="34" charset="0"/>
                <a:cs typeface="Arial" pitchFamily="34" charset="0"/>
              </a:rPr>
              <a:t>Our latest Medicare website is designed to make managing health-related tasks effortless for users and administrators. With its user-friendly interface and real-time health monitoring features, website navigation is easy to use. What sets it apart is its continuous improvement mechanism, fueled by valuable user feedback, ensuring that the platform remains responsive to evolving needs and preferences. By embracing this solution, clients can expect not only streamlined processes but also long-term satisfaction as the website adapts and grows alongside their requirements.</a:t>
            </a:r>
            <a:endParaRPr lang="en-US" sz="2000" b="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TotalTime>
  <Words>237</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Introduction to GOODWILL Medicare</vt:lpstr>
      <vt:lpstr>Project Objective</vt:lpstr>
      <vt:lpstr>Technical Specifications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27</cp:revision>
  <dcterms:created xsi:type="dcterms:W3CDTF">2024-05-12T23:33:18Z</dcterms:created>
  <dcterms:modified xsi:type="dcterms:W3CDTF">2024-05-14T12:15:50Z</dcterms:modified>
</cp:coreProperties>
</file>