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 id="2147483656" r:id="rId2"/>
  </p:sldMasterIdLst>
  <p:notesMasterIdLst>
    <p:notesMasterId r:id="rId8"/>
  </p:notesMasterIdLst>
  <p:sldIdLst>
    <p:sldId id="256" r:id="rId3"/>
    <p:sldId id="264" r:id="rId4"/>
    <p:sldId id="257" r:id="rId5"/>
    <p:sldId id="295" r:id="rId6"/>
    <p:sldId id="296" r:id="rId7"/>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076" autoAdjust="0"/>
  </p:normalViewPr>
  <p:slideViewPr>
    <p:cSldViewPr snapToGrid="0">
      <p:cViewPr varScale="1">
        <p:scale>
          <a:sx n="75" d="100"/>
          <a:sy n="75" d="100"/>
        </p:scale>
        <p:origin x="166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219425" y="720075"/>
            <a:ext cx="4877024"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731500" y="4560550"/>
            <a:ext cx="5852149" cy="4320525"/>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8262158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txBox="1">
            <a:spLocks noGrp="1"/>
          </p:cNvSpPr>
          <p:nvPr>
            <p:ph type="body" idx="1"/>
          </p:nvPr>
        </p:nvSpPr>
        <p:spPr>
          <a:xfrm>
            <a:off x="731500" y="4560550"/>
            <a:ext cx="5852149" cy="4320525"/>
          </a:xfrm>
          <a:prstGeom prst="rect">
            <a:avLst/>
          </a:prstGeom>
          <a:noFill/>
          <a:ln>
            <a:noFill/>
          </a:ln>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Good morning.  I will be presenting</a:t>
            </a:r>
            <a:r>
              <a:rPr lang="en-US" baseline="0" dirty="0"/>
              <a:t> our poster on: NGS RNA-</a:t>
            </a:r>
            <a:r>
              <a:rPr lang="en-US" baseline="0" dirty="0" err="1"/>
              <a:t>Seq</a:t>
            </a:r>
            <a:r>
              <a:rPr lang="en-US" baseline="0" dirty="0"/>
              <a:t> Data as Relative </a:t>
            </a:r>
            <a:r>
              <a:rPr lang="en-US" baseline="0"/>
              <a:t>Abundances: Implications </a:t>
            </a:r>
            <a:r>
              <a:rPr lang="en-US" baseline="0" dirty="0"/>
              <a:t>for quality control </a:t>
            </a:r>
            <a:r>
              <a:rPr lang="en-US" baseline="0"/>
              <a:t>and analysis.  </a:t>
            </a:r>
            <a:r>
              <a:rPr lang="en-US" dirty="0"/>
              <a:t>Our poster highlights some of the advantages of understanding</a:t>
            </a:r>
            <a:r>
              <a:rPr lang="en-US" baseline="0" dirty="0"/>
              <a:t> the relative frequency nature of NGS RNA-</a:t>
            </a:r>
            <a:r>
              <a:rPr lang="en-US" baseline="0" dirty="0" err="1"/>
              <a:t>Seq</a:t>
            </a:r>
            <a:r>
              <a:rPr lang="en-US" baseline="0" dirty="0"/>
              <a:t> data. </a:t>
            </a:r>
            <a:endParaRPr lang="en-US" dirty="0"/>
          </a:p>
          <a:p>
            <a:pPr lvl="0">
              <a:spcBef>
                <a:spcPts val="0"/>
              </a:spcBef>
              <a:buNone/>
            </a:pPr>
            <a:endParaRPr dirty="0"/>
          </a:p>
        </p:txBody>
      </p:sp>
      <p:sp>
        <p:nvSpPr>
          <p:cNvPr id="60" name="Shape 6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206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731500" y="4560550"/>
            <a:ext cx="5852149" cy="4320525"/>
          </a:xfrm>
          <a:prstGeom prst="rect">
            <a:avLst/>
          </a:prstGeom>
          <a:noFill/>
          <a:ln>
            <a:noFill/>
          </a:ln>
        </p:spPr>
        <p:txBody>
          <a:bodyPr lIns="91425" tIns="91425" rIns="91425" bIns="91425" anchor="ctr" anchorCtr="0">
            <a:noAutofit/>
          </a:bodyPr>
          <a:lstStyle/>
          <a:p>
            <a:pPr lvl="0">
              <a:spcBef>
                <a:spcPts val="0"/>
              </a:spcBef>
              <a:buNone/>
            </a:pPr>
            <a:r>
              <a:rPr lang="en-US" dirty="0"/>
              <a:t>I will begin with</a:t>
            </a:r>
            <a:r>
              <a:rPr lang="en-US" baseline="0" dirty="0"/>
              <a:t> a brief background on relative frequency measurements, commonly referred to as compositions.  A composition is a vector of proportions, which necessarily means that all the components are positive, and which all the components sum to a constant.  The positivity and summation constraint have important consequences for analyses of compositions.  John Aitchison identified some of the difficulties of interpretation of the covariance structure of a composition, such as the negative bias problem;  and, as far back as 1897 Karl Pearson identified a spurious correlation problem.  Clearly, compositions require special care in the analysis. </a:t>
            </a:r>
            <a:endParaRPr lang="en-US" dirty="0"/>
          </a:p>
        </p:txBody>
      </p:sp>
      <p:sp>
        <p:nvSpPr>
          <p:cNvPr id="128" name="Shape 12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2117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731500" y="4560550"/>
            <a:ext cx="5852149" cy="4320525"/>
          </a:xfrm>
          <a:prstGeom prst="rect">
            <a:avLst/>
          </a:prstGeom>
          <a:noFill/>
          <a:ln>
            <a:noFill/>
          </a:ln>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a:t>
            </a:r>
            <a:r>
              <a:rPr lang="en-US" baseline="0" dirty="0"/>
              <a:t> propose that RNA-</a:t>
            </a:r>
            <a:r>
              <a:rPr lang="en-US" baseline="0" dirty="0" err="1"/>
              <a:t>seq</a:t>
            </a:r>
            <a:r>
              <a:rPr lang="en-US" baseline="0" dirty="0"/>
              <a:t> data are compositions.  The data are always positive and, most importantly, arise as proportions of some limited number of available reads.  Although large, the number of reads available in a sequencing run is finite, which imposes a sum constraint.  If more reads  are allocated to 1 transcript, fewer reads are then available for the other transcripts.  As one goes up, the others must come down.  This is the signature of a composition.  Fortunately, there is already a substantial body of literature on the analysis of compositions so there are already methods for dealing with this type of data.  Specifically, we highlight two methods, the </a:t>
            </a:r>
            <a:r>
              <a:rPr lang="en-US" baseline="0" dirty="0" err="1"/>
              <a:t>clr</a:t>
            </a:r>
            <a:r>
              <a:rPr lang="en-US" baseline="0" dirty="0"/>
              <a:t> and the Aitchison distance.  These two methods allow us to perform many typical analyses on compositional data.</a:t>
            </a:r>
            <a:endParaRPr lang="en-US" dirty="0"/>
          </a:p>
          <a:p>
            <a:pPr lvl="0">
              <a:spcBef>
                <a:spcPts val="0"/>
              </a:spcBef>
              <a:buNone/>
            </a:pPr>
            <a:endParaRPr dirty="0"/>
          </a:p>
        </p:txBody>
      </p:sp>
      <p:sp>
        <p:nvSpPr>
          <p:cNvPr id="68" name="Shape 6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2273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731500" y="4560550"/>
            <a:ext cx="5852100" cy="43206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our poster we outline how the </a:t>
            </a:r>
            <a:r>
              <a:rPr lang="en-US" baseline="0" dirty="0"/>
              <a:t>features in RNA-</a:t>
            </a:r>
            <a:r>
              <a:rPr lang="en-US" baseline="0" dirty="0" err="1"/>
              <a:t>Seq</a:t>
            </a:r>
            <a:r>
              <a:rPr lang="en-US" baseline="0" dirty="0"/>
              <a:t> data can be viewed as compositions and we provide a brief introduction to some of the mathematical properties.  We highlight how some operations already in use for RNA-</a:t>
            </a:r>
            <a:r>
              <a:rPr lang="en-US" baseline="0" dirty="0" err="1"/>
              <a:t>Seq</a:t>
            </a:r>
            <a:r>
              <a:rPr lang="en-US" baseline="0" dirty="0"/>
              <a:t> data, like the CPM transformation, are compositional operations.  We also describe how the specific geometry of compositions can be used to identify problematic samples and enhance multivariate feature evaluation.  If you want to learn more, or if you have any questions about our approach, please come see me during the poster session.</a:t>
            </a:r>
            <a:endParaRPr lang="en-US" dirty="0"/>
          </a:p>
          <a:p>
            <a:pPr lvl="0">
              <a:spcBef>
                <a:spcPts val="0"/>
              </a:spcBef>
              <a:buNone/>
            </a:pPr>
            <a:endParaRPr dirty="0"/>
          </a:p>
        </p:txBody>
      </p:sp>
    </p:spTree>
    <p:extLst>
      <p:ext uri="{BB962C8B-B14F-4D97-AF65-F5344CB8AC3E}">
        <p14:creationId xmlns:p14="http://schemas.microsoft.com/office/powerpoint/2010/main" val="2428836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Shape 9"/>
        <p:cNvGrpSpPr/>
        <p:nvPr/>
      </p:nvGrpSpPr>
      <p:grpSpPr>
        <a:xfrm>
          <a:off x="0" y="0"/>
          <a:ext cx="0" cy="0"/>
          <a:chOff x="0" y="0"/>
          <a:chExt cx="0" cy="0"/>
        </a:xfrm>
      </p:grpSpPr>
      <p:sp>
        <p:nvSpPr>
          <p:cNvPr id="10" name="Shape 1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 name="Shape 1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Trebuchet MS"/>
                <a:ea typeface="Trebuchet MS"/>
                <a:cs typeface="Trebuchet MS"/>
                <a:sym typeface="Trebuchet MS"/>
              </a:rPr>
              <a:t>‹#›</a:t>
            </a:fld>
            <a:endParaRPr lang="en-US" sz="1200" b="0" i="0" u="none" strike="noStrike" cap="none">
              <a:solidFill>
                <a:srgbClr val="888888"/>
              </a:solidFill>
              <a:latin typeface="Trebuchet MS"/>
              <a:ea typeface="Trebuchet MS"/>
              <a:cs typeface="Trebuchet MS"/>
              <a:sym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139930"/>
            <a:ext cx="8229600" cy="834194"/>
          </a:xfrm>
          <a:prstGeom prst="rect">
            <a:avLst/>
          </a:prstGeom>
          <a:noFill/>
          <a:ln>
            <a:noFill/>
          </a:ln>
        </p:spPr>
        <p:txBody>
          <a:bodyPr lIns="91425" tIns="91425" rIns="91425" bIns="91425" anchor="b" anchorCtr="0"/>
          <a:lstStyle>
            <a:lvl1pPr marL="0" marR="0" lvl="0" indent="0" algn="l" rtl="0">
              <a:lnSpc>
                <a:spcPct val="80000"/>
              </a:lnSpc>
              <a:spcBef>
                <a:spcPts val="0"/>
              </a:spcBef>
              <a:buClr>
                <a:schemeClr val="dk1"/>
              </a:buClr>
              <a:buFont typeface="Trebuchet MS"/>
              <a:buNone/>
              <a:defRPr sz="3200" b="1" i="0" u="none" strike="noStrike" cap="none">
                <a:solidFill>
                  <a:schemeClr val="dk1"/>
                </a:solidFill>
                <a:latin typeface="Trebuchet MS"/>
                <a:ea typeface="Trebuchet MS"/>
                <a:cs typeface="Trebuchet MS"/>
                <a:sym typeface="Trebuchet M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body" idx="1"/>
          </p:nvPr>
        </p:nvSpPr>
        <p:spPr>
          <a:xfrm>
            <a:off x="457200" y="1546113"/>
            <a:ext cx="8229600" cy="490891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Noto Sans Symbols"/>
              <a:buChar char="▪"/>
              <a:defRPr sz="3200" b="0" i="0" u="none" strike="noStrike" cap="none">
                <a:solidFill>
                  <a:schemeClr val="dk1"/>
                </a:solidFill>
                <a:latin typeface="Trebuchet MS"/>
                <a:ea typeface="Trebuchet MS"/>
                <a:cs typeface="Trebuchet MS"/>
                <a:sym typeface="Trebuchet MS"/>
              </a:defRPr>
            </a:lvl1pPr>
            <a:lvl2pPr marL="625475" marR="0" lvl="1" indent="-202565" algn="l" rtl="0">
              <a:spcBef>
                <a:spcPts val="560"/>
              </a:spcBef>
              <a:buClr>
                <a:srgbClr val="595959"/>
              </a:buClr>
              <a:buSzPct val="45000"/>
              <a:buFont typeface="Noto Sans Symbols"/>
              <a:buChar char="◻"/>
              <a:defRPr sz="2800" b="0" i="0" u="none" strike="noStrike" cap="none">
                <a:solidFill>
                  <a:srgbClr val="595959"/>
                </a:solidFill>
                <a:latin typeface="Trebuchet MS"/>
                <a:ea typeface="Trebuchet MS"/>
                <a:cs typeface="Trebuchet MS"/>
                <a:sym typeface="Trebuchet MS"/>
              </a:defRPr>
            </a:lvl2pPr>
            <a:lvl3pPr marL="855663" marR="0" lvl="2" indent="-141922" algn="l" rtl="0">
              <a:spcBef>
                <a:spcPts val="480"/>
              </a:spcBef>
              <a:buClr>
                <a:srgbClr val="595959"/>
              </a:buClr>
              <a:buSzPct val="59999"/>
              <a:buFont typeface="Noto Sans Symbols"/>
              <a:buChar char="✦"/>
              <a:defRPr sz="2400" b="0" i="0" u="none" strike="noStrike" cap="none">
                <a:solidFill>
                  <a:srgbClr val="595959"/>
                </a:solidFill>
                <a:latin typeface="Trebuchet MS"/>
                <a:ea typeface="Trebuchet MS"/>
                <a:cs typeface="Trebuchet MS"/>
                <a:sym typeface="Trebuchet MS"/>
              </a:defRPr>
            </a:lvl3pPr>
            <a:lvl4pPr marL="1087438" marR="0" lvl="3" indent="-109537" algn="l" rtl="0">
              <a:spcBef>
                <a:spcPts val="400"/>
              </a:spcBef>
              <a:buClr>
                <a:srgbClr val="595959"/>
              </a:buClr>
              <a:buSzPct val="100000"/>
              <a:buFont typeface="Arial"/>
              <a:buChar char="–"/>
              <a:defRPr sz="2000" b="0" i="0" u="none" strike="noStrike" cap="none">
                <a:solidFill>
                  <a:srgbClr val="595959"/>
                </a:solidFill>
                <a:latin typeface="Trebuchet MS"/>
                <a:ea typeface="Trebuchet MS"/>
                <a:cs typeface="Trebuchet MS"/>
                <a:sym typeface="Trebuchet MS"/>
              </a:defRPr>
            </a:lvl4pPr>
            <a:lvl5pPr marL="1317625" marR="0" lvl="4" indent="-111125" algn="l" rtl="0">
              <a:spcBef>
                <a:spcPts val="400"/>
              </a:spcBef>
              <a:buClr>
                <a:srgbClr val="595959"/>
              </a:buClr>
              <a:buSzPct val="100000"/>
              <a:buFont typeface="Arial"/>
              <a:buChar char="»"/>
              <a:defRPr sz="2000" b="0" i="0" u="none" strike="noStrike" cap="none">
                <a:solidFill>
                  <a:srgbClr val="595959"/>
                </a:solidFill>
                <a:latin typeface="Trebuchet MS"/>
                <a:ea typeface="Trebuchet MS"/>
                <a:cs typeface="Trebuchet MS"/>
                <a:sym typeface="Trebuchet M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0" name="Shape 20"/>
          <p:cNvSpPr txBox="1">
            <a:spLocks noGrp="1"/>
          </p:cNvSpPr>
          <p:nvPr>
            <p:ph type="body" idx="2"/>
          </p:nvPr>
        </p:nvSpPr>
        <p:spPr>
          <a:xfrm>
            <a:off x="457200" y="1086398"/>
            <a:ext cx="8229598" cy="336549"/>
          </a:xfrm>
          <a:prstGeom prst="rect">
            <a:avLst/>
          </a:prstGeom>
          <a:noFill/>
          <a:ln>
            <a:noFill/>
          </a:ln>
        </p:spPr>
        <p:txBody>
          <a:bodyPr lIns="91425" tIns="91425" rIns="91425" bIns="91425" anchor="t" anchorCtr="0"/>
          <a:lstStyle>
            <a:lvl1pPr marL="0" marR="0" lvl="0" indent="0" algn="l" rtl="0">
              <a:lnSpc>
                <a:spcPct val="70000"/>
              </a:lnSpc>
              <a:spcBef>
                <a:spcPts val="480"/>
              </a:spcBef>
              <a:buClr>
                <a:srgbClr val="595959"/>
              </a:buClr>
              <a:buFont typeface="Arial"/>
              <a:buNone/>
              <a:defRPr sz="2400" b="0" i="0" u="none" strike="noStrike" cap="none">
                <a:solidFill>
                  <a:srgbClr val="595959"/>
                </a:solidFill>
                <a:latin typeface="Trebuchet MS"/>
                <a:ea typeface="Trebuchet MS"/>
                <a:cs typeface="Trebuchet MS"/>
                <a:sym typeface="Trebuchet MS"/>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Trebuchet MS"/>
                <a:ea typeface="Trebuchet MS"/>
                <a:cs typeface="Trebuchet MS"/>
                <a:sym typeface="Trebuchet MS"/>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1" name="Shape 21"/>
          <p:cNvSpPr txBox="1">
            <a:spLocks noGrp="1"/>
          </p:cNvSpPr>
          <p:nvPr>
            <p:ph type="dt" idx="10"/>
          </p:nvPr>
        </p:nvSpPr>
        <p:spPr>
          <a:xfrm>
            <a:off x="457200" y="6533260"/>
            <a:ext cx="2133599" cy="274812"/>
          </a:xfrm>
          <a:prstGeom prst="rect">
            <a:avLst/>
          </a:prstGeom>
          <a:noFill/>
          <a:ln>
            <a:noFill/>
          </a:ln>
        </p:spPr>
        <p:txBody>
          <a:bodyPr lIns="91425" tIns="91425" rIns="91425" bIns="91425" anchor="t" anchorCtr="0"/>
          <a:lstStyle>
            <a:lvl1pPr marL="0" marR="0" lvl="0" indent="0" algn="l" rtl="0">
              <a:lnSpc>
                <a:spcPct val="80000"/>
              </a:lnSpc>
              <a:spcBef>
                <a:spcPts val="0"/>
              </a:spcBef>
              <a:buNone/>
              <a:defRPr sz="12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2" name="Shape 22"/>
          <p:cNvSpPr txBox="1">
            <a:spLocks noGrp="1"/>
          </p:cNvSpPr>
          <p:nvPr>
            <p:ph type="sldNum" idx="12"/>
          </p:nvPr>
        </p:nvSpPr>
        <p:spPr>
          <a:xfrm>
            <a:off x="6929256" y="44985"/>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Trebuchet MS"/>
                <a:ea typeface="Trebuchet MS"/>
                <a:cs typeface="Trebuchet MS"/>
                <a:sym typeface="Trebuchet MS"/>
              </a:rPr>
              <a:t>‹#›</a:t>
            </a:fld>
            <a:endParaRPr lang="en-US" sz="1200">
              <a:solidFill>
                <a:srgbClr val="888888"/>
              </a:solidFill>
              <a:latin typeface="Trebuchet MS"/>
              <a:ea typeface="Trebuchet MS"/>
              <a:cs typeface="Trebuchet MS"/>
              <a:sym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wo Content">
    <p:spTree>
      <p:nvGrpSpPr>
        <p:cNvPr id="1" name="Shape 23"/>
        <p:cNvGrpSpPr/>
        <p:nvPr/>
      </p:nvGrpSpPr>
      <p:grpSpPr>
        <a:xfrm>
          <a:off x="0" y="0"/>
          <a:ext cx="0" cy="0"/>
          <a:chOff x="0" y="0"/>
          <a:chExt cx="0" cy="0"/>
        </a:xfrm>
      </p:grpSpPr>
      <p:sp>
        <p:nvSpPr>
          <p:cNvPr id="24" name="Shape 24"/>
          <p:cNvSpPr txBox="1">
            <a:spLocks noGrp="1"/>
          </p:cNvSpPr>
          <p:nvPr>
            <p:ph type="body" idx="1"/>
          </p:nvPr>
        </p:nvSpPr>
        <p:spPr>
          <a:xfrm>
            <a:off x="457200" y="1546395"/>
            <a:ext cx="4038599" cy="4908550"/>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Noto Sans Symbols"/>
              <a:buChar char="▪"/>
              <a:defRPr sz="2800" b="0" i="0" u="none" strike="noStrike" cap="none">
                <a:solidFill>
                  <a:schemeClr val="dk1"/>
                </a:solidFill>
                <a:latin typeface="Trebuchet MS"/>
                <a:ea typeface="Trebuchet MS"/>
                <a:cs typeface="Trebuchet MS"/>
                <a:sym typeface="Trebuchet MS"/>
              </a:defRPr>
            </a:lvl1pPr>
            <a:lvl2pPr marL="742950" marR="0" lvl="1" indent="-217169" algn="l" rtl="0">
              <a:spcBef>
                <a:spcPts val="480"/>
              </a:spcBef>
              <a:buClr>
                <a:schemeClr val="dk1"/>
              </a:buClr>
              <a:buSzPct val="45000"/>
              <a:buFont typeface="Noto Sans Symbols"/>
              <a:buChar char="◻"/>
              <a:defRPr sz="2400" b="0" i="0" u="none" strike="noStrike" cap="none">
                <a:solidFill>
                  <a:schemeClr val="dk1"/>
                </a:solidFill>
                <a:latin typeface="Trebuchet MS"/>
                <a:ea typeface="Trebuchet MS"/>
                <a:cs typeface="Trebuchet MS"/>
                <a:sym typeface="Trebuchet MS"/>
              </a:defRPr>
            </a:lvl2pPr>
            <a:lvl3pPr marL="1143000" marR="0" lvl="2" indent="-146050" algn="l" rtl="0">
              <a:spcBef>
                <a:spcPts val="400"/>
              </a:spcBef>
              <a:buClr>
                <a:schemeClr val="dk1"/>
              </a:buClr>
              <a:buSzPct val="64999"/>
              <a:buFont typeface="Noto Sans Symbols"/>
              <a:buChar char="✧"/>
              <a:defRPr sz="2000" b="0" i="0" u="none" strike="noStrike" cap="none">
                <a:solidFill>
                  <a:schemeClr val="dk1"/>
                </a:solidFill>
                <a:latin typeface="Trebuchet MS"/>
                <a:ea typeface="Trebuchet MS"/>
                <a:cs typeface="Trebuchet MS"/>
                <a:sym typeface="Trebuchet MS"/>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Shape 25"/>
          <p:cNvSpPr txBox="1">
            <a:spLocks noGrp="1"/>
          </p:cNvSpPr>
          <p:nvPr>
            <p:ph type="body" idx="2"/>
          </p:nvPr>
        </p:nvSpPr>
        <p:spPr>
          <a:xfrm>
            <a:off x="4648200" y="1547812"/>
            <a:ext cx="4038599" cy="4908550"/>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Noto Sans Symbols"/>
              <a:buChar char="▪"/>
              <a:defRPr sz="2800" b="0" i="0" u="none" strike="noStrike" cap="none">
                <a:solidFill>
                  <a:schemeClr val="dk1"/>
                </a:solidFill>
                <a:latin typeface="Trebuchet MS"/>
                <a:ea typeface="Trebuchet MS"/>
                <a:cs typeface="Trebuchet MS"/>
                <a:sym typeface="Trebuchet MS"/>
              </a:defRPr>
            </a:lvl1pPr>
            <a:lvl2pPr marL="742950" marR="0" lvl="1" indent="-217169" algn="l" rtl="0">
              <a:spcBef>
                <a:spcPts val="480"/>
              </a:spcBef>
              <a:buClr>
                <a:schemeClr val="dk1"/>
              </a:buClr>
              <a:buSzPct val="45000"/>
              <a:buFont typeface="Noto Sans Symbols"/>
              <a:buChar char="◻"/>
              <a:defRPr sz="2400" b="0" i="0" u="none" strike="noStrike" cap="none">
                <a:solidFill>
                  <a:schemeClr val="dk1"/>
                </a:solidFill>
                <a:latin typeface="Trebuchet MS"/>
                <a:ea typeface="Trebuchet MS"/>
                <a:cs typeface="Trebuchet MS"/>
                <a:sym typeface="Trebuchet MS"/>
              </a:defRPr>
            </a:lvl2pPr>
            <a:lvl3pPr marL="1143000" marR="0" lvl="2" indent="-146050" algn="l" rtl="0">
              <a:spcBef>
                <a:spcPts val="400"/>
              </a:spcBef>
              <a:buClr>
                <a:schemeClr val="dk1"/>
              </a:buClr>
              <a:buSzPct val="64999"/>
              <a:buFont typeface="Noto Sans Symbols"/>
              <a:buChar char="✧"/>
              <a:defRPr sz="2000" b="0" i="0" u="none" strike="noStrike" cap="none">
                <a:solidFill>
                  <a:schemeClr val="dk1"/>
                </a:solidFill>
                <a:latin typeface="Trebuchet MS"/>
                <a:ea typeface="Trebuchet MS"/>
                <a:cs typeface="Trebuchet MS"/>
                <a:sym typeface="Trebuchet MS"/>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6" name="Shape 26"/>
          <p:cNvSpPr txBox="1">
            <a:spLocks noGrp="1"/>
          </p:cNvSpPr>
          <p:nvPr>
            <p:ph type="title"/>
          </p:nvPr>
        </p:nvSpPr>
        <p:spPr>
          <a:xfrm>
            <a:off x="457200" y="139930"/>
            <a:ext cx="8229600" cy="834194"/>
          </a:xfrm>
          <a:prstGeom prst="rect">
            <a:avLst/>
          </a:prstGeom>
          <a:noFill/>
          <a:ln>
            <a:noFill/>
          </a:ln>
        </p:spPr>
        <p:txBody>
          <a:bodyPr lIns="91425" tIns="91425" rIns="91425" bIns="91425" anchor="b" anchorCtr="0"/>
          <a:lstStyle>
            <a:lvl1pPr marL="0" marR="0" lvl="0" indent="0" algn="l" rtl="0">
              <a:lnSpc>
                <a:spcPct val="80000"/>
              </a:lnSpc>
              <a:spcBef>
                <a:spcPts val="0"/>
              </a:spcBef>
              <a:buClr>
                <a:schemeClr val="dk1"/>
              </a:buClr>
              <a:buFont typeface="Trebuchet MS"/>
              <a:buNone/>
              <a:defRPr sz="3200" b="1" i="0" u="none" strike="noStrike" cap="none">
                <a:solidFill>
                  <a:schemeClr val="dk1"/>
                </a:solidFill>
                <a:latin typeface="Trebuchet MS"/>
                <a:ea typeface="Trebuchet MS"/>
                <a:cs typeface="Trebuchet MS"/>
                <a:sym typeface="Trebuchet M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3"/>
          </p:nvPr>
        </p:nvSpPr>
        <p:spPr>
          <a:xfrm>
            <a:off x="457200" y="1086398"/>
            <a:ext cx="8229600" cy="336549"/>
          </a:xfrm>
          <a:prstGeom prst="rect">
            <a:avLst/>
          </a:prstGeom>
          <a:noFill/>
          <a:ln>
            <a:noFill/>
          </a:ln>
        </p:spPr>
        <p:txBody>
          <a:bodyPr lIns="91425" tIns="91425" rIns="91425" bIns="91425" anchor="t" anchorCtr="0"/>
          <a:lstStyle>
            <a:lvl1pPr marL="0" marR="0" lvl="0" indent="0" algn="l" rtl="0">
              <a:lnSpc>
                <a:spcPct val="70000"/>
              </a:lnSpc>
              <a:spcBef>
                <a:spcPts val="480"/>
              </a:spcBef>
              <a:buClr>
                <a:srgbClr val="595959"/>
              </a:buClr>
              <a:buFont typeface="Arial"/>
              <a:buNone/>
              <a:defRPr sz="2400" b="0" i="0" u="none" strike="noStrike" cap="none">
                <a:solidFill>
                  <a:srgbClr val="595959"/>
                </a:solidFill>
                <a:latin typeface="Trebuchet MS"/>
                <a:ea typeface="Trebuchet MS"/>
                <a:cs typeface="Trebuchet MS"/>
                <a:sym typeface="Trebuchet MS"/>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Trebuchet MS"/>
                <a:ea typeface="Trebuchet MS"/>
                <a:cs typeface="Trebuchet MS"/>
                <a:sym typeface="Trebuchet MS"/>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8" name="Shape 28"/>
          <p:cNvSpPr txBox="1">
            <a:spLocks noGrp="1"/>
          </p:cNvSpPr>
          <p:nvPr>
            <p:ph type="dt" idx="10"/>
          </p:nvPr>
        </p:nvSpPr>
        <p:spPr>
          <a:xfrm>
            <a:off x="457200" y="6533260"/>
            <a:ext cx="2133599" cy="274812"/>
          </a:xfrm>
          <a:prstGeom prst="rect">
            <a:avLst/>
          </a:prstGeom>
          <a:noFill/>
          <a:ln>
            <a:noFill/>
          </a:ln>
        </p:spPr>
        <p:txBody>
          <a:bodyPr lIns="91425" tIns="91425" rIns="91425" bIns="91425" anchor="t" anchorCtr="0"/>
          <a:lstStyle>
            <a:lvl1pPr marL="0" marR="0" lvl="0" indent="0" algn="l" rtl="0">
              <a:lnSpc>
                <a:spcPct val="80000"/>
              </a:lnSpc>
              <a:spcBef>
                <a:spcPts val="0"/>
              </a:spcBef>
              <a:buNone/>
              <a:defRPr sz="12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9" name="Shape 29"/>
          <p:cNvSpPr txBox="1">
            <a:spLocks noGrp="1"/>
          </p:cNvSpPr>
          <p:nvPr>
            <p:ph type="sldNum" idx="12"/>
          </p:nvPr>
        </p:nvSpPr>
        <p:spPr>
          <a:xfrm>
            <a:off x="6929256" y="44985"/>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Trebuchet MS"/>
                <a:ea typeface="Trebuchet MS"/>
                <a:cs typeface="Trebuchet MS"/>
                <a:sym typeface="Trebuchet MS"/>
              </a:rPr>
              <a:t>‹#›</a:t>
            </a:fld>
            <a:endParaRPr lang="en-US" sz="1200">
              <a:solidFill>
                <a:srgbClr val="888888"/>
              </a:solidFill>
              <a:latin typeface="Trebuchet MS"/>
              <a:ea typeface="Trebuchet MS"/>
              <a:cs typeface="Trebuchet MS"/>
              <a:sym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mparison">
    <p:spTree>
      <p:nvGrpSpPr>
        <p:cNvPr id="1" name="Shape 30"/>
        <p:cNvGrpSpPr/>
        <p:nvPr/>
      </p:nvGrpSpPr>
      <p:grpSpPr>
        <a:xfrm>
          <a:off x="0" y="0"/>
          <a:ext cx="0" cy="0"/>
          <a:chOff x="0" y="0"/>
          <a:chExt cx="0" cy="0"/>
        </a:xfrm>
      </p:grpSpPr>
      <p:sp>
        <p:nvSpPr>
          <p:cNvPr id="31" name="Shape 31"/>
          <p:cNvSpPr txBox="1">
            <a:spLocks noGrp="1"/>
          </p:cNvSpPr>
          <p:nvPr>
            <p:ph type="body" idx="1"/>
          </p:nvPr>
        </p:nvSpPr>
        <p:spPr>
          <a:xfrm>
            <a:off x="457200" y="1556137"/>
            <a:ext cx="4040187" cy="535472"/>
          </a:xfrm>
          <a:prstGeom prst="rect">
            <a:avLst/>
          </a:prstGeom>
          <a:noFill/>
          <a:ln>
            <a:noFill/>
          </a:ln>
        </p:spPr>
        <p:txBody>
          <a:bodyPr lIns="91425" tIns="91425" rIns="91425" bIns="91425" anchor="b" anchorCtr="0"/>
          <a:lstStyle>
            <a:lvl1pPr marL="0" marR="0" lvl="0" indent="0" algn="l" rtl="0">
              <a:spcBef>
                <a:spcPts val="400"/>
              </a:spcBef>
              <a:buClr>
                <a:schemeClr val="dk1"/>
              </a:buClr>
              <a:buFont typeface="Arial"/>
              <a:buNone/>
              <a:defRPr sz="2000" b="1" i="0" u="none" strike="noStrike" cap="none">
                <a:solidFill>
                  <a:schemeClr val="dk1"/>
                </a:solidFill>
                <a:latin typeface="Trebuchet MS"/>
                <a:ea typeface="Trebuchet MS"/>
                <a:cs typeface="Trebuchet MS"/>
                <a:sym typeface="Trebuchet MS"/>
              </a:defRPr>
            </a:lvl1pPr>
            <a:lvl2pPr marL="457200" marR="0" lvl="1" indent="0" algn="l" rtl="0">
              <a:spcBef>
                <a:spcPts val="400"/>
              </a:spcBef>
              <a:buClr>
                <a:schemeClr val="dk1"/>
              </a:buClr>
              <a:buFont typeface="Arial"/>
              <a:buNone/>
              <a:defRPr sz="2000" b="1" i="0" u="none" strike="noStrike" cap="none">
                <a:solidFill>
                  <a:schemeClr val="dk1"/>
                </a:solidFill>
                <a:latin typeface="Trebuchet MS"/>
                <a:ea typeface="Trebuchet MS"/>
                <a:cs typeface="Trebuchet MS"/>
                <a:sym typeface="Trebuchet MS"/>
              </a:defRPr>
            </a:lvl2pPr>
            <a:lvl3pPr marL="914400" marR="0" lvl="2" indent="0" algn="l" rtl="0">
              <a:spcBef>
                <a:spcPts val="360"/>
              </a:spcBef>
              <a:buClr>
                <a:schemeClr val="dk1"/>
              </a:buClr>
              <a:buFont typeface="Arial"/>
              <a:buNone/>
              <a:defRPr sz="1800" b="1" i="0" u="none" strike="noStrike" cap="none">
                <a:solidFill>
                  <a:schemeClr val="dk1"/>
                </a:solidFill>
                <a:latin typeface="Trebuchet MS"/>
                <a:ea typeface="Trebuchet MS"/>
                <a:cs typeface="Trebuchet MS"/>
                <a:sym typeface="Trebuchet MS"/>
              </a:defRPr>
            </a:lvl3pPr>
            <a:lvl4pPr marL="1371600" marR="0" lvl="3"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4pPr>
            <a:lvl5pPr marL="1828800" marR="0" lvl="4"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5pPr>
            <a:lvl6pPr marL="2286000" marR="0" lvl="5"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6pPr>
            <a:lvl7pPr marL="2743200" marR="0" lvl="6"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7pPr>
            <a:lvl8pPr marL="3200400" marR="0" lvl="7"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8pPr>
            <a:lvl9pPr marL="3657600" marR="0" lvl="8"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9pPr>
          </a:lstStyle>
          <a:p>
            <a:endParaRPr/>
          </a:p>
        </p:txBody>
      </p:sp>
      <p:sp>
        <p:nvSpPr>
          <p:cNvPr id="32" name="Shape 32"/>
          <p:cNvSpPr txBox="1">
            <a:spLocks noGrp="1"/>
          </p:cNvSpPr>
          <p:nvPr>
            <p:ph type="body" idx="2"/>
          </p:nvPr>
        </p:nvSpPr>
        <p:spPr>
          <a:xfrm>
            <a:off x="4645025" y="1556137"/>
            <a:ext cx="4041774" cy="535472"/>
          </a:xfrm>
          <a:prstGeom prst="rect">
            <a:avLst/>
          </a:prstGeom>
          <a:noFill/>
          <a:ln>
            <a:noFill/>
          </a:ln>
        </p:spPr>
        <p:txBody>
          <a:bodyPr lIns="91425" tIns="91425" rIns="91425" bIns="91425" anchor="b" anchorCtr="0"/>
          <a:lstStyle>
            <a:lvl1pPr marL="0" marR="0" lvl="0" indent="0" algn="l" rtl="0">
              <a:spcBef>
                <a:spcPts val="400"/>
              </a:spcBef>
              <a:buClr>
                <a:schemeClr val="dk1"/>
              </a:buClr>
              <a:buFont typeface="Arial"/>
              <a:buNone/>
              <a:defRPr sz="2000" b="1" i="0" u="none" strike="noStrike" cap="none">
                <a:solidFill>
                  <a:schemeClr val="dk1"/>
                </a:solidFill>
                <a:latin typeface="Trebuchet MS"/>
                <a:ea typeface="Trebuchet MS"/>
                <a:cs typeface="Trebuchet MS"/>
                <a:sym typeface="Trebuchet MS"/>
              </a:defRPr>
            </a:lvl1pPr>
            <a:lvl2pPr marL="457200" marR="0" lvl="1" indent="0" algn="l" rtl="0">
              <a:spcBef>
                <a:spcPts val="400"/>
              </a:spcBef>
              <a:buClr>
                <a:schemeClr val="dk1"/>
              </a:buClr>
              <a:buFont typeface="Arial"/>
              <a:buNone/>
              <a:defRPr sz="2000" b="1" i="0" u="none" strike="noStrike" cap="none">
                <a:solidFill>
                  <a:schemeClr val="dk1"/>
                </a:solidFill>
                <a:latin typeface="Trebuchet MS"/>
                <a:ea typeface="Trebuchet MS"/>
                <a:cs typeface="Trebuchet MS"/>
                <a:sym typeface="Trebuchet MS"/>
              </a:defRPr>
            </a:lvl2pPr>
            <a:lvl3pPr marL="914400" marR="0" lvl="2" indent="0" algn="l" rtl="0">
              <a:spcBef>
                <a:spcPts val="360"/>
              </a:spcBef>
              <a:buClr>
                <a:schemeClr val="dk1"/>
              </a:buClr>
              <a:buFont typeface="Arial"/>
              <a:buNone/>
              <a:defRPr sz="1800" b="1" i="0" u="none" strike="noStrike" cap="none">
                <a:solidFill>
                  <a:schemeClr val="dk1"/>
                </a:solidFill>
                <a:latin typeface="Trebuchet MS"/>
                <a:ea typeface="Trebuchet MS"/>
                <a:cs typeface="Trebuchet MS"/>
                <a:sym typeface="Trebuchet MS"/>
              </a:defRPr>
            </a:lvl3pPr>
            <a:lvl4pPr marL="1371600" marR="0" lvl="3"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4pPr>
            <a:lvl5pPr marL="1828800" marR="0" lvl="4"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5pPr>
            <a:lvl6pPr marL="2286000" marR="0" lvl="5"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6pPr>
            <a:lvl7pPr marL="2743200" marR="0" lvl="6"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7pPr>
            <a:lvl8pPr marL="3200400" marR="0" lvl="7"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8pPr>
            <a:lvl9pPr marL="3657600" marR="0" lvl="8"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9pPr>
          </a:lstStyle>
          <a:p>
            <a:endParaRPr/>
          </a:p>
        </p:txBody>
      </p:sp>
      <p:sp>
        <p:nvSpPr>
          <p:cNvPr id="33" name="Shape 33"/>
          <p:cNvSpPr txBox="1">
            <a:spLocks noGrp="1"/>
          </p:cNvSpPr>
          <p:nvPr>
            <p:ph type="body" idx="3"/>
          </p:nvPr>
        </p:nvSpPr>
        <p:spPr>
          <a:xfrm>
            <a:off x="457200" y="2091609"/>
            <a:ext cx="4038599" cy="4364754"/>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Noto Sans Symbols"/>
              <a:buChar char="▪"/>
              <a:defRPr sz="2800" b="0" i="0" u="none" strike="noStrike" cap="none">
                <a:solidFill>
                  <a:schemeClr val="dk1"/>
                </a:solidFill>
                <a:latin typeface="Trebuchet MS"/>
                <a:ea typeface="Trebuchet MS"/>
                <a:cs typeface="Trebuchet MS"/>
                <a:sym typeface="Trebuchet MS"/>
              </a:defRPr>
            </a:lvl1pPr>
            <a:lvl2pPr marL="742950" marR="0" lvl="1" indent="-217169" algn="l" rtl="0">
              <a:spcBef>
                <a:spcPts val="480"/>
              </a:spcBef>
              <a:buClr>
                <a:schemeClr val="dk1"/>
              </a:buClr>
              <a:buSzPct val="45000"/>
              <a:buFont typeface="Noto Sans Symbols"/>
              <a:buChar char="◻"/>
              <a:defRPr sz="2400" b="0" i="0" u="none" strike="noStrike" cap="none">
                <a:solidFill>
                  <a:schemeClr val="dk1"/>
                </a:solidFill>
                <a:latin typeface="Trebuchet MS"/>
                <a:ea typeface="Trebuchet MS"/>
                <a:cs typeface="Trebuchet MS"/>
                <a:sym typeface="Trebuchet MS"/>
              </a:defRPr>
            </a:lvl2pPr>
            <a:lvl3pPr marL="1143000" marR="0" lvl="2" indent="-146050" algn="l" rtl="0">
              <a:spcBef>
                <a:spcPts val="400"/>
              </a:spcBef>
              <a:buClr>
                <a:schemeClr val="dk1"/>
              </a:buClr>
              <a:buSzPct val="64999"/>
              <a:buFont typeface="Noto Sans Symbols"/>
              <a:buChar char="✧"/>
              <a:defRPr sz="2000" b="0" i="0" u="none" strike="noStrike" cap="none">
                <a:solidFill>
                  <a:schemeClr val="dk1"/>
                </a:solidFill>
                <a:latin typeface="Trebuchet MS"/>
                <a:ea typeface="Trebuchet MS"/>
                <a:cs typeface="Trebuchet MS"/>
                <a:sym typeface="Trebuchet MS"/>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34" name="Shape 34"/>
          <p:cNvSpPr txBox="1">
            <a:spLocks noGrp="1"/>
          </p:cNvSpPr>
          <p:nvPr>
            <p:ph type="body" idx="4"/>
          </p:nvPr>
        </p:nvSpPr>
        <p:spPr>
          <a:xfrm>
            <a:off x="4645025" y="2091609"/>
            <a:ext cx="4038599" cy="4364754"/>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Noto Sans Symbols"/>
              <a:buChar char="▪"/>
              <a:defRPr sz="2800" b="0" i="0" u="none" strike="noStrike" cap="none">
                <a:solidFill>
                  <a:schemeClr val="dk1"/>
                </a:solidFill>
                <a:latin typeface="Trebuchet MS"/>
                <a:ea typeface="Trebuchet MS"/>
                <a:cs typeface="Trebuchet MS"/>
                <a:sym typeface="Trebuchet MS"/>
              </a:defRPr>
            </a:lvl1pPr>
            <a:lvl2pPr marL="742950" marR="0" lvl="1" indent="-217169" algn="l" rtl="0">
              <a:spcBef>
                <a:spcPts val="480"/>
              </a:spcBef>
              <a:buClr>
                <a:schemeClr val="dk1"/>
              </a:buClr>
              <a:buSzPct val="45000"/>
              <a:buFont typeface="Noto Sans Symbols"/>
              <a:buChar char="◻"/>
              <a:defRPr sz="2400" b="0" i="0" u="none" strike="noStrike" cap="none">
                <a:solidFill>
                  <a:schemeClr val="dk1"/>
                </a:solidFill>
                <a:latin typeface="Trebuchet MS"/>
                <a:ea typeface="Trebuchet MS"/>
                <a:cs typeface="Trebuchet MS"/>
                <a:sym typeface="Trebuchet MS"/>
              </a:defRPr>
            </a:lvl2pPr>
            <a:lvl3pPr marL="1143000" marR="0" lvl="2" indent="-146050" algn="l" rtl="0">
              <a:spcBef>
                <a:spcPts val="400"/>
              </a:spcBef>
              <a:buClr>
                <a:schemeClr val="dk1"/>
              </a:buClr>
              <a:buSzPct val="64999"/>
              <a:buFont typeface="Noto Sans Symbols"/>
              <a:buChar char="✧"/>
              <a:defRPr sz="2000" b="0" i="0" u="none" strike="noStrike" cap="none">
                <a:solidFill>
                  <a:schemeClr val="dk1"/>
                </a:solidFill>
                <a:latin typeface="Trebuchet MS"/>
                <a:ea typeface="Trebuchet MS"/>
                <a:cs typeface="Trebuchet MS"/>
                <a:sym typeface="Trebuchet MS"/>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35" name="Shape 35"/>
          <p:cNvSpPr txBox="1">
            <a:spLocks noGrp="1"/>
          </p:cNvSpPr>
          <p:nvPr>
            <p:ph type="title"/>
          </p:nvPr>
        </p:nvSpPr>
        <p:spPr>
          <a:xfrm>
            <a:off x="457200" y="139930"/>
            <a:ext cx="8229600" cy="834194"/>
          </a:xfrm>
          <a:prstGeom prst="rect">
            <a:avLst/>
          </a:prstGeom>
          <a:noFill/>
          <a:ln>
            <a:noFill/>
          </a:ln>
        </p:spPr>
        <p:txBody>
          <a:bodyPr lIns="91425" tIns="91425" rIns="91425" bIns="91425" anchor="b" anchorCtr="0"/>
          <a:lstStyle>
            <a:lvl1pPr marL="0" marR="0" lvl="0" indent="0" algn="l" rtl="0">
              <a:lnSpc>
                <a:spcPct val="80000"/>
              </a:lnSpc>
              <a:spcBef>
                <a:spcPts val="0"/>
              </a:spcBef>
              <a:buClr>
                <a:schemeClr val="dk1"/>
              </a:buClr>
              <a:buFont typeface="Trebuchet MS"/>
              <a:buNone/>
              <a:defRPr sz="3200" b="1" i="0" u="none" strike="noStrike" cap="none">
                <a:solidFill>
                  <a:schemeClr val="dk1"/>
                </a:solidFill>
                <a:latin typeface="Trebuchet MS"/>
                <a:ea typeface="Trebuchet MS"/>
                <a:cs typeface="Trebuchet MS"/>
                <a:sym typeface="Trebuchet M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6" name="Shape 36"/>
          <p:cNvSpPr txBox="1">
            <a:spLocks noGrp="1"/>
          </p:cNvSpPr>
          <p:nvPr>
            <p:ph type="body" idx="5"/>
          </p:nvPr>
        </p:nvSpPr>
        <p:spPr>
          <a:xfrm>
            <a:off x="457200" y="1086398"/>
            <a:ext cx="8229600" cy="336549"/>
          </a:xfrm>
          <a:prstGeom prst="rect">
            <a:avLst/>
          </a:prstGeom>
          <a:noFill/>
          <a:ln>
            <a:noFill/>
          </a:ln>
        </p:spPr>
        <p:txBody>
          <a:bodyPr lIns="91425" tIns="91425" rIns="91425" bIns="91425" anchor="t" anchorCtr="0"/>
          <a:lstStyle>
            <a:lvl1pPr marL="0" marR="0" lvl="0" indent="0" algn="l" rtl="0">
              <a:lnSpc>
                <a:spcPct val="70000"/>
              </a:lnSpc>
              <a:spcBef>
                <a:spcPts val="480"/>
              </a:spcBef>
              <a:buClr>
                <a:srgbClr val="595959"/>
              </a:buClr>
              <a:buFont typeface="Arial"/>
              <a:buNone/>
              <a:defRPr sz="2400" b="0" i="0" u="none" strike="noStrike" cap="none">
                <a:solidFill>
                  <a:srgbClr val="595959"/>
                </a:solidFill>
                <a:latin typeface="Trebuchet MS"/>
                <a:ea typeface="Trebuchet MS"/>
                <a:cs typeface="Trebuchet MS"/>
                <a:sym typeface="Trebuchet MS"/>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Trebuchet MS"/>
                <a:ea typeface="Trebuchet MS"/>
                <a:cs typeface="Trebuchet MS"/>
                <a:sym typeface="Trebuchet MS"/>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37" name="Shape 37"/>
          <p:cNvSpPr txBox="1">
            <a:spLocks noGrp="1"/>
          </p:cNvSpPr>
          <p:nvPr>
            <p:ph type="dt" idx="10"/>
          </p:nvPr>
        </p:nvSpPr>
        <p:spPr>
          <a:xfrm>
            <a:off x="457200" y="6533260"/>
            <a:ext cx="2133599" cy="274812"/>
          </a:xfrm>
          <a:prstGeom prst="rect">
            <a:avLst/>
          </a:prstGeom>
          <a:noFill/>
          <a:ln>
            <a:noFill/>
          </a:ln>
        </p:spPr>
        <p:txBody>
          <a:bodyPr lIns="91425" tIns="91425" rIns="91425" bIns="91425" anchor="t" anchorCtr="0"/>
          <a:lstStyle>
            <a:lvl1pPr marL="0" marR="0" lvl="0" indent="0" algn="l" rtl="0">
              <a:lnSpc>
                <a:spcPct val="80000"/>
              </a:lnSpc>
              <a:spcBef>
                <a:spcPts val="0"/>
              </a:spcBef>
              <a:buNone/>
              <a:defRPr sz="12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8" name="Shape 38"/>
          <p:cNvSpPr txBox="1">
            <a:spLocks noGrp="1"/>
          </p:cNvSpPr>
          <p:nvPr>
            <p:ph type="sldNum" idx="12"/>
          </p:nvPr>
        </p:nvSpPr>
        <p:spPr>
          <a:xfrm>
            <a:off x="6929256" y="44985"/>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Trebuchet MS"/>
                <a:ea typeface="Trebuchet MS"/>
                <a:cs typeface="Trebuchet MS"/>
                <a:sym typeface="Trebuchet MS"/>
              </a:rPr>
              <a:t>‹#›</a:t>
            </a:fld>
            <a:endParaRPr lang="en-US" sz="1200">
              <a:solidFill>
                <a:srgbClr val="888888"/>
              </a:solidFill>
              <a:latin typeface="Trebuchet MS"/>
              <a:ea typeface="Trebuchet MS"/>
              <a:cs typeface="Trebuchet MS"/>
              <a:sym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Only">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139930"/>
            <a:ext cx="8229600" cy="834194"/>
          </a:xfrm>
          <a:prstGeom prst="rect">
            <a:avLst/>
          </a:prstGeom>
          <a:noFill/>
          <a:ln>
            <a:noFill/>
          </a:ln>
        </p:spPr>
        <p:txBody>
          <a:bodyPr lIns="91425" tIns="91425" rIns="91425" bIns="91425" anchor="b" anchorCtr="0"/>
          <a:lstStyle>
            <a:lvl1pPr marL="0" marR="0" lvl="0" indent="0" algn="l" rtl="0">
              <a:lnSpc>
                <a:spcPct val="80000"/>
              </a:lnSpc>
              <a:spcBef>
                <a:spcPts val="0"/>
              </a:spcBef>
              <a:buClr>
                <a:schemeClr val="dk1"/>
              </a:buClr>
              <a:buFont typeface="Trebuchet MS"/>
              <a:buNone/>
              <a:defRPr sz="3200" b="1" i="0" u="none" strike="noStrike" cap="none">
                <a:solidFill>
                  <a:schemeClr val="dk1"/>
                </a:solidFill>
                <a:latin typeface="Trebuchet MS"/>
                <a:ea typeface="Trebuchet MS"/>
                <a:cs typeface="Trebuchet MS"/>
                <a:sym typeface="Trebuchet M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1" name="Shape 41"/>
          <p:cNvSpPr txBox="1">
            <a:spLocks noGrp="1"/>
          </p:cNvSpPr>
          <p:nvPr>
            <p:ph type="body" idx="1"/>
          </p:nvPr>
        </p:nvSpPr>
        <p:spPr>
          <a:xfrm>
            <a:off x="457200" y="1086398"/>
            <a:ext cx="8229600" cy="336549"/>
          </a:xfrm>
          <a:prstGeom prst="rect">
            <a:avLst/>
          </a:prstGeom>
          <a:noFill/>
          <a:ln>
            <a:noFill/>
          </a:ln>
        </p:spPr>
        <p:txBody>
          <a:bodyPr lIns="91425" tIns="91425" rIns="91425" bIns="91425" anchor="t" anchorCtr="0"/>
          <a:lstStyle>
            <a:lvl1pPr marL="0" marR="0" lvl="0" indent="0" algn="l" rtl="0">
              <a:lnSpc>
                <a:spcPct val="70000"/>
              </a:lnSpc>
              <a:spcBef>
                <a:spcPts val="480"/>
              </a:spcBef>
              <a:buClr>
                <a:srgbClr val="595959"/>
              </a:buClr>
              <a:buFont typeface="Arial"/>
              <a:buNone/>
              <a:defRPr sz="2400" b="0" i="0" u="none" strike="noStrike" cap="none">
                <a:solidFill>
                  <a:srgbClr val="595959"/>
                </a:solidFill>
                <a:latin typeface="Trebuchet MS"/>
                <a:ea typeface="Trebuchet MS"/>
                <a:cs typeface="Trebuchet MS"/>
                <a:sym typeface="Trebuchet MS"/>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Trebuchet MS"/>
                <a:ea typeface="Trebuchet MS"/>
                <a:cs typeface="Trebuchet MS"/>
                <a:sym typeface="Trebuchet MS"/>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42" name="Shape 42"/>
          <p:cNvSpPr txBox="1">
            <a:spLocks noGrp="1"/>
          </p:cNvSpPr>
          <p:nvPr>
            <p:ph type="dt" idx="10"/>
          </p:nvPr>
        </p:nvSpPr>
        <p:spPr>
          <a:xfrm>
            <a:off x="457200" y="6533260"/>
            <a:ext cx="2133599" cy="274812"/>
          </a:xfrm>
          <a:prstGeom prst="rect">
            <a:avLst/>
          </a:prstGeom>
          <a:noFill/>
          <a:ln>
            <a:noFill/>
          </a:ln>
        </p:spPr>
        <p:txBody>
          <a:bodyPr lIns="91425" tIns="91425" rIns="91425" bIns="91425" anchor="t" anchorCtr="0"/>
          <a:lstStyle>
            <a:lvl1pPr marL="0" marR="0" lvl="0" indent="0" algn="l" rtl="0">
              <a:lnSpc>
                <a:spcPct val="80000"/>
              </a:lnSpc>
              <a:spcBef>
                <a:spcPts val="0"/>
              </a:spcBef>
              <a:buNone/>
              <a:defRPr sz="12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3" name="Shape 43"/>
          <p:cNvSpPr txBox="1">
            <a:spLocks noGrp="1"/>
          </p:cNvSpPr>
          <p:nvPr>
            <p:ph type="sldNum" idx="12"/>
          </p:nvPr>
        </p:nvSpPr>
        <p:spPr>
          <a:xfrm>
            <a:off x="6929256" y="44985"/>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Trebuchet MS"/>
                <a:ea typeface="Trebuchet MS"/>
                <a:cs typeface="Trebuchet MS"/>
                <a:sym typeface="Trebuchet MS"/>
              </a:rPr>
              <a:t>‹#›</a:t>
            </a:fld>
            <a:endParaRPr lang="en-US" sz="1200">
              <a:solidFill>
                <a:srgbClr val="888888"/>
              </a:solidFill>
              <a:latin typeface="Trebuchet MS"/>
              <a:ea typeface="Trebuchet MS"/>
              <a:cs typeface="Trebuchet MS"/>
              <a:sym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6814"/>
            <a:ext cx="7160169" cy="1009358"/>
          </a:xfrm>
          <a:prstGeom prst="rect">
            <a:avLst/>
          </a:prstGeom>
        </p:spPr>
        <p:txBody>
          <a:bodyPr/>
          <a:lstStyle>
            <a:lvl1pPr>
              <a:defRPr>
                <a:solidFill>
                  <a:schemeClr val="accent1"/>
                </a:solidFill>
              </a:defRPr>
            </a:lvl1pPr>
          </a:lstStyle>
          <a:p>
            <a:r>
              <a:rPr lang="en-US" dirty="0"/>
              <a:t>Click to edit Master title style</a:t>
            </a:r>
          </a:p>
        </p:txBody>
      </p:sp>
      <p:sp>
        <p:nvSpPr>
          <p:cNvPr id="3" name="Content Placeholder 2"/>
          <p:cNvSpPr>
            <a:spLocks noGrp="1"/>
          </p:cNvSpPr>
          <p:nvPr>
            <p:ph idx="1"/>
          </p:nvPr>
        </p:nvSpPr>
        <p:spPr>
          <a:xfrm>
            <a:off x="457200" y="1037901"/>
            <a:ext cx="8229600" cy="5155999"/>
          </a:xfrm>
          <a:prstGeom prst="rect">
            <a:avLst/>
          </a:prstGeom>
        </p:spPr>
        <p:txBody>
          <a:bodyPr/>
          <a:lstStyle>
            <a:lvl2pPr marL="228600" indent="0">
              <a:buFont typeface="Courier New"/>
              <a:buNone/>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9572913"/>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1.gif"/><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Shape 6"/>
          <p:cNvPicPr preferRelativeResize="0"/>
          <p:nvPr/>
        </p:nvPicPr>
        <p:blipFill rotWithShape="1">
          <a:blip r:embed="rId3">
            <a:alphaModFix/>
          </a:blip>
          <a:srcRect/>
          <a:stretch/>
        </p:blipFill>
        <p:spPr>
          <a:xfrm>
            <a:off x="3231293" y="557106"/>
            <a:ext cx="5540197" cy="1244781"/>
          </a:xfrm>
          <a:prstGeom prst="rect">
            <a:avLst/>
          </a:prstGeom>
          <a:noFill/>
          <a:ln>
            <a:noFill/>
          </a:ln>
        </p:spPr>
      </p:pic>
      <p:sp>
        <p:nvSpPr>
          <p:cNvPr id="7" name="Shape 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 name="Shape 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Trebuchet MS"/>
                <a:ea typeface="Trebuchet MS"/>
                <a:cs typeface="Trebuchet MS"/>
                <a:sym typeface="Trebuchet MS"/>
              </a:rPr>
              <a:t>‹#›</a:t>
            </a:fld>
            <a:endParaRPr lang="en-US" sz="1200" b="0" i="0" u="none" strike="noStrike" cap="none">
              <a:solidFill>
                <a:srgbClr val="888888"/>
              </a:solidFill>
              <a:latin typeface="Trebuchet MS"/>
              <a:ea typeface="Trebuchet MS"/>
              <a:cs typeface="Trebuchet MS"/>
              <a:sym typeface="Trebuchet MS"/>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
        <p:cNvGrpSpPr/>
        <p:nvPr/>
      </p:nvGrpSpPr>
      <p:grpSpPr>
        <a:xfrm>
          <a:off x="0" y="0"/>
          <a:ext cx="0" cy="0"/>
          <a:chOff x="0" y="0"/>
          <a:chExt cx="0" cy="0"/>
        </a:xfrm>
      </p:grpSpPr>
      <p:sp>
        <p:nvSpPr>
          <p:cNvPr id="13" name="Shape 1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pic>
        <p:nvPicPr>
          <p:cNvPr id="14" name="Shape 14"/>
          <p:cNvPicPr preferRelativeResize="0"/>
          <p:nvPr/>
        </p:nvPicPr>
        <p:blipFill rotWithShape="1">
          <a:blip r:embed="rId7">
            <a:alphaModFix/>
          </a:blip>
          <a:srcRect/>
          <a:stretch/>
        </p:blipFill>
        <p:spPr>
          <a:xfrm>
            <a:off x="7457474" y="6456255"/>
            <a:ext cx="1605382" cy="360701"/>
          </a:xfrm>
          <a:prstGeom prst="rect">
            <a:avLst/>
          </a:prstGeom>
          <a:noFill/>
          <a:ln>
            <a:noFill/>
          </a:ln>
        </p:spPr>
      </p:pic>
      <p:cxnSp>
        <p:nvCxnSpPr>
          <p:cNvPr id="15" name="Shape 15"/>
          <p:cNvCxnSpPr/>
          <p:nvPr/>
        </p:nvCxnSpPr>
        <p:spPr>
          <a:xfrm>
            <a:off x="457200" y="1038966"/>
            <a:ext cx="8689495" cy="0"/>
          </a:xfrm>
          <a:prstGeom prst="straightConnector1">
            <a:avLst/>
          </a:prstGeom>
          <a:noFill/>
          <a:ln w="25400" cap="flat" cmpd="sng">
            <a:solidFill>
              <a:schemeClr val="accent6"/>
            </a:solidFill>
            <a:prstDash val="solid"/>
            <a:round/>
            <a:headEnd type="none" w="med" len="med"/>
            <a:tailEnd type="none" w="med" len="med"/>
          </a:ln>
        </p:spPr>
      </p:cxnSp>
      <p:sp>
        <p:nvSpPr>
          <p:cNvPr id="16" name="Shape 16"/>
          <p:cNvSpPr txBox="1">
            <a:spLocks noGrp="1"/>
          </p:cNvSpPr>
          <p:nvPr>
            <p:ph type="sldNum" idx="12"/>
          </p:nvPr>
        </p:nvSpPr>
        <p:spPr>
          <a:xfrm>
            <a:off x="6929256" y="44985"/>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Trebuchet MS"/>
                <a:ea typeface="Trebuchet MS"/>
                <a:cs typeface="Trebuchet MS"/>
                <a:sym typeface="Trebuchet MS"/>
              </a:rPr>
              <a:t>‹#›</a:t>
            </a:fld>
            <a:endParaRPr lang="en-US" sz="1200">
              <a:solidFill>
                <a:srgbClr val="888888"/>
              </a:solidFill>
              <a:latin typeface="Trebuchet MS"/>
              <a:ea typeface="Trebuchet MS"/>
              <a:cs typeface="Trebuchet MS"/>
              <a:sym typeface="Trebuchet MS"/>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7"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dlaroche@htgmolecular.com"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4" name="Shape 64"/>
          <p:cNvSpPr txBox="1"/>
          <p:nvPr/>
        </p:nvSpPr>
        <p:spPr>
          <a:xfrm>
            <a:off x="302400" y="2081500"/>
            <a:ext cx="8384400" cy="358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000" b="1" dirty="0">
                <a:solidFill>
                  <a:schemeClr val="accent1"/>
                </a:solidFill>
                <a:latin typeface="Trebuchet MS"/>
                <a:ea typeface="Trebuchet MS"/>
                <a:cs typeface="Trebuchet MS"/>
                <a:sym typeface="Trebuchet MS"/>
              </a:rPr>
              <a:t>NGS RNA-</a:t>
            </a:r>
            <a:r>
              <a:rPr lang="en-US" sz="3000" b="1" dirty="0" err="1">
                <a:solidFill>
                  <a:schemeClr val="accent1"/>
                </a:solidFill>
                <a:latin typeface="Trebuchet MS"/>
                <a:ea typeface="Trebuchet MS"/>
                <a:cs typeface="Trebuchet MS"/>
                <a:sym typeface="Trebuchet MS"/>
              </a:rPr>
              <a:t>Seq</a:t>
            </a:r>
            <a:r>
              <a:rPr lang="en-US" sz="3000" b="1" dirty="0">
                <a:solidFill>
                  <a:schemeClr val="accent1"/>
                </a:solidFill>
                <a:latin typeface="Trebuchet MS"/>
                <a:ea typeface="Trebuchet MS"/>
                <a:cs typeface="Trebuchet MS"/>
                <a:sym typeface="Trebuchet MS"/>
              </a:rPr>
              <a:t> Data as Relative Abundances:</a:t>
            </a:r>
          </a:p>
          <a:p>
            <a:pPr marL="0" marR="0" lvl="0" indent="0" algn="l" rtl="0">
              <a:spcBef>
                <a:spcPts val="0"/>
              </a:spcBef>
              <a:buSzPct val="25000"/>
              <a:buNone/>
            </a:pPr>
            <a:r>
              <a:rPr lang="en-US" sz="3000" b="1" dirty="0">
                <a:solidFill>
                  <a:schemeClr val="accent1"/>
                </a:solidFill>
                <a:latin typeface="Trebuchet MS"/>
                <a:ea typeface="Trebuchet MS"/>
                <a:cs typeface="Trebuchet MS"/>
                <a:sym typeface="Trebuchet MS"/>
              </a:rPr>
              <a:t>Implications for quality control and analysis</a:t>
            </a:r>
          </a:p>
          <a:p>
            <a:pPr marL="0" marR="0" lvl="0" indent="0" algn="l" rtl="0">
              <a:spcBef>
                <a:spcPts val="0"/>
              </a:spcBef>
              <a:buNone/>
            </a:pPr>
            <a:endParaRPr sz="2400" b="1" dirty="0">
              <a:solidFill>
                <a:schemeClr val="accent1"/>
              </a:solidFill>
              <a:latin typeface="Trebuchet MS"/>
              <a:ea typeface="Trebuchet MS"/>
              <a:cs typeface="Trebuchet MS"/>
              <a:sym typeface="Trebuchet MS"/>
            </a:endParaRPr>
          </a:p>
          <a:p>
            <a:pPr marL="0" marR="0" lvl="0" indent="0" algn="l" rtl="0">
              <a:spcBef>
                <a:spcPts val="0"/>
              </a:spcBef>
              <a:buSzPct val="25000"/>
              <a:buNone/>
            </a:pPr>
            <a:r>
              <a:rPr lang="en-US" sz="2400" i="1" dirty="0">
                <a:solidFill>
                  <a:srgbClr val="595959"/>
                </a:solidFill>
                <a:latin typeface="Trebuchet MS"/>
                <a:ea typeface="Trebuchet MS"/>
                <a:cs typeface="Trebuchet MS"/>
                <a:sym typeface="Trebuchet MS"/>
              </a:rPr>
              <a:t>Bonnie LaFleur, Dominic LaRoche*, Kurt Michels, </a:t>
            </a:r>
            <a:r>
              <a:rPr lang="en-US" sz="2400" i="1" dirty="0" err="1">
                <a:solidFill>
                  <a:srgbClr val="595959"/>
                </a:solidFill>
                <a:latin typeface="Trebuchet MS"/>
                <a:ea typeface="Trebuchet MS"/>
                <a:cs typeface="Trebuchet MS"/>
                <a:sym typeface="Trebuchet MS"/>
              </a:rPr>
              <a:t>Shripad</a:t>
            </a:r>
            <a:r>
              <a:rPr lang="en-US" sz="2400" i="1" dirty="0">
                <a:solidFill>
                  <a:srgbClr val="595959"/>
                </a:solidFill>
                <a:latin typeface="Trebuchet MS"/>
                <a:ea typeface="Trebuchet MS"/>
                <a:cs typeface="Trebuchet MS"/>
                <a:sym typeface="Trebuchet MS"/>
              </a:rPr>
              <a:t> </a:t>
            </a:r>
            <a:r>
              <a:rPr lang="en-US" sz="2400" i="1" dirty="0" err="1">
                <a:solidFill>
                  <a:srgbClr val="595959"/>
                </a:solidFill>
                <a:latin typeface="Trebuchet MS"/>
                <a:ea typeface="Trebuchet MS"/>
                <a:cs typeface="Trebuchet MS"/>
                <a:sym typeface="Trebuchet MS"/>
              </a:rPr>
              <a:t>Sinari</a:t>
            </a:r>
            <a:r>
              <a:rPr lang="en-US" sz="2400" i="1" dirty="0">
                <a:solidFill>
                  <a:srgbClr val="595959"/>
                </a:solidFill>
                <a:latin typeface="Trebuchet MS"/>
                <a:ea typeface="Trebuchet MS"/>
                <a:cs typeface="Trebuchet MS"/>
                <a:sym typeface="Trebuchet MS"/>
              </a:rPr>
              <a:t>, and Dean </a:t>
            </a:r>
            <a:r>
              <a:rPr lang="en-US" sz="2400" i="1" dirty="0" err="1">
                <a:solidFill>
                  <a:srgbClr val="595959"/>
                </a:solidFill>
                <a:latin typeface="Trebuchet MS"/>
                <a:ea typeface="Trebuchet MS"/>
                <a:cs typeface="Trebuchet MS"/>
                <a:sym typeface="Trebuchet MS"/>
              </a:rPr>
              <a:t>Billheimer</a:t>
            </a:r>
            <a:endParaRPr lang="en-US" sz="2400" i="1" dirty="0">
              <a:solidFill>
                <a:srgbClr val="595959"/>
              </a:solidFill>
              <a:latin typeface="Trebuchet MS"/>
              <a:ea typeface="Trebuchet MS"/>
              <a:cs typeface="Trebuchet MS"/>
              <a:sym typeface="Trebuchet MS"/>
            </a:endParaRPr>
          </a:p>
          <a:p>
            <a:pPr marL="0" marR="0" lvl="0" indent="0" algn="l" rtl="0">
              <a:spcBef>
                <a:spcPts val="0"/>
              </a:spcBef>
              <a:buSzPct val="25000"/>
              <a:buNone/>
            </a:pPr>
            <a:r>
              <a:rPr lang="en-US" sz="2400" i="1" dirty="0">
                <a:solidFill>
                  <a:srgbClr val="595959"/>
                </a:solidFill>
                <a:latin typeface="Trebuchet MS"/>
                <a:ea typeface="Trebuchet MS"/>
                <a:cs typeface="Trebuchet MS"/>
                <a:sym typeface="Trebuchet MS"/>
              </a:rPr>
              <a:t>(16 May 2016)</a:t>
            </a:r>
          </a:p>
          <a:p>
            <a:pPr marL="0" marR="0" lvl="0" indent="0" algn="l" rtl="0">
              <a:spcBef>
                <a:spcPts val="0"/>
              </a:spcBef>
              <a:buSzPct val="25000"/>
              <a:buNone/>
            </a:pPr>
            <a:endParaRPr lang="en-US" sz="2400" i="1" dirty="0">
              <a:solidFill>
                <a:srgbClr val="595959"/>
              </a:solidFill>
              <a:latin typeface="Trebuchet MS"/>
              <a:ea typeface="Trebuchet MS"/>
              <a:cs typeface="Trebuchet MS"/>
              <a:sym typeface="Trebuchet MS"/>
            </a:endParaRPr>
          </a:p>
          <a:p>
            <a:pPr marL="0" marR="0" lvl="0" indent="0" algn="l" rtl="0">
              <a:spcBef>
                <a:spcPts val="0"/>
              </a:spcBef>
              <a:buSzPct val="25000"/>
              <a:buNone/>
            </a:pPr>
            <a:r>
              <a:rPr lang="en-US" sz="2400" i="1" dirty="0">
                <a:solidFill>
                  <a:srgbClr val="595959"/>
                </a:solidFill>
                <a:latin typeface="Trebuchet MS"/>
                <a:ea typeface="Trebuchet MS"/>
                <a:cs typeface="Trebuchet MS"/>
                <a:sym typeface="Trebuchet MS"/>
              </a:rPr>
              <a:t>*dlaroche@email.arizona.edu</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0368" y="4378807"/>
            <a:ext cx="2479193" cy="2479193"/>
          </a:xfrm>
          <a:prstGeom prst="rect">
            <a:avLst/>
          </a:prstGeom>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body" idx="3"/>
          </p:nvPr>
        </p:nvSpPr>
        <p:spPr>
          <a:xfrm>
            <a:off x="146303" y="3393911"/>
            <a:ext cx="8916551" cy="2813700"/>
          </a:xfrm>
          <a:prstGeom prst="rect">
            <a:avLst/>
          </a:prstGeom>
          <a:noFill/>
          <a:ln>
            <a:noFill/>
          </a:ln>
        </p:spPr>
        <p:txBody>
          <a:bodyPr lIns="91425" tIns="45700" rIns="91425" bIns="45700" anchor="t" anchorCtr="0">
            <a:noAutofit/>
          </a:bodyPr>
          <a:lstStyle/>
          <a:p>
            <a:pPr>
              <a:lnSpc>
                <a:spcPct val="138000"/>
              </a:lnSpc>
              <a:spcBef>
                <a:spcPts val="0"/>
              </a:spcBef>
              <a:buFont typeface="Wingdings" panose="05000000000000000000" pitchFamily="2" charset="2"/>
              <a:buChar char="§"/>
            </a:pPr>
            <a:r>
              <a:rPr lang="en-US" sz="2500" dirty="0"/>
              <a:t> Positivity and summation constraint complicate analysis</a:t>
            </a:r>
          </a:p>
          <a:p>
            <a:pPr>
              <a:lnSpc>
                <a:spcPct val="138000"/>
              </a:lnSpc>
              <a:spcBef>
                <a:spcPts val="0"/>
              </a:spcBef>
              <a:buFont typeface="Wingdings" panose="05000000000000000000" pitchFamily="2" charset="2"/>
              <a:buChar char="§"/>
            </a:pPr>
            <a:r>
              <a:rPr lang="en-US" sz="2500" dirty="0"/>
              <a:t> Complicated covariance structure (Aitchison, 1982)</a:t>
            </a:r>
          </a:p>
          <a:p>
            <a:pPr>
              <a:lnSpc>
                <a:spcPct val="138000"/>
              </a:lnSpc>
              <a:spcBef>
                <a:spcPts val="0"/>
              </a:spcBef>
              <a:buFont typeface="Wingdings" panose="05000000000000000000" pitchFamily="2" charset="2"/>
              <a:buChar char="§"/>
            </a:pPr>
            <a:r>
              <a:rPr lang="en-US" sz="2500" dirty="0"/>
              <a:t> As one component increases some other(s) must decrease</a:t>
            </a:r>
          </a:p>
          <a:p>
            <a:pPr marL="0" indent="0">
              <a:lnSpc>
                <a:spcPct val="138000"/>
              </a:lnSpc>
              <a:spcBef>
                <a:spcPts val="0"/>
              </a:spcBef>
              <a:buNone/>
            </a:pPr>
            <a:endParaRPr lang="en-US" sz="2200" dirty="0">
              <a:solidFill>
                <a:schemeClr val="accent1"/>
              </a:solidFill>
            </a:endParaRPr>
          </a:p>
          <a:p>
            <a:pPr marL="0" indent="0">
              <a:lnSpc>
                <a:spcPct val="138000"/>
              </a:lnSpc>
              <a:spcBef>
                <a:spcPts val="0"/>
              </a:spcBef>
              <a:buNone/>
            </a:pPr>
            <a:r>
              <a:rPr lang="en-US" sz="2200" dirty="0">
                <a:solidFill>
                  <a:schemeClr val="accent1"/>
                </a:solidFill>
              </a:rPr>
              <a:t>“Spurious correlation” (Pearson, 1897) - “fraught with difficulty and danger”</a:t>
            </a:r>
          </a:p>
          <a:p>
            <a:pPr marL="0" marR="0" lvl="0" indent="-177800" algn="l" rtl="0">
              <a:spcBef>
                <a:spcPts val="0"/>
              </a:spcBef>
              <a:buClr>
                <a:schemeClr val="dk1"/>
              </a:buClr>
              <a:buSzPct val="100000"/>
              <a:buFont typeface="Noto Sans Symbols"/>
              <a:buNone/>
            </a:pPr>
            <a:endParaRPr dirty="0"/>
          </a:p>
          <a:p>
            <a:pPr marL="0" marR="0" lvl="0" indent="-177800" algn="l" rtl="0">
              <a:spcBef>
                <a:spcPts val="0"/>
              </a:spcBef>
              <a:buClr>
                <a:schemeClr val="dk1"/>
              </a:buClr>
              <a:buSzPct val="100000"/>
              <a:buFont typeface="Noto Sans Symbols"/>
              <a:buNone/>
            </a:pPr>
            <a:endParaRPr dirty="0"/>
          </a:p>
          <a:p>
            <a:pPr marL="342900" marR="0" lvl="0" indent="-342900" algn="l" rtl="0">
              <a:spcBef>
                <a:spcPts val="0"/>
              </a:spcBef>
              <a:buClr>
                <a:schemeClr val="dk1"/>
              </a:buClr>
              <a:buSzPct val="100000"/>
              <a:buFont typeface="Noto Sans Symbols"/>
              <a:buNone/>
            </a:pPr>
            <a:endParaRPr dirty="0"/>
          </a:p>
          <a:p>
            <a:pPr marL="342900" marR="0" lvl="0" indent="-342900" algn="l" rtl="0">
              <a:spcBef>
                <a:spcPts val="0"/>
              </a:spcBef>
              <a:buClr>
                <a:schemeClr val="dk1"/>
              </a:buClr>
              <a:buSzPct val="100000"/>
              <a:buFont typeface="Noto Sans Symbols"/>
              <a:buNone/>
            </a:pPr>
            <a:endParaRPr dirty="0"/>
          </a:p>
        </p:txBody>
      </p:sp>
      <p:sp>
        <p:nvSpPr>
          <p:cNvPr id="131" name="Shape 131"/>
          <p:cNvSpPr txBox="1">
            <a:spLocks noGrp="1"/>
          </p:cNvSpPr>
          <p:nvPr>
            <p:ph type="body" idx="4"/>
          </p:nvPr>
        </p:nvSpPr>
        <p:spPr>
          <a:xfrm>
            <a:off x="4646625" y="1045149"/>
            <a:ext cx="4038600" cy="2023200"/>
          </a:xfrm>
          <a:prstGeom prst="rect">
            <a:avLst/>
          </a:prstGeom>
          <a:noFill/>
          <a:ln>
            <a:noFill/>
          </a:ln>
        </p:spPr>
        <p:txBody>
          <a:bodyPr lIns="91425" tIns="45700" rIns="91425" bIns="45700" anchor="t" anchorCtr="0">
            <a:noAutofit/>
          </a:bodyPr>
          <a:lstStyle/>
          <a:p>
            <a:pPr marL="0" marR="0" lvl="0" indent="-177800" algn="l" rtl="0">
              <a:spcBef>
                <a:spcPts val="0"/>
              </a:spcBef>
              <a:buClr>
                <a:schemeClr val="dk1"/>
              </a:buClr>
              <a:buSzPct val="116666"/>
              <a:buFont typeface="Noto Sans Symbols"/>
              <a:buNone/>
            </a:pPr>
            <a:r>
              <a:rPr lang="en-US" sz="2400"/>
              <a:t>vector of proportions</a:t>
            </a:r>
          </a:p>
          <a:p>
            <a:pPr marL="0" marR="0" lvl="0" indent="-177800" algn="l" rtl="0">
              <a:spcBef>
                <a:spcPts val="0"/>
              </a:spcBef>
              <a:buClr>
                <a:schemeClr val="dk1"/>
              </a:buClr>
              <a:buSzPct val="116666"/>
              <a:buFont typeface="Noto Sans Symbols"/>
              <a:buNone/>
            </a:pPr>
            <a:endParaRPr sz="2400"/>
          </a:p>
          <a:p>
            <a:pPr marL="0" marR="0" lvl="0" indent="-177800" algn="l" rtl="0">
              <a:spcBef>
                <a:spcPts val="0"/>
              </a:spcBef>
              <a:buClr>
                <a:schemeClr val="dk1"/>
              </a:buClr>
              <a:buSzPct val="116666"/>
              <a:buFont typeface="Noto Sans Symbols"/>
              <a:buNone/>
            </a:pPr>
            <a:r>
              <a:rPr lang="en-US" sz="2400"/>
              <a:t>all components positive</a:t>
            </a:r>
          </a:p>
          <a:p>
            <a:pPr marL="0" marR="0" lvl="0" indent="-177800" algn="l" rtl="0">
              <a:spcBef>
                <a:spcPts val="0"/>
              </a:spcBef>
              <a:buClr>
                <a:schemeClr val="dk1"/>
              </a:buClr>
              <a:buSzPct val="116666"/>
              <a:buFont typeface="Noto Sans Symbols"/>
              <a:buNone/>
            </a:pPr>
            <a:endParaRPr sz="2400"/>
          </a:p>
          <a:p>
            <a:pPr marL="0" marR="0" lvl="0" indent="-177800" algn="l" rtl="0">
              <a:spcBef>
                <a:spcPts val="0"/>
              </a:spcBef>
              <a:buClr>
                <a:schemeClr val="dk1"/>
              </a:buClr>
              <a:buSzPct val="116666"/>
              <a:buFont typeface="Noto Sans Symbols"/>
              <a:buNone/>
            </a:pPr>
            <a:r>
              <a:rPr lang="en-US" sz="2400"/>
              <a:t>sum to a constant </a:t>
            </a:r>
          </a:p>
          <a:p>
            <a:pPr marL="0" marR="0" lvl="0" indent="-177800" algn="l" rtl="0">
              <a:spcBef>
                <a:spcPts val="0"/>
              </a:spcBef>
              <a:buClr>
                <a:schemeClr val="dk1"/>
              </a:buClr>
              <a:buSzPct val="116666"/>
              <a:buFont typeface="Noto Sans Symbols"/>
              <a:buNone/>
            </a:pPr>
            <a:r>
              <a:rPr lang="en-US" sz="2400"/>
              <a:t>(often T=1)</a:t>
            </a:r>
          </a:p>
        </p:txBody>
      </p:sp>
      <p:sp>
        <p:nvSpPr>
          <p:cNvPr id="132" name="Shape 132"/>
          <p:cNvSpPr txBox="1">
            <a:spLocks noGrp="1"/>
          </p:cNvSpPr>
          <p:nvPr>
            <p:ph type="title"/>
          </p:nvPr>
        </p:nvSpPr>
        <p:spPr>
          <a:xfrm>
            <a:off x="457200" y="139930"/>
            <a:ext cx="8229600" cy="834194"/>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chemeClr val="dk1"/>
              </a:buClr>
              <a:buSzPct val="25000"/>
              <a:buFont typeface="Trebuchet MS"/>
              <a:buNone/>
            </a:pPr>
            <a:r>
              <a:rPr lang="en-US"/>
              <a:t>Compositional Data</a:t>
            </a:r>
          </a:p>
        </p:txBody>
      </p:sp>
      <p:pic>
        <p:nvPicPr>
          <p:cNvPr id="135" name="Shape 135"/>
          <p:cNvPicPr preferRelativeResize="0"/>
          <p:nvPr/>
        </p:nvPicPr>
        <p:blipFill>
          <a:blip r:embed="rId3">
            <a:alphaModFix/>
          </a:blip>
          <a:stretch>
            <a:fillRect/>
          </a:stretch>
        </p:blipFill>
        <p:spPr>
          <a:xfrm>
            <a:off x="457200" y="1740975"/>
            <a:ext cx="1627829" cy="274825"/>
          </a:xfrm>
          <a:prstGeom prst="rect">
            <a:avLst/>
          </a:prstGeom>
          <a:noFill/>
          <a:ln>
            <a:noFill/>
          </a:ln>
        </p:spPr>
      </p:pic>
      <p:pic>
        <p:nvPicPr>
          <p:cNvPr id="136" name="Shape 136"/>
          <p:cNvPicPr preferRelativeResize="0"/>
          <p:nvPr/>
        </p:nvPicPr>
        <p:blipFill>
          <a:blip r:embed="rId4">
            <a:alphaModFix/>
          </a:blip>
          <a:stretch>
            <a:fillRect/>
          </a:stretch>
        </p:blipFill>
        <p:spPr>
          <a:xfrm>
            <a:off x="522300" y="1123962"/>
            <a:ext cx="3098606" cy="365124"/>
          </a:xfrm>
          <a:prstGeom prst="rect">
            <a:avLst/>
          </a:prstGeom>
          <a:noFill/>
          <a:ln>
            <a:noFill/>
          </a:ln>
        </p:spPr>
      </p:pic>
      <p:pic>
        <p:nvPicPr>
          <p:cNvPr id="137" name="Shape 137"/>
          <p:cNvPicPr preferRelativeResize="0"/>
          <p:nvPr/>
        </p:nvPicPr>
        <p:blipFill>
          <a:blip r:embed="rId5">
            <a:alphaModFix/>
          </a:blip>
          <a:stretch>
            <a:fillRect/>
          </a:stretch>
        </p:blipFill>
        <p:spPr>
          <a:xfrm>
            <a:off x="457200" y="2088462"/>
            <a:ext cx="1500981" cy="97980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457200" y="139930"/>
            <a:ext cx="8229600" cy="834194"/>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chemeClr val="dk1"/>
              </a:buClr>
              <a:buSzPct val="25000"/>
              <a:buFont typeface="Trebuchet MS"/>
              <a:buNone/>
            </a:pPr>
            <a:r>
              <a:rPr lang="en-US" dirty="0"/>
              <a:t>RNA-</a:t>
            </a:r>
            <a:r>
              <a:rPr lang="en-US" dirty="0" err="1"/>
              <a:t>Seq</a:t>
            </a:r>
            <a:r>
              <a:rPr lang="en-US" dirty="0"/>
              <a:t> Data is Compositional</a:t>
            </a:r>
          </a:p>
        </p:txBody>
      </p:sp>
      <p:sp>
        <p:nvSpPr>
          <p:cNvPr id="71" name="Shape 71"/>
          <p:cNvSpPr txBox="1">
            <a:spLocks noGrp="1"/>
          </p:cNvSpPr>
          <p:nvPr>
            <p:ph type="body" idx="1"/>
          </p:nvPr>
        </p:nvSpPr>
        <p:spPr>
          <a:xfrm>
            <a:off x="249155" y="1240417"/>
            <a:ext cx="8813700" cy="5059095"/>
          </a:xfrm>
          <a:prstGeom prst="rect">
            <a:avLst/>
          </a:prstGeom>
          <a:noFill/>
          <a:ln>
            <a:noFill/>
          </a:ln>
        </p:spPr>
        <p:txBody>
          <a:bodyPr lIns="91425" tIns="45700" rIns="91425" bIns="45700" anchor="t" anchorCtr="0">
            <a:noAutofit/>
          </a:bodyPr>
          <a:lstStyle/>
          <a:p>
            <a:pPr marL="457200" marR="0" lvl="0" indent="-381000" algn="l" rtl="0">
              <a:lnSpc>
                <a:spcPct val="115000"/>
              </a:lnSpc>
              <a:spcBef>
                <a:spcPts val="0"/>
              </a:spcBef>
              <a:buSzPct val="100000"/>
            </a:pPr>
            <a:r>
              <a:rPr lang="en-US" sz="2400" dirty="0"/>
              <a:t>RNA-</a:t>
            </a:r>
            <a:r>
              <a:rPr lang="en-US" sz="2400" dirty="0" err="1"/>
              <a:t>Seq</a:t>
            </a:r>
            <a:r>
              <a:rPr lang="en-US" sz="2400" dirty="0"/>
              <a:t> data from next-generation sequencing is compositional</a:t>
            </a:r>
          </a:p>
          <a:p>
            <a:pPr marL="739775" lvl="1" indent="-381000">
              <a:lnSpc>
                <a:spcPct val="115000"/>
              </a:lnSpc>
              <a:spcBef>
                <a:spcPts val="0"/>
              </a:spcBef>
              <a:buSzPct val="100000"/>
              <a:buFont typeface="Wingdings" panose="05000000000000000000" pitchFamily="2" charset="2"/>
              <a:buChar char="q"/>
            </a:pPr>
            <a:endParaRPr lang="en-US" sz="2000" dirty="0"/>
          </a:p>
          <a:p>
            <a:pPr marL="739775" lvl="1" indent="-381000">
              <a:lnSpc>
                <a:spcPct val="115000"/>
              </a:lnSpc>
              <a:spcBef>
                <a:spcPts val="0"/>
              </a:spcBef>
              <a:buSzPct val="100000"/>
              <a:buFont typeface="Wingdings" panose="05000000000000000000" pitchFamily="2" charset="2"/>
              <a:buChar char="§"/>
            </a:pPr>
            <a:r>
              <a:rPr lang="en-US" sz="2000" dirty="0"/>
              <a:t>Data is positive </a:t>
            </a:r>
            <a:r>
              <a:rPr lang="en-US" sz="2000" dirty="0">
                <a:sym typeface="Wingdings" panose="05000000000000000000" pitchFamily="2" charset="2"/>
              </a:rPr>
              <a:t></a:t>
            </a:r>
            <a:endParaRPr lang="en-US" sz="2000" dirty="0"/>
          </a:p>
          <a:p>
            <a:pPr marL="739775" lvl="1" indent="-381000">
              <a:lnSpc>
                <a:spcPct val="115000"/>
              </a:lnSpc>
              <a:spcBef>
                <a:spcPts val="0"/>
              </a:spcBef>
              <a:buSzPct val="100000"/>
              <a:buFont typeface="Wingdings" panose="05000000000000000000" pitchFamily="2" charset="2"/>
              <a:buChar char="§"/>
            </a:pPr>
            <a:r>
              <a:rPr lang="en-US" sz="2000" dirty="0"/>
              <a:t>Sum constraint from limited number of available reads </a:t>
            </a:r>
            <a:r>
              <a:rPr lang="en-US" sz="2000" dirty="0">
                <a:sym typeface="Wingdings" panose="05000000000000000000" pitchFamily="2" charset="2"/>
              </a:rPr>
              <a:t></a:t>
            </a:r>
            <a:endParaRPr lang="en-US" sz="2000" dirty="0"/>
          </a:p>
          <a:p>
            <a:pPr marL="457200" indent="-381000">
              <a:lnSpc>
                <a:spcPct val="115000"/>
              </a:lnSpc>
              <a:spcBef>
                <a:spcPts val="0"/>
              </a:spcBef>
              <a:buFont typeface="Wingdings" panose="05000000000000000000" pitchFamily="2" charset="2"/>
              <a:buChar char="§"/>
            </a:pPr>
            <a:endParaRPr lang="en-US" sz="2400" dirty="0"/>
          </a:p>
          <a:p>
            <a:pPr marL="457200" indent="-381000">
              <a:lnSpc>
                <a:spcPct val="115000"/>
              </a:lnSpc>
              <a:spcBef>
                <a:spcPts val="0"/>
              </a:spcBef>
              <a:buFont typeface="Wingdings" panose="05000000000000000000" pitchFamily="2" charset="2"/>
              <a:buChar char="§"/>
            </a:pPr>
            <a:r>
              <a:rPr lang="en-US" sz="2400" dirty="0"/>
              <a:t>Methods exist for analysis of compositions (Aitchison 1985) </a:t>
            </a:r>
          </a:p>
          <a:p>
            <a:pPr marL="739775" lvl="1" indent="-381000">
              <a:lnSpc>
                <a:spcPct val="115000"/>
              </a:lnSpc>
              <a:spcBef>
                <a:spcPts val="0"/>
              </a:spcBef>
              <a:buSzPct val="100000"/>
            </a:pPr>
            <a:endParaRPr lang="en-US" sz="2000" dirty="0"/>
          </a:p>
          <a:p>
            <a:pPr marL="739775" lvl="1" indent="-381000">
              <a:lnSpc>
                <a:spcPct val="115000"/>
              </a:lnSpc>
              <a:spcBef>
                <a:spcPts val="0"/>
              </a:spcBef>
              <a:buSzPct val="100000"/>
              <a:buFont typeface="Wingdings" panose="05000000000000000000" pitchFamily="2" charset="2"/>
              <a:buChar char="§"/>
            </a:pPr>
            <a:r>
              <a:rPr lang="en-US" sz="2000" dirty="0"/>
              <a:t>Log-ratio transformation: </a:t>
            </a:r>
          </a:p>
          <a:p>
            <a:pPr marL="739775" lvl="1" indent="-381000">
              <a:lnSpc>
                <a:spcPct val="115000"/>
              </a:lnSpc>
              <a:spcBef>
                <a:spcPts val="0"/>
              </a:spcBef>
              <a:buSzPct val="100000"/>
              <a:buFont typeface="Wingdings" panose="05000000000000000000" pitchFamily="2" charset="2"/>
              <a:buChar char="§"/>
            </a:pPr>
            <a:endParaRPr lang="en-US" sz="2000" dirty="0"/>
          </a:p>
          <a:p>
            <a:pPr marL="739775" lvl="1" indent="-381000">
              <a:lnSpc>
                <a:spcPct val="115000"/>
              </a:lnSpc>
              <a:spcBef>
                <a:spcPts val="0"/>
              </a:spcBef>
              <a:buSzPct val="100000"/>
              <a:buFont typeface="Wingdings" panose="05000000000000000000" pitchFamily="2" charset="2"/>
              <a:buChar char="§"/>
            </a:pPr>
            <a:endParaRPr lang="en-US" sz="2000" dirty="0"/>
          </a:p>
          <a:p>
            <a:pPr marL="739775" lvl="1" indent="-381000">
              <a:lnSpc>
                <a:spcPct val="115000"/>
              </a:lnSpc>
              <a:spcBef>
                <a:spcPts val="0"/>
              </a:spcBef>
              <a:buSzPct val="100000"/>
              <a:buFont typeface="Wingdings" panose="05000000000000000000" pitchFamily="2" charset="2"/>
              <a:buChar char="§"/>
            </a:pPr>
            <a:r>
              <a:rPr lang="en-US" sz="2000" dirty="0"/>
              <a:t>Compositional distance:</a:t>
            </a:r>
          </a:p>
          <a:p>
            <a:pPr marL="739775" lvl="1" indent="-381000">
              <a:lnSpc>
                <a:spcPct val="115000"/>
              </a:lnSpc>
              <a:spcBef>
                <a:spcPts val="0"/>
              </a:spcBef>
              <a:buSzPct val="100000"/>
            </a:pPr>
            <a:endParaRPr lang="en-US" sz="1600" dirty="0"/>
          </a:p>
          <a:p>
            <a:pPr marL="739775" lvl="1" indent="-381000">
              <a:lnSpc>
                <a:spcPct val="115000"/>
              </a:lnSpc>
              <a:spcBef>
                <a:spcPts val="0"/>
              </a:spcBef>
              <a:buSzPct val="100000"/>
            </a:pPr>
            <a:endParaRPr lang="en-US" sz="1600" dirty="0"/>
          </a:p>
        </p:txBody>
      </p:sp>
      <p:pic>
        <p:nvPicPr>
          <p:cNvPr id="4" name="Picture 3"/>
          <p:cNvPicPr>
            <a:picLocks noChangeAspect="1"/>
          </p:cNvPicPr>
          <p:nvPr/>
        </p:nvPicPr>
        <p:blipFill>
          <a:blip r:embed="rId3"/>
          <a:stretch>
            <a:fillRect/>
          </a:stretch>
        </p:blipFill>
        <p:spPr>
          <a:xfrm>
            <a:off x="4348415" y="4230777"/>
            <a:ext cx="4338385" cy="724854"/>
          </a:xfrm>
          <a:prstGeom prst="rect">
            <a:avLst/>
          </a:prstGeom>
        </p:spPr>
      </p:pic>
      <p:pic>
        <p:nvPicPr>
          <p:cNvPr id="5" name="Picture 4"/>
          <p:cNvPicPr>
            <a:picLocks noChangeAspect="1"/>
          </p:cNvPicPr>
          <p:nvPr/>
        </p:nvPicPr>
        <p:blipFill>
          <a:blip r:embed="rId4"/>
          <a:stretch>
            <a:fillRect/>
          </a:stretch>
        </p:blipFill>
        <p:spPr>
          <a:xfrm>
            <a:off x="4252357" y="5221924"/>
            <a:ext cx="4530500" cy="985274"/>
          </a:xfrm>
          <a:prstGeom prst="rect">
            <a:avLst/>
          </a:prstGeom>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457200" y="139930"/>
            <a:ext cx="8229600" cy="834300"/>
          </a:xfrm>
          <a:prstGeom prst="rect">
            <a:avLst/>
          </a:prstGeom>
        </p:spPr>
        <p:txBody>
          <a:bodyPr lIns="91425" tIns="91425" rIns="91425" bIns="91425" anchor="b" anchorCtr="0">
            <a:noAutofit/>
          </a:bodyPr>
          <a:lstStyle/>
          <a:p>
            <a:pPr lvl="0">
              <a:spcBef>
                <a:spcPts val="0"/>
              </a:spcBef>
              <a:buNone/>
            </a:pPr>
            <a:r>
              <a:rPr lang="en-US" dirty="0"/>
              <a:t>Summary of Poster</a:t>
            </a:r>
          </a:p>
        </p:txBody>
      </p:sp>
      <p:sp>
        <p:nvSpPr>
          <p:cNvPr id="105" name="Shape 105"/>
          <p:cNvSpPr txBox="1">
            <a:spLocks noGrp="1"/>
          </p:cNvSpPr>
          <p:nvPr>
            <p:ph type="body" idx="1"/>
          </p:nvPr>
        </p:nvSpPr>
        <p:spPr>
          <a:xfrm>
            <a:off x="457200" y="1189497"/>
            <a:ext cx="8229600" cy="4908900"/>
          </a:xfrm>
          <a:prstGeom prst="rect">
            <a:avLst/>
          </a:prstGeom>
        </p:spPr>
        <p:txBody>
          <a:bodyPr lIns="91425" tIns="91425" rIns="91425" bIns="91425" anchor="t" anchorCtr="0">
            <a:noAutofit/>
          </a:bodyPr>
          <a:lstStyle/>
          <a:p>
            <a:pPr>
              <a:buFont typeface="Wingdings" panose="05000000000000000000" pitchFamily="2" charset="2"/>
              <a:buChar char="§"/>
            </a:pPr>
            <a:r>
              <a:rPr lang="en-US" sz="2400" dirty="0"/>
              <a:t> Features in RNA-</a:t>
            </a:r>
            <a:r>
              <a:rPr lang="en-US" sz="2400" dirty="0" err="1"/>
              <a:t>Seq</a:t>
            </a:r>
            <a:r>
              <a:rPr lang="en-US" sz="2400" dirty="0"/>
              <a:t> (targeted and de novo) can be viewed as compositions of  totals </a:t>
            </a:r>
          </a:p>
          <a:p>
            <a:pPr lvl="1">
              <a:buSzPct val="100000"/>
              <a:buFont typeface="Arial" panose="020B0604020202020204" pitchFamily="34" charset="0"/>
              <a:buChar char="•"/>
            </a:pPr>
            <a:r>
              <a:rPr lang="en-US" sz="2000" dirty="0"/>
              <a:t>Mathematical properties of compositional data are well established</a:t>
            </a:r>
          </a:p>
          <a:p>
            <a:pPr lvl="1">
              <a:buSzPct val="100000"/>
              <a:buFont typeface="Arial" panose="020B0604020202020204" pitchFamily="34" charset="0"/>
              <a:buChar char="•"/>
            </a:pPr>
            <a:r>
              <a:rPr lang="en-US" sz="2000" dirty="0"/>
              <a:t>CPM transformation is a type of compositional transformation</a:t>
            </a:r>
            <a:endParaRPr lang="en-US" sz="2000" strike="sngStrike" dirty="0"/>
          </a:p>
          <a:p>
            <a:pPr>
              <a:buFont typeface="Wingdings" panose="05000000000000000000" pitchFamily="2" charset="2"/>
              <a:buChar char="§"/>
            </a:pPr>
            <a:r>
              <a:rPr lang="en-US" sz="2400" dirty="0"/>
              <a:t> Quality control metrics can be derived from properties of a composition</a:t>
            </a:r>
          </a:p>
          <a:p>
            <a:pPr lvl="1">
              <a:buSzPct val="100000"/>
              <a:buFont typeface="Arial" panose="020B0604020202020204" pitchFamily="34" charset="0"/>
              <a:buChar char="•"/>
            </a:pPr>
            <a:r>
              <a:rPr lang="en-US" sz="2000" dirty="0"/>
              <a:t>Outlier and influential sample features can be identified using well-established normal theory on transformed data </a:t>
            </a:r>
          </a:p>
          <a:p>
            <a:pPr>
              <a:buFont typeface="Wingdings" panose="05000000000000000000" pitchFamily="2" charset="2"/>
              <a:buChar char="§"/>
            </a:pPr>
            <a:r>
              <a:rPr lang="en-US" sz="2400" dirty="0"/>
              <a:t> Compositional geometry enhances multivariate feature evaluation</a:t>
            </a:r>
          </a:p>
          <a:p>
            <a:pPr lvl="1">
              <a:buSzPct val="100000"/>
              <a:buFont typeface="Arial" panose="020B0604020202020204" pitchFamily="34" charset="0"/>
              <a:buChar char="•"/>
            </a:pPr>
            <a:r>
              <a:rPr lang="en-US" sz="2000" dirty="0"/>
              <a:t>Aitchison distance is equivalent to Euclidean distance when using </a:t>
            </a:r>
            <a:r>
              <a:rPr lang="en-US" sz="2000" dirty="0" err="1"/>
              <a:t>clr</a:t>
            </a:r>
            <a:r>
              <a:rPr lang="en-US" sz="2000" dirty="0"/>
              <a:t> transformation</a:t>
            </a:r>
          </a:p>
          <a:p>
            <a:pPr marL="422910" lvl="1" indent="0">
              <a:buNone/>
            </a:pPr>
            <a:endParaRPr lang="en-US" sz="2000" dirty="0"/>
          </a:p>
          <a:p>
            <a:pPr>
              <a:buFont typeface="Wingdings" panose="05000000000000000000" pitchFamily="2" charset="2"/>
              <a:buChar char="§"/>
            </a:pPr>
            <a:endParaRPr lang="en-US" sz="2400" dirty="0"/>
          </a:p>
          <a:p>
            <a:pPr>
              <a:buFont typeface="Wingdings" panose="05000000000000000000" pitchFamily="2" charset="2"/>
              <a:buChar char="§"/>
            </a:pPr>
            <a:endParaRPr lang="en-US" sz="2400" dirty="0"/>
          </a:p>
        </p:txBody>
      </p:sp>
    </p:spTree>
    <p:extLst>
      <p:ext uri="{BB962C8B-B14F-4D97-AF65-F5344CB8AC3E}">
        <p14:creationId xmlns:p14="http://schemas.microsoft.com/office/powerpoint/2010/main" val="3936709358"/>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546395"/>
            <a:ext cx="8128000" cy="4908550"/>
          </a:xfrm>
        </p:spPr>
        <p:txBody>
          <a:bodyPr/>
          <a:lstStyle/>
          <a:p>
            <a:pPr marL="177800" indent="0">
              <a:buNone/>
            </a:pPr>
            <a:r>
              <a:rPr lang="en-US" u="sng" dirty="0"/>
              <a:t>Session Info</a:t>
            </a:r>
          </a:p>
          <a:p>
            <a:pPr marL="177800" indent="0">
              <a:buNone/>
            </a:pPr>
            <a:r>
              <a:rPr lang="en-US" dirty="0">
                <a:solidFill>
                  <a:srgbClr val="0070C0"/>
                </a:solidFill>
              </a:rPr>
              <a:t>Session 375</a:t>
            </a:r>
          </a:p>
          <a:p>
            <a:pPr marL="177800" indent="0">
              <a:buNone/>
            </a:pPr>
            <a:r>
              <a:rPr lang="en-US" dirty="0">
                <a:solidFill>
                  <a:srgbClr val="0070C0"/>
                </a:solidFill>
              </a:rPr>
              <a:t>10:30am -12:20pm</a:t>
            </a:r>
          </a:p>
          <a:p>
            <a:pPr marL="177800" indent="0">
              <a:buNone/>
            </a:pPr>
            <a:endParaRPr lang="en-US" dirty="0"/>
          </a:p>
          <a:p>
            <a:pPr marL="177800" indent="0">
              <a:buNone/>
            </a:pPr>
            <a:r>
              <a:rPr lang="en-US" u="sng" dirty="0"/>
              <a:t>Contact Info</a:t>
            </a:r>
          </a:p>
          <a:p>
            <a:pPr marL="177800" indent="0">
              <a:buNone/>
            </a:pPr>
            <a:r>
              <a:rPr lang="en-US" dirty="0">
                <a:hlinkClick r:id="rId2"/>
              </a:rPr>
              <a:t>dlaroche@htgmolecular.com</a:t>
            </a:r>
            <a:endParaRPr lang="en-US" dirty="0"/>
          </a:p>
          <a:p>
            <a:pPr marL="177800" indent="0">
              <a:buNone/>
            </a:pPr>
            <a:endParaRPr lang="en-US" dirty="0"/>
          </a:p>
        </p:txBody>
      </p:sp>
      <p:sp>
        <p:nvSpPr>
          <p:cNvPr id="4" name="Title 3"/>
          <p:cNvSpPr>
            <a:spLocks noGrp="1"/>
          </p:cNvSpPr>
          <p:nvPr>
            <p:ph type="title"/>
          </p:nvPr>
        </p:nvSpPr>
        <p:spPr/>
        <p:txBody>
          <a:bodyPr/>
          <a:lstStyle/>
          <a:p>
            <a:r>
              <a:rPr lang="en-US" dirty="0"/>
              <a:t>Contact Information</a:t>
            </a:r>
          </a:p>
        </p:txBody>
      </p:sp>
      <p:sp>
        <p:nvSpPr>
          <p:cNvPr id="6" name="Slide Number Placeholder 5"/>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smtClean="0">
                <a:solidFill>
                  <a:srgbClr val="888888"/>
                </a:solidFill>
                <a:latin typeface="Trebuchet MS"/>
                <a:ea typeface="Trebuchet MS"/>
                <a:cs typeface="Trebuchet MS"/>
                <a:sym typeface="Trebuchet MS"/>
              </a:rPr>
              <a:t>5</a:t>
            </a:fld>
            <a:endParaRPr lang="en-US" sz="1200">
              <a:solidFill>
                <a:srgbClr val="888888"/>
              </a:solidFill>
              <a:latin typeface="Trebuchet MS"/>
              <a:ea typeface="Trebuchet MS"/>
              <a:cs typeface="Trebuchet MS"/>
              <a:sym typeface="Trebuchet MS"/>
            </a:endParaRPr>
          </a:p>
        </p:txBody>
      </p:sp>
    </p:spTree>
    <p:extLst>
      <p:ext uri="{BB962C8B-B14F-4D97-AF65-F5344CB8AC3E}">
        <p14:creationId xmlns:p14="http://schemas.microsoft.com/office/powerpoint/2010/main" val="3232636103"/>
      </p:ext>
    </p:extLst>
  </p:cSld>
  <p:clrMapOvr>
    <a:masterClrMapping/>
  </p:clrMapOvr>
</p:sld>
</file>

<file path=ppt/theme/theme1.xml><?xml version="1.0" encoding="utf-8"?>
<a:theme xmlns:a="http://schemas.openxmlformats.org/drawingml/2006/main" name="Default Theme">
  <a:themeElements>
    <a:clrScheme name="HTG Standard">
      <a:dk1>
        <a:srgbClr val="000000"/>
      </a:dk1>
      <a:lt1>
        <a:srgbClr val="FFFFFF"/>
      </a:lt1>
      <a:dk2>
        <a:srgbClr val="808080"/>
      </a:dk2>
      <a:lt2>
        <a:srgbClr val="E6E6E6"/>
      </a:lt2>
      <a:accent1>
        <a:srgbClr val="009FE4"/>
      </a:accent1>
      <a:accent2>
        <a:srgbClr val="F97E06"/>
      </a:accent2>
      <a:accent3>
        <a:srgbClr val="7E817E"/>
      </a:accent3>
      <a:accent4>
        <a:srgbClr val="9A20AC"/>
      </a:accent4>
      <a:accent5>
        <a:srgbClr val="B20044"/>
      </a:accent5>
      <a:accent6>
        <a:srgbClr val="FFAA00"/>
      </a:accent6>
      <a:hlink>
        <a:srgbClr val="3A6BBB"/>
      </a:hlink>
      <a:folHlink>
        <a:srgbClr val="71A7C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HTG Standard">
      <a:dk1>
        <a:srgbClr val="000000"/>
      </a:dk1>
      <a:lt1>
        <a:srgbClr val="FFFFFF"/>
      </a:lt1>
      <a:dk2>
        <a:srgbClr val="808080"/>
      </a:dk2>
      <a:lt2>
        <a:srgbClr val="E6E6E6"/>
      </a:lt2>
      <a:accent1>
        <a:srgbClr val="009FE4"/>
      </a:accent1>
      <a:accent2>
        <a:srgbClr val="F97E06"/>
      </a:accent2>
      <a:accent3>
        <a:srgbClr val="7E817E"/>
      </a:accent3>
      <a:accent4>
        <a:srgbClr val="9A20AC"/>
      </a:accent4>
      <a:accent5>
        <a:srgbClr val="B20044"/>
      </a:accent5>
      <a:accent6>
        <a:srgbClr val="FFAA00"/>
      </a:accent6>
      <a:hlink>
        <a:srgbClr val="3A6BBB"/>
      </a:hlink>
      <a:folHlink>
        <a:srgbClr val="71A7C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15276</TotalTime>
  <Words>559</Words>
  <Application>Microsoft Office PowerPoint</Application>
  <PresentationFormat>On-screen Show (4:3)</PresentationFormat>
  <Paragraphs>54</Paragraphs>
  <Slides>5</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vt:i4>
      </vt:variant>
    </vt:vector>
  </HeadingPairs>
  <TitlesOfParts>
    <vt:vector size="12" baseType="lpstr">
      <vt:lpstr>Arial</vt:lpstr>
      <vt:lpstr>Courier New</vt:lpstr>
      <vt:lpstr>Noto Sans Symbols</vt:lpstr>
      <vt:lpstr>Trebuchet MS</vt:lpstr>
      <vt:lpstr>Wingdings</vt:lpstr>
      <vt:lpstr>Default Theme</vt:lpstr>
      <vt:lpstr>Office Theme</vt:lpstr>
      <vt:lpstr>PowerPoint Presentation</vt:lpstr>
      <vt:lpstr>Compositional Data</vt:lpstr>
      <vt:lpstr>RNA-Seq Data is Compositional</vt:lpstr>
      <vt:lpstr>Summary of Poster</vt:lpstr>
      <vt:lpstr>Contact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Bonnie LaFleur</dc:creator>
  <cp:lastModifiedBy>Dominic LaRoche</cp:lastModifiedBy>
  <cp:revision>86</cp:revision>
  <dcterms:modified xsi:type="dcterms:W3CDTF">2016-08-01T21:14:02Z</dcterms:modified>
</cp:coreProperties>
</file>