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56" r:id="rId2"/>
  </p:sldMasterIdLst>
  <p:notesMasterIdLst>
    <p:notesMasterId r:id="rId7"/>
  </p:notesMasterIdLst>
  <p:sldIdLst>
    <p:sldId id="256" r:id="rId3"/>
    <p:sldId id="264" r:id="rId4"/>
    <p:sldId id="257" r:id="rId5"/>
    <p:sldId id="295" r:id="rId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4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215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0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11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27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83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25475" marR="0" lvl="1" indent="-202565" algn="l" rtl="0">
              <a:spcBef>
                <a:spcPts val="560"/>
              </a:spcBef>
              <a:buClr>
                <a:srgbClr val="595959"/>
              </a:buClr>
              <a:buSzPct val="45000"/>
              <a:buFont typeface="Noto Sans Symbols"/>
              <a:buChar char="◻"/>
              <a:defRPr sz="28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5663" marR="0" lvl="2" indent="-141922" algn="l" rtl="0">
              <a:spcBef>
                <a:spcPts val="480"/>
              </a:spcBef>
              <a:buClr>
                <a:srgbClr val="595959"/>
              </a:buClr>
              <a:buSzPct val="59999"/>
              <a:buFont typeface="Noto Sans Symbols"/>
              <a:buChar char="✦"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87438" marR="0" lvl="3" indent="-109537" algn="l" rtl="0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17625" marR="0" lvl="4" indent="-111125" algn="l" rtl="0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57200" y="1086398"/>
            <a:ext cx="8229598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546395"/>
            <a:ext cx="4038599" cy="4908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48200" y="1547812"/>
            <a:ext cx="4038599" cy="4908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57200" y="1086398"/>
            <a:ext cx="8229600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556137"/>
            <a:ext cx="4040187" cy="5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5025" y="1556137"/>
            <a:ext cx="4041774" cy="5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57200" y="2091609"/>
            <a:ext cx="4038599" cy="4364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5" y="2091609"/>
            <a:ext cx="4038599" cy="4364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5"/>
          </p:nvPr>
        </p:nvSpPr>
        <p:spPr>
          <a:xfrm>
            <a:off x="457200" y="1086398"/>
            <a:ext cx="8229600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086398"/>
            <a:ext cx="8229600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814"/>
            <a:ext cx="7160169" cy="1009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901"/>
            <a:ext cx="8229600" cy="5155999"/>
          </a:xfrm>
          <a:prstGeom prst="rect">
            <a:avLst/>
          </a:prstGeom>
        </p:spPr>
        <p:txBody>
          <a:bodyPr/>
          <a:lstStyle>
            <a:lvl2pPr marL="228600" indent="0">
              <a:buFont typeface="Courier New"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5729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1293" y="557106"/>
            <a:ext cx="5540197" cy="1244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57474" y="6456255"/>
            <a:ext cx="1605382" cy="360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457200" y="1038966"/>
            <a:ext cx="8689495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02400" y="2081500"/>
            <a:ext cx="8384400" cy="35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Relative frequency measurements: Metrics for sample quality, sequencing integrity, and batch effects in targeted NGS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Bonnie LaFleur, Dominic LaRoche, Kurt Michels, Shripad Sinari, and Dean Billheimer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(16 May 2016)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4378807"/>
            <a:ext cx="2479193" cy="247919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146303" y="3393911"/>
            <a:ext cx="8916551" cy="281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38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/>
              <a:t> Positivity and summation constraint complicate analysis</a:t>
            </a:r>
          </a:p>
          <a:p>
            <a:pPr>
              <a:lnSpc>
                <a:spcPct val="138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/>
              <a:t> Complicated covariance structure (Aitchison, 1982)</a:t>
            </a:r>
          </a:p>
          <a:p>
            <a:pPr>
              <a:lnSpc>
                <a:spcPct val="138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/>
              <a:t> As one component increases some other(s) must decrease</a:t>
            </a:r>
          </a:p>
          <a:p>
            <a:pPr marL="0" indent="0">
              <a:lnSpc>
                <a:spcPct val="138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lnSpc>
                <a:spcPct val="138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1"/>
                </a:solidFill>
              </a:rPr>
              <a:t>“Spurious correlation” (Pearson, 1897) - “fraught with difficulty and danger”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4"/>
          </p:nvPr>
        </p:nvSpPr>
        <p:spPr>
          <a:xfrm>
            <a:off x="4646625" y="1045149"/>
            <a:ext cx="4038600" cy="20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vector of proportions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all components positive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sum to a constant 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(often T=1)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/>
              <a:t>Compositional Data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0975"/>
            <a:ext cx="1627829" cy="2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00" y="1123962"/>
            <a:ext cx="3098606" cy="3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088462"/>
            <a:ext cx="1500981" cy="9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Data is Compositional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49155" y="1240417"/>
            <a:ext cx="8813700" cy="5059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 dirty="0"/>
              <a:t>RNA-</a:t>
            </a:r>
            <a:r>
              <a:rPr lang="en-US" sz="2400" dirty="0" err="1"/>
              <a:t>Seq</a:t>
            </a:r>
            <a:r>
              <a:rPr lang="en-US" sz="2400" dirty="0"/>
              <a:t> data from next-generation sequencing is compositional</a:t>
            </a:r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Data is positive </a:t>
            </a:r>
            <a:r>
              <a:rPr lang="en-US" sz="2000" dirty="0">
                <a:sym typeface="Wingdings" panose="05000000000000000000" pitchFamily="2" charset="2"/>
              </a:rPr>
              <a:t></a:t>
            </a:r>
            <a:endParaRPr lang="en-US" sz="2000" dirty="0"/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Sum constraint from limited number of available reads </a:t>
            </a:r>
            <a:r>
              <a:rPr lang="en-US" sz="2000" dirty="0">
                <a:sym typeface="Wingdings" panose="05000000000000000000" pitchFamily="2" charset="2"/>
              </a:rPr>
              <a:t></a:t>
            </a:r>
            <a:endParaRPr lang="en-US" sz="2000" dirty="0"/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Methods exist for analysis of compositions (Aitchison 1985) </a:t>
            </a:r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</a:pPr>
            <a:endParaRPr lang="en-US" sz="2000" dirty="0"/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Log-ratio transformation: </a:t>
            </a:r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Compositional distance:</a:t>
            </a:r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</a:pPr>
            <a:endParaRPr lang="en-US" sz="1600" dirty="0"/>
          </a:p>
          <a:p>
            <a:pPr marL="739775" lvl="1" indent="-381000">
              <a:lnSpc>
                <a:spcPct val="115000"/>
              </a:lnSpc>
              <a:spcBef>
                <a:spcPts val="0"/>
              </a:spcBef>
              <a:buSzPct val="100000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15" y="4230777"/>
            <a:ext cx="4338385" cy="724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357" y="5221924"/>
            <a:ext cx="4530500" cy="9852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Poster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189497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Evaluation of features in </a:t>
            </a:r>
            <a:r>
              <a:rPr lang="en-US" sz="2400" dirty="0" err="1"/>
              <a:t>RNASeq</a:t>
            </a:r>
            <a:r>
              <a:rPr lang="en-US" sz="2400" dirty="0"/>
              <a:t> (targeted and de novo) can be viewed as compositions of  totals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Mathematical properties of compositional data are well established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CPM transformation is a type of compositional transformation without some of the geometric 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Quality control metrics can be viewed as detection of unexpected data features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Outlier and influential sample features can be identified using well-established metrics on transformed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Compositional geometry enhances multivariate feature evaluation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Aitchison distance is equivalent to Euclidean distance when using </a:t>
            </a:r>
            <a:r>
              <a:rPr lang="en-US" sz="2000" dirty="0" err="1"/>
              <a:t>clr</a:t>
            </a:r>
            <a:r>
              <a:rPr lang="en-US" sz="2000" dirty="0"/>
              <a:t> transformation</a:t>
            </a:r>
          </a:p>
          <a:p>
            <a:pPr marL="42291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70935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Theme">
  <a:themeElements>
    <a:clrScheme name="HTG Standard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009FE4"/>
      </a:accent1>
      <a:accent2>
        <a:srgbClr val="F97E06"/>
      </a:accent2>
      <a:accent3>
        <a:srgbClr val="7E817E"/>
      </a:accent3>
      <a:accent4>
        <a:srgbClr val="9A20AC"/>
      </a:accent4>
      <a:accent5>
        <a:srgbClr val="B20044"/>
      </a:accent5>
      <a:accent6>
        <a:srgbClr val="FFAA00"/>
      </a:accent6>
      <a:hlink>
        <a:srgbClr val="3A6BBB"/>
      </a:hlink>
      <a:folHlink>
        <a:srgbClr val="71A7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TG Standard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009FE4"/>
      </a:accent1>
      <a:accent2>
        <a:srgbClr val="F97E06"/>
      </a:accent2>
      <a:accent3>
        <a:srgbClr val="7E817E"/>
      </a:accent3>
      <a:accent4>
        <a:srgbClr val="9A20AC"/>
      </a:accent4>
      <a:accent5>
        <a:srgbClr val="B20044"/>
      </a:accent5>
      <a:accent6>
        <a:srgbClr val="FFAA00"/>
      </a:accent6>
      <a:hlink>
        <a:srgbClr val="3A6BBB"/>
      </a:hlink>
      <a:folHlink>
        <a:srgbClr val="71A7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14778</TotalTime>
  <Words>158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Courier New</vt:lpstr>
      <vt:lpstr>Noto Sans Symbols</vt:lpstr>
      <vt:lpstr>Trebuchet MS</vt:lpstr>
      <vt:lpstr>Wingdings</vt:lpstr>
      <vt:lpstr>Default Theme</vt:lpstr>
      <vt:lpstr>Office Theme</vt:lpstr>
      <vt:lpstr>PowerPoint Presentation</vt:lpstr>
      <vt:lpstr>Compositional Data</vt:lpstr>
      <vt:lpstr>RNA-Seq Data is Compositional</vt:lpstr>
      <vt:lpstr>Summary of 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LaFleur</dc:creator>
  <cp:lastModifiedBy>Dominic LaRoche</cp:lastModifiedBy>
  <cp:revision>72</cp:revision>
  <dcterms:modified xsi:type="dcterms:W3CDTF">2016-07-29T16:44:37Z</dcterms:modified>
</cp:coreProperties>
</file>