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56" r:id="rId2"/>
  </p:sldMasterIdLst>
  <p:notesMasterIdLst>
    <p:notesMasterId r:id="rId7"/>
  </p:notesMasterIdLst>
  <p:sldIdLst>
    <p:sldId id="256" r:id="rId3"/>
    <p:sldId id="264" r:id="rId4"/>
    <p:sldId id="257" r:id="rId5"/>
    <p:sldId id="295" r:id="rId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76" autoAdjust="0"/>
  </p:normalViewPr>
  <p:slideViewPr>
    <p:cSldViewPr snapToGrid="0">
      <p:cViewPr varScale="1">
        <p:scale>
          <a:sx n="114" d="100"/>
          <a:sy n="114" d="100"/>
        </p:scale>
        <p:origin x="7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19425" y="720075"/>
            <a:ext cx="48770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31500" y="4560550"/>
            <a:ext cx="5852149" cy="4320525"/>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26215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731500" y="4560550"/>
            <a:ext cx="5852149" cy="4320525"/>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Good morning.  I will be presenting</a:t>
            </a:r>
            <a:r>
              <a:rPr lang="en-US" baseline="0" dirty="0" smtClean="0"/>
              <a:t> our poster on relative frequency measurements: metrics for sample quality, sequencing integrity, and batch effects in targeted </a:t>
            </a:r>
            <a:r>
              <a:rPr lang="en-US" baseline="0" smtClean="0"/>
              <a:t>NGS.  </a:t>
            </a:r>
            <a:r>
              <a:rPr lang="en-US" smtClean="0"/>
              <a:t>Our </a:t>
            </a:r>
            <a:r>
              <a:rPr lang="en-US" dirty="0" smtClean="0"/>
              <a:t>poster highlights some of the advantages of understanding</a:t>
            </a:r>
            <a:r>
              <a:rPr lang="en-US" baseline="0" dirty="0" smtClean="0"/>
              <a:t> the relative frequency nature of NGS RNA-</a:t>
            </a:r>
            <a:r>
              <a:rPr lang="en-US" baseline="0" dirty="0" err="1" smtClean="0"/>
              <a:t>Seq</a:t>
            </a:r>
            <a:r>
              <a:rPr lang="en-US" baseline="0" dirty="0" smtClean="0"/>
              <a:t> data. </a:t>
            </a:r>
            <a:endParaRPr lang="en-US" dirty="0" smtClean="0"/>
          </a:p>
          <a:p>
            <a:pPr lvl="0">
              <a:spcBef>
                <a:spcPts val="0"/>
              </a:spcBef>
              <a:buNone/>
            </a:pPr>
            <a:endParaRPr dirty="0"/>
          </a:p>
        </p:txBody>
      </p:sp>
      <p:sp>
        <p:nvSpPr>
          <p:cNvPr id="60" name="Shape 6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0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731500" y="4560550"/>
            <a:ext cx="5852149" cy="4320525"/>
          </a:xfrm>
          <a:prstGeom prst="rect">
            <a:avLst/>
          </a:prstGeom>
          <a:noFill/>
          <a:ln>
            <a:noFill/>
          </a:ln>
        </p:spPr>
        <p:txBody>
          <a:bodyPr lIns="91425" tIns="91425" rIns="91425" bIns="91425" anchor="ctr" anchorCtr="0">
            <a:noAutofit/>
          </a:bodyPr>
          <a:lstStyle/>
          <a:p>
            <a:pPr lvl="0">
              <a:spcBef>
                <a:spcPts val="0"/>
              </a:spcBef>
              <a:buNone/>
            </a:pPr>
            <a:r>
              <a:rPr lang="en-US" dirty="0" smtClean="0"/>
              <a:t>I will begin with</a:t>
            </a:r>
            <a:r>
              <a:rPr lang="en-US" baseline="0" dirty="0" smtClean="0"/>
              <a:t> a brief background on relative frequency measurements, commonly referred to as compositions.  A composition is a vector of proportions, which necessarily means that all the components are positive, and which all the components sum to a constant.  The positivity and summation constraint have important consequences for analyses of compositions.  John Aitchison identified some of the difficulties of interpretation of the covariance structure of a composition, such as the negative bias problem;  and, as far back as 1897 Karl Pearson identified a spurious correlation problem.  Clearly, compositions require special care in the analysis. </a:t>
            </a:r>
            <a:endParaRPr lang="en-US" dirty="0"/>
          </a:p>
        </p:txBody>
      </p:sp>
      <p:sp>
        <p:nvSpPr>
          <p:cNvPr id="128" name="Shape 1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11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731500" y="4560550"/>
            <a:ext cx="5852149" cy="4320525"/>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propose that RNA-</a:t>
            </a:r>
            <a:r>
              <a:rPr lang="en-US" baseline="0" dirty="0" err="1" smtClean="0"/>
              <a:t>seq</a:t>
            </a:r>
            <a:r>
              <a:rPr lang="en-US" baseline="0" dirty="0" smtClean="0"/>
              <a:t> data are compositions.  The data are always positive and, most importantly, arise as proportions of some limited number of available reads.  Although large, the number of reads available in a sequencing run is finite, which imposes a sum constraint.  If more reads  are allocated to 1 transcript, fewer reads are then available for the other transcripts.  As one goes up, the others must come down.  This is the signature of a composition.  Fortunately, there is already a substantial body of literature on the analysis of compositions so there are already methods for dealing with this type of data.  Specifically, we highlight two methods, the </a:t>
            </a:r>
            <a:r>
              <a:rPr lang="en-US" baseline="0" dirty="0" err="1" smtClean="0"/>
              <a:t>clr</a:t>
            </a:r>
            <a:r>
              <a:rPr lang="en-US" baseline="0" dirty="0" smtClean="0"/>
              <a:t> and the Aitchison distance.  These two methods allow us to perform many typical analyses on compositional data.</a:t>
            </a:r>
            <a:endParaRPr lang="en-US" dirty="0" smtClean="0"/>
          </a:p>
          <a:p>
            <a:pPr lvl="0">
              <a:spcBef>
                <a:spcPts val="0"/>
              </a:spcBef>
              <a:buNone/>
            </a:pPr>
            <a:endParaRPr dirty="0"/>
          </a:p>
        </p:txBody>
      </p:sp>
      <p:sp>
        <p:nvSpPr>
          <p:cNvPr id="68" name="Shape 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27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731500" y="4560550"/>
            <a:ext cx="5852100" cy="43206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our poster we outline how the evaluation of</a:t>
            </a:r>
            <a:r>
              <a:rPr lang="en-US" baseline="0" dirty="0" smtClean="0"/>
              <a:t> features in RNA-</a:t>
            </a:r>
            <a:r>
              <a:rPr lang="en-US" baseline="0" dirty="0" err="1" smtClean="0"/>
              <a:t>Seq</a:t>
            </a:r>
            <a:r>
              <a:rPr lang="en-US" baseline="0" dirty="0" smtClean="0"/>
              <a:t> data can be viewed as compositions and we provide a brief outline of some of the mathematical properties.  We highlight how some operations already in use for RNA-</a:t>
            </a:r>
            <a:r>
              <a:rPr lang="en-US" baseline="0" dirty="0" err="1" smtClean="0"/>
              <a:t>Seq</a:t>
            </a:r>
            <a:r>
              <a:rPr lang="en-US" baseline="0" dirty="0" smtClean="0"/>
              <a:t> data, like the CPM transformation, are compositional operations.  We also describe how the specific geometry of compositions can be used to identify problematic samples and enhance multivariate feature evaluation.  If you want to learn more, or if you have any questions about our approach, please come see me during the poster session.</a:t>
            </a:r>
            <a:endParaRPr lang="en-US" dirty="0" smtClean="0"/>
          </a:p>
          <a:p>
            <a:pPr lvl="0">
              <a:spcBef>
                <a:spcPts val="0"/>
              </a:spcBef>
              <a:buNone/>
            </a:pPr>
            <a:endParaRPr dirty="0"/>
          </a:p>
        </p:txBody>
      </p:sp>
    </p:spTree>
    <p:extLst>
      <p:ext uri="{BB962C8B-B14F-4D97-AF65-F5344CB8AC3E}">
        <p14:creationId xmlns:p14="http://schemas.microsoft.com/office/powerpoint/2010/main" val="242883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 name="Shape 1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rebuchet MS"/>
                <a:ea typeface="Trebuchet MS"/>
                <a:cs typeface="Trebuchet MS"/>
                <a:sym typeface="Trebuchet MS"/>
              </a:rPr>
              <a:t>‹#›</a:t>
            </a:fld>
            <a:endParaRPr lang="en-US" sz="1200" b="0" i="0" u="none" strike="noStrike" cap="none">
              <a:solidFill>
                <a:srgbClr val="888888"/>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457200" y="1546113"/>
            <a:ext cx="8229600" cy="490891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Noto Sans Symbols"/>
              <a:buChar char="▪"/>
              <a:defRPr sz="3200" b="0" i="0" u="none" strike="noStrike" cap="none">
                <a:solidFill>
                  <a:schemeClr val="dk1"/>
                </a:solidFill>
                <a:latin typeface="Trebuchet MS"/>
                <a:ea typeface="Trebuchet MS"/>
                <a:cs typeface="Trebuchet MS"/>
                <a:sym typeface="Trebuchet MS"/>
              </a:defRPr>
            </a:lvl1pPr>
            <a:lvl2pPr marL="625475" marR="0" lvl="1" indent="-202565" algn="l" rtl="0">
              <a:spcBef>
                <a:spcPts val="560"/>
              </a:spcBef>
              <a:buClr>
                <a:srgbClr val="595959"/>
              </a:buClr>
              <a:buSzPct val="45000"/>
              <a:buFont typeface="Noto Sans Symbols"/>
              <a:buChar char="◻"/>
              <a:defRPr sz="2800" b="0" i="0" u="none" strike="noStrike" cap="none">
                <a:solidFill>
                  <a:srgbClr val="595959"/>
                </a:solidFill>
                <a:latin typeface="Trebuchet MS"/>
                <a:ea typeface="Trebuchet MS"/>
                <a:cs typeface="Trebuchet MS"/>
                <a:sym typeface="Trebuchet MS"/>
              </a:defRPr>
            </a:lvl2pPr>
            <a:lvl3pPr marL="855663" marR="0" lvl="2" indent="-141922" algn="l" rtl="0">
              <a:spcBef>
                <a:spcPts val="480"/>
              </a:spcBef>
              <a:buClr>
                <a:srgbClr val="595959"/>
              </a:buClr>
              <a:buSzPct val="59999"/>
              <a:buFont typeface="Noto Sans Symbols"/>
              <a:buChar char="✦"/>
              <a:defRPr sz="2400" b="0" i="0" u="none" strike="noStrike" cap="none">
                <a:solidFill>
                  <a:srgbClr val="595959"/>
                </a:solidFill>
                <a:latin typeface="Trebuchet MS"/>
                <a:ea typeface="Trebuchet MS"/>
                <a:cs typeface="Trebuchet MS"/>
                <a:sym typeface="Trebuchet MS"/>
              </a:defRPr>
            </a:lvl3pPr>
            <a:lvl4pPr marL="1087438" marR="0" lvl="3" indent="-109537" algn="l" rtl="0">
              <a:spcBef>
                <a:spcPts val="400"/>
              </a:spcBef>
              <a:buClr>
                <a:srgbClr val="595959"/>
              </a:buClr>
              <a:buSzPct val="100000"/>
              <a:buFont typeface="Arial"/>
              <a:buChar char="–"/>
              <a:defRPr sz="2000" b="0" i="0" u="none" strike="noStrike" cap="none">
                <a:solidFill>
                  <a:srgbClr val="595959"/>
                </a:solidFill>
                <a:latin typeface="Trebuchet MS"/>
                <a:ea typeface="Trebuchet MS"/>
                <a:cs typeface="Trebuchet MS"/>
                <a:sym typeface="Trebuchet MS"/>
              </a:defRPr>
            </a:lvl4pPr>
            <a:lvl5pPr marL="1317625" marR="0" lvl="4" indent="-111125" algn="l" rtl="0">
              <a:spcBef>
                <a:spcPts val="400"/>
              </a:spcBef>
              <a:buClr>
                <a:srgbClr val="595959"/>
              </a:buClr>
              <a:buSzPct val="100000"/>
              <a:buFont typeface="Arial"/>
              <a:buChar char="»"/>
              <a:defRPr sz="2000" b="0" i="0" u="none" strike="noStrike" cap="none">
                <a:solidFill>
                  <a:srgbClr val="595959"/>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body" idx="2"/>
          </p:nvPr>
        </p:nvSpPr>
        <p:spPr>
          <a:xfrm>
            <a:off x="457200" y="1086398"/>
            <a:ext cx="8229598"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2" name="Shape 22"/>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wo Content">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457200" y="1546395"/>
            <a:ext cx="4038599" cy="490855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Shape 25"/>
          <p:cNvSpPr txBox="1">
            <a:spLocks noGrp="1"/>
          </p:cNvSpPr>
          <p:nvPr>
            <p:ph type="body" idx="2"/>
          </p:nvPr>
        </p:nvSpPr>
        <p:spPr>
          <a:xfrm>
            <a:off x="4648200" y="1547812"/>
            <a:ext cx="4038599" cy="490855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6" name="Shape 26"/>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3"/>
          </p:nvPr>
        </p:nvSpPr>
        <p:spPr>
          <a:xfrm>
            <a:off x="457200" y="1086398"/>
            <a:ext cx="8229600"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9" name="Shape 29"/>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mpariso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457200" y="1556137"/>
            <a:ext cx="4040187" cy="535472"/>
          </a:xfrm>
          <a:prstGeom prst="rect">
            <a:avLst/>
          </a:prstGeom>
          <a:noFill/>
          <a:ln>
            <a:noFill/>
          </a:ln>
        </p:spPr>
        <p:txBody>
          <a:bodyPr lIns="91425" tIns="91425" rIns="91425" bIns="91425" anchor="b" anchorCtr="0"/>
          <a:lstStyle>
            <a:lvl1pPr marL="0" marR="0" lvl="0"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1pPr>
            <a:lvl2pPr marL="457200" marR="0" lvl="1"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2pPr>
            <a:lvl3pPr marL="914400" marR="0" lvl="2" indent="0" algn="l" rtl="0">
              <a:spcBef>
                <a:spcPts val="360"/>
              </a:spcBef>
              <a:buClr>
                <a:schemeClr val="dk1"/>
              </a:buClr>
              <a:buFont typeface="Arial"/>
              <a:buNone/>
              <a:defRPr sz="1800" b="1" i="0" u="none" strike="noStrike" cap="none">
                <a:solidFill>
                  <a:schemeClr val="dk1"/>
                </a:solidFill>
                <a:latin typeface="Trebuchet MS"/>
                <a:ea typeface="Trebuchet MS"/>
                <a:cs typeface="Trebuchet MS"/>
                <a:sym typeface="Trebuchet MS"/>
              </a:defRPr>
            </a:lvl3pPr>
            <a:lvl4pPr marL="1371600" marR="0" lvl="3"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4pPr>
            <a:lvl5pPr marL="1828800" marR="0" lvl="4"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32" name="Shape 32"/>
          <p:cNvSpPr txBox="1">
            <a:spLocks noGrp="1"/>
          </p:cNvSpPr>
          <p:nvPr>
            <p:ph type="body" idx="2"/>
          </p:nvPr>
        </p:nvSpPr>
        <p:spPr>
          <a:xfrm>
            <a:off x="4645025" y="1556137"/>
            <a:ext cx="4041774" cy="535472"/>
          </a:xfrm>
          <a:prstGeom prst="rect">
            <a:avLst/>
          </a:prstGeom>
          <a:noFill/>
          <a:ln>
            <a:noFill/>
          </a:ln>
        </p:spPr>
        <p:txBody>
          <a:bodyPr lIns="91425" tIns="91425" rIns="91425" bIns="91425" anchor="b" anchorCtr="0"/>
          <a:lstStyle>
            <a:lvl1pPr marL="0" marR="0" lvl="0"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1pPr>
            <a:lvl2pPr marL="457200" marR="0" lvl="1"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2pPr>
            <a:lvl3pPr marL="914400" marR="0" lvl="2" indent="0" algn="l" rtl="0">
              <a:spcBef>
                <a:spcPts val="360"/>
              </a:spcBef>
              <a:buClr>
                <a:schemeClr val="dk1"/>
              </a:buClr>
              <a:buFont typeface="Arial"/>
              <a:buNone/>
              <a:defRPr sz="1800" b="1" i="0" u="none" strike="noStrike" cap="none">
                <a:solidFill>
                  <a:schemeClr val="dk1"/>
                </a:solidFill>
                <a:latin typeface="Trebuchet MS"/>
                <a:ea typeface="Trebuchet MS"/>
                <a:cs typeface="Trebuchet MS"/>
                <a:sym typeface="Trebuchet MS"/>
              </a:defRPr>
            </a:lvl3pPr>
            <a:lvl4pPr marL="1371600" marR="0" lvl="3"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4pPr>
            <a:lvl5pPr marL="1828800" marR="0" lvl="4"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33" name="Shape 33"/>
          <p:cNvSpPr txBox="1">
            <a:spLocks noGrp="1"/>
          </p:cNvSpPr>
          <p:nvPr>
            <p:ph type="body" idx="3"/>
          </p:nvPr>
        </p:nvSpPr>
        <p:spPr>
          <a:xfrm>
            <a:off x="457200" y="2091609"/>
            <a:ext cx="4038599" cy="4364754"/>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4" name="Shape 34"/>
          <p:cNvSpPr txBox="1">
            <a:spLocks noGrp="1"/>
          </p:cNvSpPr>
          <p:nvPr>
            <p:ph type="body" idx="4"/>
          </p:nvPr>
        </p:nvSpPr>
        <p:spPr>
          <a:xfrm>
            <a:off x="4645025" y="2091609"/>
            <a:ext cx="4038599" cy="4364754"/>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5" name="Shape 35"/>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5"/>
          </p:nvPr>
        </p:nvSpPr>
        <p:spPr>
          <a:xfrm>
            <a:off x="457200" y="1086398"/>
            <a:ext cx="8229600"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457200" y="1086398"/>
            <a:ext cx="8229600"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6814"/>
            <a:ext cx="7160169" cy="1009358"/>
          </a:xfrm>
          <a:prstGeom prst="rect">
            <a:avLst/>
          </a:prstGeom>
        </p:spPr>
        <p:txBody>
          <a:bodyPr/>
          <a:lstStyle>
            <a:lvl1pPr>
              <a:defRPr>
                <a:solidFill>
                  <a:schemeClr val="accent1"/>
                </a:solidFill>
              </a:defRPr>
            </a:lvl1pPr>
          </a:lstStyle>
          <a:p>
            <a:r>
              <a:rPr lang="en-US" dirty="0"/>
              <a:t>Click to edit Master title style</a:t>
            </a:r>
          </a:p>
        </p:txBody>
      </p:sp>
      <p:sp>
        <p:nvSpPr>
          <p:cNvPr id="3" name="Content Placeholder 2"/>
          <p:cNvSpPr>
            <a:spLocks noGrp="1"/>
          </p:cNvSpPr>
          <p:nvPr>
            <p:ph idx="1"/>
          </p:nvPr>
        </p:nvSpPr>
        <p:spPr>
          <a:xfrm>
            <a:off x="457200" y="1037901"/>
            <a:ext cx="8229600" cy="5155999"/>
          </a:xfrm>
          <a:prstGeom prst="rect">
            <a:avLst/>
          </a:prstGeom>
        </p:spPr>
        <p:txBody>
          <a:bodyPr/>
          <a:lstStyle>
            <a:lvl2pPr marL="228600" indent="0">
              <a:buFont typeface="Courier New"/>
              <a:buNone/>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957291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gi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3">
            <a:alphaModFix/>
          </a:blip>
          <a:srcRect/>
          <a:stretch/>
        </p:blipFill>
        <p:spPr>
          <a:xfrm>
            <a:off x="3231293" y="557106"/>
            <a:ext cx="5540197" cy="1244781"/>
          </a:xfrm>
          <a:prstGeom prst="rect">
            <a:avLst/>
          </a:prstGeom>
          <a:noFill/>
          <a:ln>
            <a:noFill/>
          </a:ln>
        </p:spPr>
      </p:pic>
      <p:sp>
        <p:nvSpPr>
          <p:cNvPr id="7" name="Shape 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 name="Shape 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rebuchet MS"/>
                <a:ea typeface="Trebuchet MS"/>
                <a:cs typeface="Trebuchet MS"/>
                <a:sym typeface="Trebuchet MS"/>
              </a:rPr>
              <a:t>‹#›</a:t>
            </a:fld>
            <a:endParaRPr lang="en-US" sz="1200" b="0" i="0" u="none" strike="noStrike" cap="none">
              <a:solidFill>
                <a:srgbClr val="888888"/>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pic>
        <p:nvPicPr>
          <p:cNvPr id="14" name="Shape 14"/>
          <p:cNvPicPr preferRelativeResize="0"/>
          <p:nvPr/>
        </p:nvPicPr>
        <p:blipFill rotWithShape="1">
          <a:blip r:embed="rId7">
            <a:alphaModFix/>
          </a:blip>
          <a:srcRect/>
          <a:stretch/>
        </p:blipFill>
        <p:spPr>
          <a:xfrm>
            <a:off x="7457474" y="6456255"/>
            <a:ext cx="1605382" cy="360701"/>
          </a:xfrm>
          <a:prstGeom prst="rect">
            <a:avLst/>
          </a:prstGeom>
          <a:noFill/>
          <a:ln>
            <a:noFill/>
          </a:ln>
        </p:spPr>
      </p:pic>
      <p:cxnSp>
        <p:nvCxnSpPr>
          <p:cNvPr id="15" name="Shape 15"/>
          <p:cNvCxnSpPr/>
          <p:nvPr/>
        </p:nvCxnSpPr>
        <p:spPr>
          <a:xfrm>
            <a:off x="457200" y="1038966"/>
            <a:ext cx="8689495" cy="0"/>
          </a:xfrm>
          <a:prstGeom prst="straightConnector1">
            <a:avLst/>
          </a:prstGeom>
          <a:noFill/>
          <a:ln w="25400" cap="flat" cmpd="sng">
            <a:solidFill>
              <a:schemeClr val="accent6"/>
            </a:solidFill>
            <a:prstDash val="solid"/>
            <a:round/>
            <a:headEnd type="none" w="med" len="med"/>
            <a:tailEnd type="none" w="med" len="med"/>
          </a:ln>
        </p:spPr>
      </p:cxnSp>
      <p:sp>
        <p:nvSpPr>
          <p:cNvPr id="16" name="Shape 16"/>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4" name="Shape 64"/>
          <p:cNvSpPr txBox="1"/>
          <p:nvPr/>
        </p:nvSpPr>
        <p:spPr>
          <a:xfrm>
            <a:off x="302400" y="2081500"/>
            <a:ext cx="8384400" cy="358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a:solidFill>
                  <a:schemeClr val="accent1"/>
                </a:solidFill>
                <a:latin typeface="Trebuchet MS"/>
                <a:ea typeface="Trebuchet MS"/>
                <a:cs typeface="Trebuchet MS"/>
                <a:sym typeface="Trebuchet MS"/>
              </a:rPr>
              <a:t>Relative frequency measurements: Metrics for sample quality, sequencing integrity, and batch effects in targeted NGS</a:t>
            </a:r>
          </a:p>
          <a:p>
            <a:pPr marL="0" marR="0" lvl="0" indent="0" algn="l" rtl="0">
              <a:spcBef>
                <a:spcPts val="0"/>
              </a:spcBef>
              <a:buNone/>
            </a:pPr>
            <a:endParaRPr sz="2400" b="1">
              <a:solidFill>
                <a:schemeClr val="accent1"/>
              </a:solidFill>
              <a:latin typeface="Trebuchet MS"/>
              <a:ea typeface="Trebuchet MS"/>
              <a:cs typeface="Trebuchet MS"/>
              <a:sym typeface="Trebuchet MS"/>
            </a:endParaRPr>
          </a:p>
          <a:p>
            <a:pPr marL="0" marR="0" lvl="0" indent="0" algn="l" rtl="0">
              <a:spcBef>
                <a:spcPts val="0"/>
              </a:spcBef>
              <a:buSzPct val="25000"/>
              <a:buNone/>
            </a:pPr>
            <a:r>
              <a:rPr lang="en-US" sz="2400" i="1">
                <a:solidFill>
                  <a:srgbClr val="595959"/>
                </a:solidFill>
                <a:latin typeface="Trebuchet MS"/>
                <a:ea typeface="Trebuchet MS"/>
                <a:cs typeface="Trebuchet MS"/>
                <a:sym typeface="Trebuchet MS"/>
              </a:rPr>
              <a:t>Bonnie LaFleur, Dominic LaRoche, Kurt Michels, Shripad Sinari, and Dean Billheimer</a:t>
            </a:r>
          </a:p>
          <a:p>
            <a:pPr marL="0" marR="0" lvl="0" indent="0" algn="l" rtl="0">
              <a:spcBef>
                <a:spcPts val="0"/>
              </a:spcBef>
              <a:buSzPct val="25000"/>
              <a:buNone/>
            </a:pPr>
            <a:r>
              <a:rPr lang="en-US" sz="2400" i="1">
                <a:solidFill>
                  <a:srgbClr val="595959"/>
                </a:solidFill>
                <a:latin typeface="Trebuchet MS"/>
                <a:ea typeface="Trebuchet MS"/>
                <a:cs typeface="Trebuchet MS"/>
                <a:sym typeface="Trebuchet MS"/>
              </a:rPr>
              <a:t>(16 May 2016)</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4378807"/>
            <a:ext cx="2479193" cy="2479193"/>
          </a:xfrm>
          <a:prstGeom prst="rect">
            <a:avLst/>
          </a:prstGeom>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body" idx="3"/>
          </p:nvPr>
        </p:nvSpPr>
        <p:spPr>
          <a:xfrm>
            <a:off x="146303" y="3393911"/>
            <a:ext cx="8916551" cy="2813700"/>
          </a:xfrm>
          <a:prstGeom prst="rect">
            <a:avLst/>
          </a:prstGeom>
          <a:noFill/>
          <a:ln>
            <a:noFill/>
          </a:ln>
        </p:spPr>
        <p:txBody>
          <a:bodyPr lIns="91425" tIns="45700" rIns="91425" bIns="45700" anchor="t" anchorCtr="0">
            <a:noAutofit/>
          </a:bodyPr>
          <a:lstStyle/>
          <a:p>
            <a:pPr>
              <a:lnSpc>
                <a:spcPct val="138000"/>
              </a:lnSpc>
              <a:spcBef>
                <a:spcPts val="0"/>
              </a:spcBef>
              <a:buFont typeface="Wingdings" panose="05000000000000000000" pitchFamily="2" charset="2"/>
              <a:buChar char="§"/>
            </a:pPr>
            <a:r>
              <a:rPr lang="en-US" sz="2500" dirty="0"/>
              <a:t> Positivity and summation constraint complicate analysis</a:t>
            </a:r>
          </a:p>
          <a:p>
            <a:pPr>
              <a:lnSpc>
                <a:spcPct val="138000"/>
              </a:lnSpc>
              <a:spcBef>
                <a:spcPts val="0"/>
              </a:spcBef>
              <a:buFont typeface="Wingdings" panose="05000000000000000000" pitchFamily="2" charset="2"/>
              <a:buChar char="§"/>
            </a:pPr>
            <a:r>
              <a:rPr lang="en-US" sz="2500" dirty="0"/>
              <a:t> Complicated covariance structure (Aitchison, 1982)</a:t>
            </a:r>
          </a:p>
          <a:p>
            <a:pPr>
              <a:lnSpc>
                <a:spcPct val="138000"/>
              </a:lnSpc>
              <a:spcBef>
                <a:spcPts val="0"/>
              </a:spcBef>
              <a:buFont typeface="Wingdings" panose="05000000000000000000" pitchFamily="2" charset="2"/>
              <a:buChar char="§"/>
            </a:pPr>
            <a:r>
              <a:rPr lang="en-US" sz="2500" dirty="0"/>
              <a:t> As one component increases some other(s) must decrease</a:t>
            </a:r>
          </a:p>
          <a:p>
            <a:pPr marL="0" indent="0">
              <a:lnSpc>
                <a:spcPct val="138000"/>
              </a:lnSpc>
              <a:spcBef>
                <a:spcPts val="0"/>
              </a:spcBef>
              <a:buNone/>
            </a:pPr>
            <a:endParaRPr lang="en-US" sz="2200" dirty="0">
              <a:solidFill>
                <a:schemeClr val="accent1"/>
              </a:solidFill>
            </a:endParaRPr>
          </a:p>
          <a:p>
            <a:pPr marL="0" indent="0">
              <a:lnSpc>
                <a:spcPct val="138000"/>
              </a:lnSpc>
              <a:spcBef>
                <a:spcPts val="0"/>
              </a:spcBef>
              <a:buNone/>
            </a:pPr>
            <a:r>
              <a:rPr lang="en-US" sz="2200" dirty="0">
                <a:solidFill>
                  <a:schemeClr val="accent1"/>
                </a:solidFill>
              </a:rPr>
              <a:t>“Spurious correlation” (Pearson, 1897) - “fraught with difficulty and danger”</a:t>
            </a:r>
          </a:p>
          <a:p>
            <a:pPr marL="0" marR="0" lvl="0" indent="-177800" algn="l" rtl="0">
              <a:spcBef>
                <a:spcPts val="0"/>
              </a:spcBef>
              <a:buClr>
                <a:schemeClr val="dk1"/>
              </a:buClr>
              <a:buSzPct val="100000"/>
              <a:buFont typeface="Noto Sans Symbols"/>
              <a:buNone/>
            </a:pPr>
            <a:endParaRPr dirty="0"/>
          </a:p>
          <a:p>
            <a:pPr marL="0" marR="0" lvl="0" indent="-177800" algn="l" rtl="0">
              <a:spcBef>
                <a:spcPts val="0"/>
              </a:spcBef>
              <a:buClr>
                <a:schemeClr val="dk1"/>
              </a:buClr>
              <a:buSzPct val="100000"/>
              <a:buFont typeface="Noto Sans Symbols"/>
              <a:buNone/>
            </a:pPr>
            <a:endParaRPr dirty="0"/>
          </a:p>
          <a:p>
            <a:pPr marL="342900" marR="0" lvl="0" indent="-342900" algn="l" rtl="0">
              <a:spcBef>
                <a:spcPts val="0"/>
              </a:spcBef>
              <a:buClr>
                <a:schemeClr val="dk1"/>
              </a:buClr>
              <a:buSzPct val="100000"/>
              <a:buFont typeface="Noto Sans Symbols"/>
              <a:buNone/>
            </a:pPr>
            <a:endParaRPr dirty="0"/>
          </a:p>
          <a:p>
            <a:pPr marL="342900" marR="0" lvl="0" indent="-342900" algn="l" rtl="0">
              <a:spcBef>
                <a:spcPts val="0"/>
              </a:spcBef>
              <a:buClr>
                <a:schemeClr val="dk1"/>
              </a:buClr>
              <a:buSzPct val="100000"/>
              <a:buFont typeface="Noto Sans Symbols"/>
              <a:buNone/>
            </a:pPr>
            <a:endParaRPr dirty="0"/>
          </a:p>
        </p:txBody>
      </p:sp>
      <p:sp>
        <p:nvSpPr>
          <p:cNvPr id="131" name="Shape 131"/>
          <p:cNvSpPr txBox="1">
            <a:spLocks noGrp="1"/>
          </p:cNvSpPr>
          <p:nvPr>
            <p:ph type="body" idx="4"/>
          </p:nvPr>
        </p:nvSpPr>
        <p:spPr>
          <a:xfrm>
            <a:off x="4646625" y="1045149"/>
            <a:ext cx="4038600" cy="2023200"/>
          </a:xfrm>
          <a:prstGeom prst="rect">
            <a:avLst/>
          </a:prstGeom>
          <a:noFill/>
          <a:ln>
            <a:noFill/>
          </a:ln>
        </p:spPr>
        <p:txBody>
          <a:bodyPr lIns="91425" tIns="45700" rIns="91425" bIns="45700" anchor="t" anchorCtr="0">
            <a:noAutofit/>
          </a:bodyPr>
          <a:lstStyle/>
          <a:p>
            <a:pPr marL="0" marR="0" lvl="0" indent="-177800" algn="l" rtl="0">
              <a:spcBef>
                <a:spcPts val="0"/>
              </a:spcBef>
              <a:buClr>
                <a:schemeClr val="dk1"/>
              </a:buClr>
              <a:buSzPct val="116666"/>
              <a:buFont typeface="Noto Sans Symbols"/>
              <a:buNone/>
            </a:pPr>
            <a:r>
              <a:rPr lang="en-US" sz="2400"/>
              <a:t>vector of proportions</a:t>
            </a:r>
          </a:p>
          <a:p>
            <a:pPr marL="0" marR="0" lvl="0" indent="-177800" algn="l" rtl="0">
              <a:spcBef>
                <a:spcPts val="0"/>
              </a:spcBef>
              <a:buClr>
                <a:schemeClr val="dk1"/>
              </a:buClr>
              <a:buSzPct val="116666"/>
              <a:buFont typeface="Noto Sans Symbols"/>
              <a:buNone/>
            </a:pPr>
            <a:endParaRPr sz="2400"/>
          </a:p>
          <a:p>
            <a:pPr marL="0" marR="0" lvl="0" indent="-177800" algn="l" rtl="0">
              <a:spcBef>
                <a:spcPts val="0"/>
              </a:spcBef>
              <a:buClr>
                <a:schemeClr val="dk1"/>
              </a:buClr>
              <a:buSzPct val="116666"/>
              <a:buFont typeface="Noto Sans Symbols"/>
              <a:buNone/>
            </a:pPr>
            <a:r>
              <a:rPr lang="en-US" sz="2400"/>
              <a:t>all components positive</a:t>
            </a:r>
          </a:p>
          <a:p>
            <a:pPr marL="0" marR="0" lvl="0" indent="-177800" algn="l" rtl="0">
              <a:spcBef>
                <a:spcPts val="0"/>
              </a:spcBef>
              <a:buClr>
                <a:schemeClr val="dk1"/>
              </a:buClr>
              <a:buSzPct val="116666"/>
              <a:buFont typeface="Noto Sans Symbols"/>
              <a:buNone/>
            </a:pPr>
            <a:endParaRPr sz="2400"/>
          </a:p>
          <a:p>
            <a:pPr marL="0" marR="0" lvl="0" indent="-177800" algn="l" rtl="0">
              <a:spcBef>
                <a:spcPts val="0"/>
              </a:spcBef>
              <a:buClr>
                <a:schemeClr val="dk1"/>
              </a:buClr>
              <a:buSzPct val="116666"/>
              <a:buFont typeface="Noto Sans Symbols"/>
              <a:buNone/>
            </a:pPr>
            <a:r>
              <a:rPr lang="en-US" sz="2400"/>
              <a:t>sum to a constant </a:t>
            </a:r>
          </a:p>
          <a:p>
            <a:pPr marL="0" marR="0" lvl="0" indent="-177800" algn="l" rtl="0">
              <a:spcBef>
                <a:spcPts val="0"/>
              </a:spcBef>
              <a:buClr>
                <a:schemeClr val="dk1"/>
              </a:buClr>
              <a:buSzPct val="116666"/>
              <a:buFont typeface="Noto Sans Symbols"/>
              <a:buNone/>
            </a:pPr>
            <a:r>
              <a:rPr lang="en-US" sz="2400"/>
              <a:t>(often T=1)</a:t>
            </a:r>
          </a:p>
        </p:txBody>
      </p:sp>
      <p:sp>
        <p:nvSpPr>
          <p:cNvPr id="132" name="Shape 132"/>
          <p:cNvSpPr txBox="1">
            <a:spLocks noGrp="1"/>
          </p:cNvSpPr>
          <p:nvPr>
            <p:ph type="title"/>
          </p:nvPr>
        </p:nvSpPr>
        <p:spPr>
          <a:xfrm>
            <a:off x="457200" y="139930"/>
            <a:ext cx="8229600" cy="834194"/>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chemeClr val="dk1"/>
              </a:buClr>
              <a:buSzPct val="25000"/>
              <a:buFont typeface="Trebuchet MS"/>
              <a:buNone/>
            </a:pPr>
            <a:r>
              <a:rPr lang="en-US"/>
              <a:t>Compositional Data</a:t>
            </a:r>
          </a:p>
        </p:txBody>
      </p:sp>
      <p:pic>
        <p:nvPicPr>
          <p:cNvPr id="135" name="Shape 135"/>
          <p:cNvPicPr preferRelativeResize="0"/>
          <p:nvPr/>
        </p:nvPicPr>
        <p:blipFill>
          <a:blip r:embed="rId3">
            <a:alphaModFix/>
          </a:blip>
          <a:stretch>
            <a:fillRect/>
          </a:stretch>
        </p:blipFill>
        <p:spPr>
          <a:xfrm>
            <a:off x="457200" y="1740975"/>
            <a:ext cx="1627829" cy="274825"/>
          </a:xfrm>
          <a:prstGeom prst="rect">
            <a:avLst/>
          </a:prstGeom>
          <a:noFill/>
          <a:ln>
            <a:noFill/>
          </a:ln>
        </p:spPr>
      </p:pic>
      <p:pic>
        <p:nvPicPr>
          <p:cNvPr id="136" name="Shape 136"/>
          <p:cNvPicPr preferRelativeResize="0"/>
          <p:nvPr/>
        </p:nvPicPr>
        <p:blipFill>
          <a:blip r:embed="rId4">
            <a:alphaModFix/>
          </a:blip>
          <a:stretch>
            <a:fillRect/>
          </a:stretch>
        </p:blipFill>
        <p:spPr>
          <a:xfrm>
            <a:off x="522300" y="1123962"/>
            <a:ext cx="3098606" cy="365124"/>
          </a:xfrm>
          <a:prstGeom prst="rect">
            <a:avLst/>
          </a:prstGeom>
          <a:noFill/>
          <a:ln>
            <a:noFill/>
          </a:ln>
        </p:spPr>
      </p:pic>
      <p:pic>
        <p:nvPicPr>
          <p:cNvPr id="137" name="Shape 137"/>
          <p:cNvPicPr preferRelativeResize="0"/>
          <p:nvPr/>
        </p:nvPicPr>
        <p:blipFill>
          <a:blip r:embed="rId5">
            <a:alphaModFix/>
          </a:blip>
          <a:stretch>
            <a:fillRect/>
          </a:stretch>
        </p:blipFill>
        <p:spPr>
          <a:xfrm>
            <a:off x="457200" y="2088462"/>
            <a:ext cx="1500981" cy="9798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139930"/>
            <a:ext cx="8229600" cy="834194"/>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chemeClr val="dk1"/>
              </a:buClr>
              <a:buSzPct val="25000"/>
              <a:buFont typeface="Trebuchet MS"/>
              <a:buNone/>
            </a:pPr>
            <a:r>
              <a:rPr lang="en-US" dirty="0"/>
              <a:t>RNA-</a:t>
            </a:r>
            <a:r>
              <a:rPr lang="en-US" dirty="0" err="1"/>
              <a:t>Seq</a:t>
            </a:r>
            <a:r>
              <a:rPr lang="en-US" dirty="0"/>
              <a:t> Data is Compositional</a:t>
            </a:r>
          </a:p>
        </p:txBody>
      </p:sp>
      <p:sp>
        <p:nvSpPr>
          <p:cNvPr id="71" name="Shape 71"/>
          <p:cNvSpPr txBox="1">
            <a:spLocks noGrp="1"/>
          </p:cNvSpPr>
          <p:nvPr>
            <p:ph type="body" idx="1"/>
          </p:nvPr>
        </p:nvSpPr>
        <p:spPr>
          <a:xfrm>
            <a:off x="249155" y="1240417"/>
            <a:ext cx="8813700" cy="5059095"/>
          </a:xfrm>
          <a:prstGeom prst="rect">
            <a:avLst/>
          </a:prstGeom>
          <a:noFill/>
          <a:ln>
            <a:noFill/>
          </a:ln>
        </p:spPr>
        <p:txBody>
          <a:bodyPr lIns="91425" tIns="45700" rIns="91425" bIns="45700" anchor="t" anchorCtr="0">
            <a:noAutofit/>
          </a:bodyPr>
          <a:lstStyle/>
          <a:p>
            <a:pPr marL="457200" marR="0" lvl="0" indent="-381000" algn="l" rtl="0">
              <a:lnSpc>
                <a:spcPct val="115000"/>
              </a:lnSpc>
              <a:spcBef>
                <a:spcPts val="0"/>
              </a:spcBef>
              <a:buSzPct val="100000"/>
            </a:pPr>
            <a:r>
              <a:rPr lang="en-US" sz="2400" dirty="0"/>
              <a:t>RNA-</a:t>
            </a:r>
            <a:r>
              <a:rPr lang="en-US" sz="2400" dirty="0" err="1"/>
              <a:t>Seq</a:t>
            </a:r>
            <a:r>
              <a:rPr lang="en-US" sz="2400" dirty="0"/>
              <a:t> data from next-generation sequencing is compositional</a:t>
            </a:r>
          </a:p>
          <a:p>
            <a:pPr marL="739775" lvl="1" indent="-381000">
              <a:lnSpc>
                <a:spcPct val="115000"/>
              </a:lnSpc>
              <a:spcBef>
                <a:spcPts val="0"/>
              </a:spcBef>
              <a:buSzPct val="100000"/>
              <a:buFont typeface="Wingdings" panose="05000000000000000000" pitchFamily="2" charset="2"/>
              <a:buChar char="q"/>
            </a:pP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Data is positive </a:t>
            </a:r>
            <a:r>
              <a:rPr lang="en-US" sz="2000" dirty="0">
                <a:sym typeface="Wingdings" panose="05000000000000000000" pitchFamily="2" charset="2"/>
              </a:rPr>
              <a:t></a:t>
            </a: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Sum constraint from limited number of available reads </a:t>
            </a:r>
            <a:r>
              <a:rPr lang="en-US" sz="2000" dirty="0">
                <a:sym typeface="Wingdings" panose="05000000000000000000" pitchFamily="2" charset="2"/>
              </a:rPr>
              <a:t></a:t>
            </a:r>
            <a:endParaRPr lang="en-US" sz="2000" dirty="0"/>
          </a:p>
          <a:p>
            <a:pPr marL="457200" indent="-381000">
              <a:lnSpc>
                <a:spcPct val="115000"/>
              </a:lnSpc>
              <a:spcBef>
                <a:spcPts val="0"/>
              </a:spcBef>
              <a:buFont typeface="Wingdings" panose="05000000000000000000" pitchFamily="2" charset="2"/>
              <a:buChar char="§"/>
            </a:pPr>
            <a:endParaRPr lang="en-US" sz="2400" dirty="0"/>
          </a:p>
          <a:p>
            <a:pPr marL="457200" indent="-381000">
              <a:lnSpc>
                <a:spcPct val="115000"/>
              </a:lnSpc>
              <a:spcBef>
                <a:spcPts val="0"/>
              </a:spcBef>
              <a:buFont typeface="Wingdings" panose="05000000000000000000" pitchFamily="2" charset="2"/>
              <a:buChar char="§"/>
            </a:pPr>
            <a:r>
              <a:rPr lang="en-US" sz="2400" dirty="0"/>
              <a:t>Methods exist for analysis of compositions (Aitchison 1985) </a:t>
            </a:r>
          </a:p>
          <a:p>
            <a:pPr marL="739775" lvl="1" indent="-381000">
              <a:lnSpc>
                <a:spcPct val="115000"/>
              </a:lnSpc>
              <a:spcBef>
                <a:spcPts val="0"/>
              </a:spcBef>
              <a:buSzPct val="100000"/>
            </a:pP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Log-ratio transformation: </a:t>
            </a:r>
          </a:p>
          <a:p>
            <a:pPr marL="739775" lvl="1" indent="-381000">
              <a:lnSpc>
                <a:spcPct val="115000"/>
              </a:lnSpc>
              <a:spcBef>
                <a:spcPts val="0"/>
              </a:spcBef>
              <a:buSzPct val="100000"/>
              <a:buFont typeface="Wingdings" panose="05000000000000000000" pitchFamily="2" charset="2"/>
              <a:buChar char="§"/>
            </a:pPr>
            <a:endParaRPr lang="en-US" sz="2000" dirty="0"/>
          </a:p>
          <a:p>
            <a:pPr marL="739775" lvl="1" indent="-381000">
              <a:lnSpc>
                <a:spcPct val="115000"/>
              </a:lnSpc>
              <a:spcBef>
                <a:spcPts val="0"/>
              </a:spcBef>
              <a:buSzPct val="100000"/>
              <a:buFont typeface="Wingdings" panose="05000000000000000000" pitchFamily="2" charset="2"/>
              <a:buChar char="§"/>
            </a:pP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Compositional distance:</a:t>
            </a:r>
          </a:p>
          <a:p>
            <a:pPr marL="739775" lvl="1" indent="-381000">
              <a:lnSpc>
                <a:spcPct val="115000"/>
              </a:lnSpc>
              <a:spcBef>
                <a:spcPts val="0"/>
              </a:spcBef>
              <a:buSzPct val="100000"/>
            </a:pPr>
            <a:endParaRPr lang="en-US" sz="1600" dirty="0"/>
          </a:p>
          <a:p>
            <a:pPr marL="739775" lvl="1" indent="-381000">
              <a:lnSpc>
                <a:spcPct val="115000"/>
              </a:lnSpc>
              <a:spcBef>
                <a:spcPts val="0"/>
              </a:spcBef>
              <a:buSzPct val="100000"/>
            </a:pPr>
            <a:endParaRPr lang="en-US" sz="1600" dirty="0"/>
          </a:p>
        </p:txBody>
      </p:sp>
      <p:pic>
        <p:nvPicPr>
          <p:cNvPr id="4" name="Picture 3"/>
          <p:cNvPicPr>
            <a:picLocks noChangeAspect="1"/>
          </p:cNvPicPr>
          <p:nvPr/>
        </p:nvPicPr>
        <p:blipFill>
          <a:blip r:embed="rId3"/>
          <a:stretch>
            <a:fillRect/>
          </a:stretch>
        </p:blipFill>
        <p:spPr>
          <a:xfrm>
            <a:off x="4348415" y="4230777"/>
            <a:ext cx="4338385" cy="724854"/>
          </a:xfrm>
          <a:prstGeom prst="rect">
            <a:avLst/>
          </a:prstGeom>
        </p:spPr>
      </p:pic>
      <p:pic>
        <p:nvPicPr>
          <p:cNvPr id="5" name="Picture 4"/>
          <p:cNvPicPr>
            <a:picLocks noChangeAspect="1"/>
          </p:cNvPicPr>
          <p:nvPr/>
        </p:nvPicPr>
        <p:blipFill>
          <a:blip r:embed="rId4"/>
          <a:stretch>
            <a:fillRect/>
          </a:stretch>
        </p:blipFill>
        <p:spPr>
          <a:xfrm>
            <a:off x="4252357" y="5221924"/>
            <a:ext cx="4530500" cy="985274"/>
          </a:xfrm>
          <a:prstGeom prst="rect">
            <a:avLst/>
          </a:prstGeom>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139930"/>
            <a:ext cx="8229600" cy="834300"/>
          </a:xfrm>
          <a:prstGeom prst="rect">
            <a:avLst/>
          </a:prstGeom>
        </p:spPr>
        <p:txBody>
          <a:bodyPr lIns="91425" tIns="91425" rIns="91425" bIns="91425" anchor="b" anchorCtr="0">
            <a:noAutofit/>
          </a:bodyPr>
          <a:lstStyle/>
          <a:p>
            <a:pPr lvl="0">
              <a:spcBef>
                <a:spcPts val="0"/>
              </a:spcBef>
              <a:buNone/>
            </a:pPr>
            <a:r>
              <a:rPr lang="en-US" dirty="0"/>
              <a:t>Summary of Poster</a:t>
            </a:r>
          </a:p>
        </p:txBody>
      </p:sp>
      <p:sp>
        <p:nvSpPr>
          <p:cNvPr id="105" name="Shape 105"/>
          <p:cNvSpPr txBox="1">
            <a:spLocks noGrp="1"/>
          </p:cNvSpPr>
          <p:nvPr>
            <p:ph type="body" idx="1"/>
          </p:nvPr>
        </p:nvSpPr>
        <p:spPr>
          <a:xfrm>
            <a:off x="457200" y="1189497"/>
            <a:ext cx="8229600" cy="4908900"/>
          </a:xfrm>
          <a:prstGeom prst="rect">
            <a:avLst/>
          </a:prstGeom>
        </p:spPr>
        <p:txBody>
          <a:bodyPr lIns="91425" tIns="91425" rIns="91425" bIns="91425" anchor="t" anchorCtr="0">
            <a:noAutofit/>
          </a:bodyPr>
          <a:lstStyle/>
          <a:p>
            <a:pPr>
              <a:buFont typeface="Wingdings" panose="05000000000000000000" pitchFamily="2" charset="2"/>
              <a:buChar char="§"/>
            </a:pPr>
            <a:r>
              <a:rPr lang="en-US" sz="2400" dirty="0"/>
              <a:t> Evaluation of features in </a:t>
            </a:r>
            <a:r>
              <a:rPr lang="en-US" sz="2400" dirty="0" err="1"/>
              <a:t>RNASeq</a:t>
            </a:r>
            <a:r>
              <a:rPr lang="en-US" sz="2400" dirty="0"/>
              <a:t> (targeted and de novo) can be viewed as compositions of  totals </a:t>
            </a:r>
          </a:p>
          <a:p>
            <a:pPr lvl="1">
              <a:buSzPct val="100000"/>
              <a:buFont typeface="Arial" panose="020B0604020202020204" pitchFamily="34" charset="0"/>
              <a:buChar char="•"/>
            </a:pPr>
            <a:r>
              <a:rPr lang="en-US" sz="2000" dirty="0"/>
              <a:t>Mathematical properties of compositional data are well established</a:t>
            </a:r>
          </a:p>
          <a:p>
            <a:pPr lvl="1">
              <a:buSzPct val="100000"/>
              <a:buFont typeface="Arial" panose="020B0604020202020204" pitchFamily="34" charset="0"/>
              <a:buChar char="•"/>
            </a:pPr>
            <a:r>
              <a:rPr lang="en-US" sz="2000" dirty="0"/>
              <a:t>CPM transformation is a type of compositional </a:t>
            </a:r>
            <a:r>
              <a:rPr lang="en-US" sz="2000" dirty="0" smtClean="0"/>
              <a:t>transformation</a:t>
            </a:r>
            <a:endParaRPr lang="en-US" sz="2000" strike="sngStrike" dirty="0"/>
          </a:p>
          <a:p>
            <a:pPr>
              <a:buFont typeface="Wingdings" panose="05000000000000000000" pitchFamily="2" charset="2"/>
              <a:buChar char="§"/>
            </a:pPr>
            <a:r>
              <a:rPr lang="en-US" sz="2400" dirty="0"/>
              <a:t> Quality control metrics can be viewed as detection of unexpected data features</a:t>
            </a:r>
          </a:p>
          <a:p>
            <a:pPr lvl="1">
              <a:buSzPct val="100000"/>
              <a:buFont typeface="Arial" panose="020B0604020202020204" pitchFamily="34" charset="0"/>
              <a:buChar char="•"/>
            </a:pPr>
            <a:r>
              <a:rPr lang="en-US" sz="2000" dirty="0"/>
              <a:t>Outlier and influential sample features can be identified using well-established normal theory on transformed data </a:t>
            </a:r>
          </a:p>
          <a:p>
            <a:pPr>
              <a:buFont typeface="Wingdings" panose="05000000000000000000" pitchFamily="2" charset="2"/>
              <a:buChar char="§"/>
            </a:pPr>
            <a:r>
              <a:rPr lang="en-US" sz="2400" dirty="0"/>
              <a:t> Compositional geometry enhances multivariate feature evaluation</a:t>
            </a:r>
          </a:p>
          <a:p>
            <a:pPr lvl="1">
              <a:buSzPct val="100000"/>
              <a:buFont typeface="Arial" panose="020B0604020202020204" pitchFamily="34" charset="0"/>
              <a:buChar char="•"/>
            </a:pPr>
            <a:r>
              <a:rPr lang="en-US" sz="2000" dirty="0"/>
              <a:t>Aitchison distance is equivalent to Euclidean distance when using </a:t>
            </a:r>
            <a:r>
              <a:rPr lang="en-US" sz="2000" dirty="0" err="1"/>
              <a:t>clr</a:t>
            </a:r>
            <a:r>
              <a:rPr lang="en-US" sz="2000" dirty="0"/>
              <a:t> transformation</a:t>
            </a:r>
          </a:p>
          <a:p>
            <a:pPr marL="422910" lvl="1" indent="0">
              <a:buNone/>
            </a:pPr>
            <a:endParaRPr lang="en-US" sz="20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3936709358"/>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Default Theme">
  <a:themeElements>
    <a:clrScheme name="HTG Standard">
      <a:dk1>
        <a:srgbClr val="000000"/>
      </a:dk1>
      <a:lt1>
        <a:srgbClr val="FFFFFF"/>
      </a:lt1>
      <a:dk2>
        <a:srgbClr val="808080"/>
      </a:dk2>
      <a:lt2>
        <a:srgbClr val="E6E6E6"/>
      </a:lt2>
      <a:accent1>
        <a:srgbClr val="009FE4"/>
      </a:accent1>
      <a:accent2>
        <a:srgbClr val="F97E06"/>
      </a:accent2>
      <a:accent3>
        <a:srgbClr val="7E817E"/>
      </a:accent3>
      <a:accent4>
        <a:srgbClr val="9A20AC"/>
      </a:accent4>
      <a:accent5>
        <a:srgbClr val="B20044"/>
      </a:accent5>
      <a:accent6>
        <a:srgbClr val="FFAA00"/>
      </a:accent6>
      <a:hlink>
        <a:srgbClr val="3A6BBB"/>
      </a:hlink>
      <a:folHlink>
        <a:srgbClr val="71A7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HTG Standard">
      <a:dk1>
        <a:srgbClr val="000000"/>
      </a:dk1>
      <a:lt1>
        <a:srgbClr val="FFFFFF"/>
      </a:lt1>
      <a:dk2>
        <a:srgbClr val="808080"/>
      </a:dk2>
      <a:lt2>
        <a:srgbClr val="E6E6E6"/>
      </a:lt2>
      <a:accent1>
        <a:srgbClr val="009FE4"/>
      </a:accent1>
      <a:accent2>
        <a:srgbClr val="F97E06"/>
      </a:accent2>
      <a:accent3>
        <a:srgbClr val="7E817E"/>
      </a:accent3>
      <a:accent4>
        <a:srgbClr val="9A20AC"/>
      </a:accent4>
      <a:accent5>
        <a:srgbClr val="B20044"/>
      </a:accent5>
      <a:accent6>
        <a:srgbClr val="FFAA00"/>
      </a:accent6>
      <a:hlink>
        <a:srgbClr val="3A6BBB"/>
      </a:hlink>
      <a:folHlink>
        <a:srgbClr val="71A7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13559</TotalTime>
  <Words>557</Words>
  <Application>Microsoft Office PowerPoint</Application>
  <PresentationFormat>On-screen Show (4:3)</PresentationFormat>
  <Paragraphs>43</Paragraphs>
  <Slides>4</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Courier New</vt:lpstr>
      <vt:lpstr>Noto Sans Symbols</vt:lpstr>
      <vt:lpstr>Trebuchet MS</vt:lpstr>
      <vt:lpstr>Wingdings</vt:lpstr>
      <vt:lpstr>Default Theme</vt:lpstr>
      <vt:lpstr>Office Theme</vt:lpstr>
      <vt:lpstr>PowerPoint Presentation</vt:lpstr>
      <vt:lpstr>Compositional Data</vt:lpstr>
      <vt:lpstr>RNA-Seq Data is Compositional</vt:lpstr>
      <vt:lpstr>Summary of Poster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Bonnie LaFleur</dc:creator>
  <cp:lastModifiedBy>Dominic LaRoche</cp:lastModifiedBy>
  <cp:revision>78</cp:revision>
  <dcterms:modified xsi:type="dcterms:W3CDTF">2016-07-29T18:08:09Z</dcterms:modified>
</cp:coreProperties>
</file>