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86" r:id="rId9"/>
    <p:sldId id="267" r:id="rId10"/>
    <p:sldId id="264" r:id="rId11"/>
    <p:sldId id="270" r:id="rId12"/>
    <p:sldId id="265" r:id="rId13"/>
    <p:sldId id="268" r:id="rId14"/>
    <p:sldId id="291" r:id="rId15"/>
    <p:sldId id="292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79" r:id="rId28"/>
    <p:sldId id="280" r:id="rId29"/>
    <p:sldId id="282" r:id="rId30"/>
    <p:sldId id="287" r:id="rId31"/>
    <p:sldId id="288" r:id="rId32"/>
    <p:sldId id="285" r:id="rId33"/>
    <p:sldId id="289" r:id="rId34"/>
    <p:sldId id="290" r:id="rId35"/>
    <p:sldId id="293" r:id="rId36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4927-28DF-4DE7-A906-4E0FEAA1CC2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Malaria Prevention: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 smtClean="0"/>
              <a:t>high-risk households receiving </a:t>
            </a:r>
            <a:r>
              <a:rPr lang="en-US" dirty="0" smtClean="0"/>
              <a:t>treatments?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Dominic D. </a:t>
            </a:r>
            <a:r>
              <a:rPr lang="en-US" dirty="0" err="1" smtClean="0"/>
              <a:t>LaRoche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smtClean="0"/>
              <a:t>Age-Based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individual data into household data </a:t>
            </a:r>
            <a:r>
              <a:rPr lang="en-US" dirty="0" smtClean="0"/>
              <a:t>and derived 5 variables</a:t>
            </a:r>
          </a:p>
          <a:p>
            <a:pPr lvl="1"/>
            <a:r>
              <a:rPr lang="en-US" dirty="0" smtClean="0"/>
              <a:t>Number of members under 1</a:t>
            </a:r>
          </a:p>
          <a:p>
            <a:pPr lvl="1"/>
            <a:r>
              <a:rPr lang="en-US" dirty="0" smtClean="0"/>
              <a:t>Number of members older than 1 and under 5</a:t>
            </a:r>
          </a:p>
          <a:p>
            <a:pPr lvl="1"/>
            <a:r>
              <a:rPr lang="en-US" dirty="0" smtClean="0"/>
              <a:t>Number of members over 65</a:t>
            </a:r>
          </a:p>
          <a:p>
            <a:pPr lvl="1"/>
            <a:r>
              <a:rPr lang="en-US" dirty="0" smtClean="0"/>
              <a:t>Bed net use (yes if any member reports use)</a:t>
            </a:r>
          </a:p>
          <a:p>
            <a:pPr lvl="1"/>
            <a:r>
              <a:rPr lang="en-US" dirty="0" smtClean="0"/>
              <a:t>Aerial spraying (yes if any member reports spraying)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Age-Based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Household age-risk calculation: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Risk Score= (2 * # under 1) + # under 5 + # over 65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Weighted infants twice as much as other at-risk household members based on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Digital elevation models (DEM) of each site from the Shuttle Radar Topography Mission (SRTM) provided by NASA</a:t>
            </a:r>
          </a:p>
        </p:txBody>
      </p:sp>
      <p:pic>
        <p:nvPicPr>
          <p:cNvPr id="1026" name="Picture 2" descr="C:\Classes\AppliedBiostat\Project\figure\highsitedem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3995738" cy="29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lasses\AppliedBiostat\Project\figure\lowDEM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4" y="3581400"/>
            <a:ext cx="3995737" cy="29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429000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Elevation Site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Elevation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SRTM elevation data to determine areas with a high likelihood of breeding mosquitoes.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0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SRTM elevation data to determine areas with a high likelihood of breeding mosquitoes.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Used Topographic Wetness Index (TWI) to determine areas likely to hold standing water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smtClean="0"/>
              <a:t>SRTM elevation data </a:t>
            </a:r>
            <a:r>
              <a:rPr lang="en-US" dirty="0" smtClean="0"/>
              <a:t>to determine areas with a high likelihood of breeding </a:t>
            </a:r>
            <a:r>
              <a:rPr lang="en-US" smtClean="0"/>
              <a:t>mosquitoes.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Used Topographic Wetness Index (TWI) to determine areas likely to hold standing water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Applied a </a:t>
            </a:r>
            <a:r>
              <a:rPr lang="en-US" dirty="0"/>
              <a:t>G</a:t>
            </a:r>
            <a:r>
              <a:rPr lang="en-US" dirty="0" smtClean="0"/>
              <a:t>aussian filter to the TWI surface as a weighted moving average of mosquito risk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9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Combined Risk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total risk for a household by combining age-based risk and mosquito based risk</a:t>
            </a:r>
          </a:p>
          <a:p>
            <a:r>
              <a:rPr lang="en-US" dirty="0" smtClean="0"/>
              <a:t>Log-transformed and then scaled each risk score before combining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Risk vs Treatment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Used a logistic model to determine if households with high risk were more likely to receive a treatment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/>
                              </m:ctrlPr>
                            </m:fPr>
                            <m:num>
                              <m:r>
                                <a:rPr lang="en-US" sz="2800" i="1"/>
                                <m:t>𝑝</m:t>
                              </m:r>
                            </m:num>
                            <m:den>
                              <m:r>
                                <a:rPr lang="en-US" sz="2800" i="1"/>
                                <m:t>1−</m:t>
                              </m:r>
                              <m:r>
                                <a:rPr lang="en-US" sz="2800" i="1"/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2800" i="1"/>
                        <m:t>=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𝛽</m:t>
                          </m:r>
                        </m:e>
                        <m:sub>
                          <m:r>
                            <a:rPr lang="en-US" sz="2800" i="1"/>
                            <m:t>0</m:t>
                          </m:r>
                        </m:sub>
                      </m:sSub>
                      <m:r>
                        <a:rPr lang="en-US" sz="2800" i="1"/>
                        <m:t>+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𝛽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  <m:r>
                        <a:rPr lang="en-US" sz="2800" i="1"/>
                        <m:t>×</m:t>
                      </m:r>
                      <m:r>
                        <m:rPr>
                          <m:sty m:val="p"/>
                        </m:rPr>
                        <a:rPr lang="en-US" sz="2800"/>
                        <m:t>Combined</m:t>
                      </m:r>
                      <m:r>
                        <a:rPr lang="en-US" sz="2800"/>
                        <m:t> </m:t>
                      </m:r>
                      <m:r>
                        <m:rPr>
                          <m:sty m:val="p"/>
                        </m:rPr>
                        <a:rPr lang="en-US" sz="2800"/>
                        <m:t>Household</m:t>
                      </m:r>
                      <m:r>
                        <a:rPr lang="en-US" sz="2800"/>
                        <m:t> </m:t>
                      </m:r>
                      <m:r>
                        <m:rPr>
                          <m:sty m:val="p"/>
                        </m:rPr>
                        <a:rPr lang="en-US" sz="2800"/>
                        <m:t>Risk</m:t>
                      </m:r>
                    </m:oMath>
                  </m:oMathPara>
                </a14:m>
                <a:endParaRPr lang="en-US" sz="28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P = probability of receiving a treatment</a:t>
                </a:r>
              </a:p>
              <a:p>
                <a:pPr lvl="1"/>
                <a:r>
                  <a:rPr lang="en-US" sz="2400" dirty="0" smtClean="0"/>
                  <a:t>An OR &gt; 1 would suggest at-risk households are getting preferential administration of treatments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Risk</a:t>
            </a:r>
          </a:p>
          <a:p>
            <a:pPr lvl="1"/>
            <a:r>
              <a:rPr lang="en-US" dirty="0" smtClean="0"/>
              <a:t>Calculate individual risk without including elderly household members</a:t>
            </a:r>
          </a:p>
          <a:p>
            <a:endParaRPr lang="en-US" dirty="0" smtClean="0"/>
          </a:p>
          <a:p>
            <a:r>
              <a:rPr lang="en-US" dirty="0" smtClean="0"/>
              <a:t>Mosquito Risk</a:t>
            </a:r>
          </a:p>
          <a:p>
            <a:pPr lvl="1"/>
            <a:r>
              <a:rPr lang="en-US" dirty="0" smtClean="0"/>
              <a:t>Use a restricted TWI algorithm to isolate areas with very low out-flow potential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TWI</a:t>
            </a:r>
            <a:endParaRPr lang="en-US" dirty="0"/>
          </a:p>
        </p:txBody>
      </p:sp>
      <p:pic>
        <p:nvPicPr>
          <p:cNvPr id="3074" name="Picture 2" descr="C:\Classes\AppliedBiostat\Project\figure\hightwi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3" y="2362200"/>
            <a:ext cx="444092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lasses\AppliedBiostat\Project\figure\lowTWI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61" y="2362201"/>
            <a:ext cx="444092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3173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site </a:t>
            </a:r>
            <a:r>
              <a:rPr lang="en-US" sz="2400" dirty="0"/>
              <a:t>c</a:t>
            </a:r>
            <a:r>
              <a:rPr lang="en-US" sz="2400" dirty="0" smtClean="0"/>
              <a:t>alculated TWI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057711"/>
            <a:ext cx="311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site calculated TWI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Malaria is a dangerous infectious disease transmitted by mosquitoes  </a:t>
            </a:r>
          </a:p>
        </p:txBody>
      </p:sp>
    </p:spTree>
    <p:extLst>
      <p:ext uri="{BB962C8B-B14F-4D97-AF65-F5344CB8AC3E}">
        <p14:creationId xmlns:p14="http://schemas.microsoft.com/office/powerpoint/2010/main" val="15431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Classes\AppliedBiostat\Project\figure\MriskLowpl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"/>
          <a:stretch/>
        </p:blipFill>
        <p:spPr bwMode="auto">
          <a:xfrm>
            <a:off x="4419601" y="2434219"/>
            <a:ext cx="4114799" cy="37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Classes\AppliedBiostat\Project\figure\Mriskhigh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"/>
          <a:stretch/>
        </p:blipFill>
        <p:spPr bwMode="auto">
          <a:xfrm>
            <a:off x="304800" y="2434219"/>
            <a:ext cx="4114800" cy="37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TWI to Risk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351" y="173124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site </a:t>
            </a:r>
            <a:r>
              <a:rPr lang="en-US" sz="2400" dirty="0"/>
              <a:t>c</a:t>
            </a:r>
            <a:r>
              <a:rPr lang="en-US" sz="2400" dirty="0" smtClean="0"/>
              <a:t>alculated mosquito risk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76825" y="1731241"/>
            <a:ext cx="368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 site calculated mosquito risk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Combined Risk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2000" y="2209800"/>
            <a:ext cx="4298950" cy="361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4800" y="2209800"/>
            <a:ext cx="4070350" cy="361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9115" y="1872734"/>
            <a:ext cx="340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Combined risk at high site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17226" y="1872733"/>
            <a:ext cx="332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Combined risk at low 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Treatment vs Combined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24"/>
              </p:ext>
            </p:extLst>
          </p:nvPr>
        </p:nvGraphicFramePr>
        <p:xfrm>
          <a:off x="381000" y="2362200"/>
          <a:ext cx="82296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Site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Treatment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OR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Lower 95% CI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Upper 95% CI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Net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1.27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1.18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1.35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Spray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1.15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1.03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1.29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Net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0.73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1.24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Spray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1" y="518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risk households are more likely to receive treatments at the high site but not the low 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6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Treatment vs Separate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75057"/>
              </p:ext>
            </p:extLst>
          </p:nvPr>
        </p:nvGraphicFramePr>
        <p:xfrm>
          <a:off x="457200" y="2667000"/>
          <a:ext cx="82296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257300"/>
                <a:gridCol w="8001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Site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Age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Mosquito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0.58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0.31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2.05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0.34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Treatment vs Separate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20112"/>
              </p:ext>
            </p:extLst>
          </p:nvPr>
        </p:nvGraphicFramePr>
        <p:xfrm>
          <a:off x="457200" y="2667000"/>
          <a:ext cx="82296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257300"/>
                <a:gridCol w="8001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Age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Mosquito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1.27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1.32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0.58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0.31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2.05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0.34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33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high site, aerial spraying is more likely at houses with high mosquito risk whereas bed nets are more likely at houses with high age risk.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2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Treatment vs Separate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93386"/>
              </p:ext>
            </p:extLst>
          </p:nvPr>
        </p:nvGraphicFramePr>
        <p:xfrm>
          <a:off x="457200" y="2667000"/>
          <a:ext cx="82296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257300"/>
                <a:gridCol w="8001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Age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Mosquito </a:t>
                      </a: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0.58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0.31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2.05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0.34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0.15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410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low site, households with high mosquito risk are </a:t>
            </a:r>
            <a:r>
              <a:rPr lang="en-US" sz="2400" i="1" dirty="0" smtClean="0"/>
              <a:t>less</a:t>
            </a:r>
            <a:r>
              <a:rPr lang="en-US" sz="2400" dirty="0" smtClean="0"/>
              <a:t> likely to receive aerial spraying.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2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Analysis: Restricted TWI</a:t>
            </a:r>
            <a:endParaRPr lang="en-US" dirty="0"/>
          </a:p>
        </p:txBody>
      </p:sp>
      <p:pic>
        <p:nvPicPr>
          <p:cNvPr id="10242" name="Picture 2" descr="C:\Classes\AppliedBiostat\Project\figure\HighSensTWI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1200"/>
            <a:ext cx="4648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Classes\AppliedBiostat\Project\figure\LowSensTWI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54" y="1987430"/>
            <a:ext cx="4512446" cy="418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37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Tighter restrictions on water outflow to isolate areas of standing water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Analysis: Restricted TWI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961379"/>
              </p:ext>
            </p:extLst>
          </p:nvPr>
        </p:nvGraphicFramePr>
        <p:xfrm>
          <a:off x="457200" y="2590800"/>
          <a:ext cx="8229600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General TWI Based Mosquito 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Restricted TWI Based Mosquito 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Upper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1.48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1.64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2.7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54864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restricted TWI suggests better treatment targeting at both the high site and low 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8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Analysis: No Elderly at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918908"/>
              </p:ext>
            </p:extLst>
          </p:nvPr>
        </p:nvGraphicFramePr>
        <p:xfrm>
          <a:off x="457200" y="2514600"/>
          <a:ext cx="82296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257300"/>
                <a:gridCol w="8001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Age Risk (&lt;5 or &gt;65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Age Risk (&lt;5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Upper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Upper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1.45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0.96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2.05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1.74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105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Including only children in the age-based risk suggests better targeting of bed nets to at-risk households.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protocols for administration of mosquito abatement treatments need improvement at the low site.</a:t>
            </a:r>
          </a:p>
        </p:txBody>
      </p:sp>
    </p:spTree>
    <p:extLst>
      <p:ext uri="{BB962C8B-B14F-4D97-AF65-F5344CB8AC3E}">
        <p14:creationId xmlns:p14="http://schemas.microsoft.com/office/powerpoint/2010/main" val="32422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Malaria is a dangerous infectious disease transmitted by mosquitoes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Mosquito </a:t>
            </a:r>
            <a:r>
              <a:rPr lang="en-US" dirty="0" smtClean="0"/>
              <a:t>exposure prevention</a:t>
            </a:r>
            <a:r>
              <a:rPr lang="en-US" dirty="0" smtClean="0"/>
              <a:t> </a:t>
            </a:r>
            <a:r>
              <a:rPr lang="en-US" dirty="0" smtClean="0"/>
              <a:t>can be an effective mechanism for malaria control</a:t>
            </a:r>
          </a:p>
          <a:p>
            <a:pPr lvl="1"/>
            <a:r>
              <a:rPr lang="en-US" dirty="0" smtClean="0"/>
              <a:t>Bed Nets</a:t>
            </a:r>
          </a:p>
          <a:p>
            <a:pPr lvl="1"/>
            <a:r>
              <a:rPr lang="en-US" dirty="0" smtClean="0"/>
              <a:t>Aerial </a:t>
            </a:r>
            <a:r>
              <a:rPr lang="en-US" dirty="0" smtClean="0"/>
              <a:t>Spraying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protocols for administration of mosquito abatement treatments need improvement at the low site</a:t>
            </a:r>
          </a:p>
          <a:p>
            <a:r>
              <a:rPr lang="en-US" dirty="0" smtClean="0"/>
              <a:t>Aerial spraying is more likely at households with high mosquito risk and bed nets are more likely at households with high age risk.</a:t>
            </a:r>
          </a:p>
        </p:txBody>
      </p:sp>
    </p:spTree>
    <p:extLst>
      <p:ext uri="{BB962C8B-B14F-4D97-AF65-F5344CB8AC3E}">
        <p14:creationId xmlns:p14="http://schemas.microsoft.com/office/powerpoint/2010/main" val="25871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protocols for administration of mosquito abatement treatments need improvement at the low site</a:t>
            </a:r>
          </a:p>
          <a:p>
            <a:r>
              <a:rPr lang="en-US" dirty="0" smtClean="0"/>
              <a:t>Aerial spraying is more likely at households with high mosquito risk and bed nets are more likely at households with high age risk.</a:t>
            </a:r>
          </a:p>
          <a:p>
            <a:r>
              <a:rPr lang="en-US" dirty="0" smtClean="0"/>
              <a:t>Elderly individuals do not appear to be accounted for in current risk assessments</a:t>
            </a:r>
          </a:p>
        </p:txBody>
      </p:sp>
    </p:spTree>
    <p:extLst>
      <p:ext uri="{BB962C8B-B14F-4D97-AF65-F5344CB8AC3E}">
        <p14:creationId xmlns:p14="http://schemas.microsoft.com/office/powerpoint/2010/main" val="24620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TWI as a measure of mosquito exposure risk</a:t>
            </a:r>
          </a:p>
          <a:p>
            <a:endParaRPr lang="en-US" dirty="0"/>
          </a:p>
          <a:p>
            <a:r>
              <a:rPr lang="en-US" dirty="0" smtClean="0"/>
              <a:t>Determine health risk of elderly household members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arochd1\Downloads\Aedes_aegyp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65963" y="2557272"/>
            <a:ext cx="3926726" cy="26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800600" y="1600200"/>
            <a:ext cx="3048000" cy="1600200"/>
          </a:xfrm>
          <a:prstGeom prst="cloudCallout">
            <a:avLst>
              <a:gd name="adj1" fmla="val -54114"/>
              <a:gd name="adj2" fmla="val 8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51365" y="1938635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578" y="5805362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Aedes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aegypti</a:t>
            </a:r>
            <a:r>
              <a:rPr lang="en-US" sz="1100" dirty="0" smtClean="0"/>
              <a:t>, photo by Dar </a:t>
            </a:r>
            <a:r>
              <a:rPr lang="en-US" sz="1100" dirty="0" err="1" smtClean="0"/>
              <a:t>es</a:t>
            </a:r>
            <a:r>
              <a:rPr lang="en-US" sz="1100" dirty="0" smtClean="0"/>
              <a:t> Salaam, Tanzania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48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Classes\AppliedBiostat\Project\figure\High_ne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6" b="6929"/>
          <a:stretch/>
        </p:blipFill>
        <p:spPr bwMode="auto">
          <a:xfrm>
            <a:off x="561975" y="457200"/>
            <a:ext cx="3597276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Classes\AppliedBiostat\Project\figure\Low_ne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" r="3036" b="6512"/>
          <a:stretch/>
        </p:blipFill>
        <p:spPr bwMode="auto">
          <a:xfrm>
            <a:off x="533400" y="3514725"/>
            <a:ext cx="3625852" cy="32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Classes\AppliedBiostat\Project\figure\High_spra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2" r="3419" b="6798"/>
          <a:stretch/>
        </p:blipFill>
        <p:spPr bwMode="auto">
          <a:xfrm>
            <a:off x="4800600" y="495300"/>
            <a:ext cx="3505200" cy="30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Classes\AppliedBiostat\Project\figure\Low_spray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0" r="4040" b="7164"/>
          <a:stretch/>
        </p:blipFill>
        <p:spPr bwMode="auto">
          <a:xfrm>
            <a:off x="4800601" y="3514725"/>
            <a:ext cx="3657600" cy="32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41327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 Use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53037" y="141327"/>
            <a:ext cx="20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Aerial Spraying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4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lasses\AppliedBiostat\Project\figure\CombinedRisk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057400"/>
            <a:ext cx="5848351" cy="43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Combined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risk ranged from 0 to 9.74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</p:txBody>
      </p:sp>
    </p:spTree>
    <p:extLst>
      <p:ext uri="{BB962C8B-B14F-4D97-AF65-F5344CB8AC3E}">
        <p14:creationId xmlns:p14="http://schemas.microsoft.com/office/powerpoint/2010/main" val="20812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  <a:p>
            <a:pPr lvl="1"/>
            <a:r>
              <a:rPr lang="en-US" dirty="0" smtClean="0"/>
              <a:t>Some households have a greater risk of poor outcomes </a:t>
            </a:r>
            <a:endParaRPr lang="en-US" dirty="0" smtClean="0"/>
          </a:p>
          <a:p>
            <a:pPr lvl="2"/>
            <a:r>
              <a:rPr lang="en-US" dirty="0" smtClean="0"/>
              <a:t>Children under 5 or adults over 65</a:t>
            </a:r>
          </a:p>
        </p:txBody>
      </p:sp>
    </p:spTree>
    <p:extLst>
      <p:ext uri="{BB962C8B-B14F-4D97-AF65-F5344CB8AC3E}">
        <p14:creationId xmlns:p14="http://schemas.microsoft.com/office/powerpoint/2010/main" val="427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  <a:p>
            <a:pPr lvl="1"/>
            <a:r>
              <a:rPr lang="en-US" dirty="0" smtClean="0"/>
              <a:t>Some households have a greater risk of poor outcomes </a:t>
            </a:r>
            <a:endParaRPr lang="en-US" dirty="0" smtClean="0"/>
          </a:p>
          <a:p>
            <a:pPr lvl="2"/>
            <a:r>
              <a:rPr lang="en-US" dirty="0" smtClean="0"/>
              <a:t>Children under 5 or adults over 65</a:t>
            </a:r>
          </a:p>
          <a:p>
            <a:pPr lvl="1"/>
            <a:r>
              <a:rPr lang="en-US" dirty="0" smtClean="0"/>
              <a:t>Some households have greater risk of mosquito exposure</a:t>
            </a:r>
          </a:p>
        </p:txBody>
      </p:sp>
    </p:spTree>
    <p:extLst>
      <p:ext uri="{BB962C8B-B14F-4D97-AF65-F5344CB8AC3E}">
        <p14:creationId xmlns:p14="http://schemas.microsoft.com/office/powerpoint/2010/main" val="1354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to target </a:t>
            </a:r>
            <a:r>
              <a:rPr lang="en-US" dirty="0" smtClean="0"/>
              <a:t>exposure abatement </a:t>
            </a:r>
            <a:r>
              <a:rPr lang="en-US" dirty="0"/>
              <a:t>treatments to those in the population most at </a:t>
            </a:r>
            <a:r>
              <a:rPr lang="en-US" dirty="0" smtClean="0"/>
              <a:t>risk</a:t>
            </a:r>
          </a:p>
          <a:p>
            <a:endParaRPr lang="en-US" dirty="0" smtClean="0"/>
          </a:p>
          <a:p>
            <a:r>
              <a:rPr lang="en-US" dirty="0" smtClean="0"/>
              <a:t>Both bed nets and aerial spraying are administered to households</a:t>
            </a:r>
          </a:p>
          <a:p>
            <a:pPr lvl="1"/>
            <a:r>
              <a:rPr lang="en-US" dirty="0" smtClean="0"/>
              <a:t>Households with vulnerable individuals</a:t>
            </a:r>
          </a:p>
          <a:p>
            <a:pPr lvl="1"/>
            <a:r>
              <a:rPr lang="en-US" dirty="0" smtClean="0"/>
              <a:t>Households with high risk for mosquito exposure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Personal survey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17,823 </a:t>
            </a:r>
            <a:r>
              <a:rPr lang="en-US" dirty="0"/>
              <a:t>members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3,924 </a:t>
            </a:r>
            <a:r>
              <a:rPr lang="en-US" dirty="0"/>
              <a:t>households at 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/>
              <a:t>sites in Kenya</a:t>
            </a:r>
          </a:p>
          <a:p>
            <a:r>
              <a:rPr lang="en-US" dirty="0"/>
              <a:t>Collected a variety of information from each member e.g.</a:t>
            </a:r>
          </a:p>
          <a:p>
            <a:pPr lvl="2"/>
            <a:r>
              <a:rPr lang="en-US" dirty="0"/>
              <a:t>Age, sex, net use, past aerial </a:t>
            </a:r>
            <a:r>
              <a:rPr lang="en-US" dirty="0" smtClean="0"/>
              <a:t>spraying, etc.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 descr="C:\Classes\AppliedBiostat\Project\figure\Whole_sit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3750"/>
          <a:stretch/>
        </p:blipFill>
        <p:spPr bwMode="auto">
          <a:xfrm>
            <a:off x="4495800" y="1752600"/>
            <a:ext cx="4464741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Determine if high risk households in the study area are preferentially receiving malaria abatement treatments.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risk households defined as those with </a:t>
            </a:r>
            <a:r>
              <a:rPr lang="en-US" i="1" dirty="0" smtClean="0"/>
              <a:t>both </a:t>
            </a:r>
            <a:r>
              <a:rPr lang="en-US" dirty="0" smtClean="0"/>
              <a:t>individual age-based risk </a:t>
            </a:r>
            <a:r>
              <a:rPr lang="en-US" i="1" dirty="0" smtClean="0"/>
              <a:t>and </a:t>
            </a:r>
            <a:r>
              <a:rPr lang="en-US" dirty="0" smtClean="0"/>
              <a:t>mosquito exposure risk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age-based and mosquito-based risk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LANG" val="RXPEnglish"/>
  <p:tag name="VARPPTCOMPATIBLERD03" val="RXP"/>
  <p:tag name="VARPPTTYPE" val="RXP"/>
  <p:tag name="VARPPTSLIDEFORMAT" val="RXP"/>
  <p:tag name="VARSAVEMESSAGETIMESTAMP" val="RXP12/1/20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1231</Words>
  <Application>Microsoft Office PowerPoint</Application>
  <PresentationFormat>On-screen Show (4:3)</PresentationFormat>
  <Paragraphs>367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Malaria Prevention:  Are high-risk households receiving treatments?</vt:lpstr>
      <vt:lpstr>Introduction</vt:lpstr>
      <vt:lpstr>Introduction</vt:lpstr>
      <vt:lpstr>Introduction</vt:lpstr>
      <vt:lpstr>Introduction</vt:lpstr>
      <vt:lpstr>Introduction</vt:lpstr>
      <vt:lpstr>Introduction</vt:lpstr>
      <vt:lpstr>Data</vt:lpstr>
      <vt:lpstr>Objectives</vt:lpstr>
      <vt:lpstr>Methods: Age-Based Risk</vt:lpstr>
      <vt:lpstr>Methods: Age-Based Risk</vt:lpstr>
      <vt:lpstr>Methods: Mosquito Risk</vt:lpstr>
      <vt:lpstr>Methods: Mosquito Risk</vt:lpstr>
      <vt:lpstr>Methods: Mosquito Risk</vt:lpstr>
      <vt:lpstr>Methods: Mosquito Risk</vt:lpstr>
      <vt:lpstr>Methods: Combined Risk Score</vt:lpstr>
      <vt:lpstr>Methods: Risk vs Treatment</vt:lpstr>
      <vt:lpstr>Methods: Sensitivity Analysis</vt:lpstr>
      <vt:lpstr>Results: TWI</vt:lpstr>
      <vt:lpstr>Results: TWI to Risk</vt:lpstr>
      <vt:lpstr>Results: Combined Risk</vt:lpstr>
      <vt:lpstr>Results: Treatment vs Combined Risk</vt:lpstr>
      <vt:lpstr>Results: Treatment vs Separate Risk</vt:lpstr>
      <vt:lpstr>Results: Treatment vs Separate Risk</vt:lpstr>
      <vt:lpstr>Results: Treatment vs Separate Risk</vt:lpstr>
      <vt:lpstr>Sensitivity Analysis: Restricted TWI</vt:lpstr>
      <vt:lpstr>Sensitivity Analysis: Restricted TWI</vt:lpstr>
      <vt:lpstr>Sensitivity Analysis: No Elderly at Risk</vt:lpstr>
      <vt:lpstr>Discussion</vt:lpstr>
      <vt:lpstr>Discussion</vt:lpstr>
      <vt:lpstr>Discussion</vt:lpstr>
      <vt:lpstr>Future Research</vt:lpstr>
      <vt:lpstr>Questions?</vt:lpstr>
      <vt:lpstr>PowerPoint Presentation</vt:lpstr>
      <vt:lpstr>Results: Combined Risk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Prevention: are high-risk households receiving treatment?</dc:title>
  <dc:creator>LaRoche, Dominic {DTIO~Tucson}</dc:creator>
  <cp:lastModifiedBy>LaRoche, Dominic {DTIO~Tucson}</cp:lastModifiedBy>
  <cp:revision>42</cp:revision>
  <dcterms:created xsi:type="dcterms:W3CDTF">2014-11-29T15:13:58Z</dcterms:created>
  <dcterms:modified xsi:type="dcterms:W3CDTF">2014-12-01T16:38:21Z</dcterms:modified>
</cp:coreProperties>
</file>