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1206400" cy="30175200"/>
  <p:notesSz cx="6858000" cy="9144000"/>
  <p:defaultTextStyle>
    <a:defPPr>
      <a:defRPr lang="en-US"/>
    </a:defPPr>
    <a:lvl1pPr marL="0" algn="l" defTabSz="3906317" rtl="0" eaLnBrk="1" latinLnBrk="0" hangingPunct="1">
      <a:defRPr sz="7690" kern="1200">
        <a:solidFill>
          <a:schemeClr val="tx1"/>
        </a:solidFill>
        <a:latin typeface="+mn-lt"/>
        <a:ea typeface="+mn-ea"/>
        <a:cs typeface="+mn-cs"/>
      </a:defRPr>
    </a:lvl1pPr>
    <a:lvl2pPr marL="1953158" algn="l" defTabSz="3906317" rtl="0" eaLnBrk="1" latinLnBrk="0" hangingPunct="1">
      <a:defRPr sz="7690" kern="1200">
        <a:solidFill>
          <a:schemeClr val="tx1"/>
        </a:solidFill>
        <a:latin typeface="+mn-lt"/>
        <a:ea typeface="+mn-ea"/>
        <a:cs typeface="+mn-cs"/>
      </a:defRPr>
    </a:lvl2pPr>
    <a:lvl3pPr marL="3906317" algn="l" defTabSz="3906317" rtl="0" eaLnBrk="1" latinLnBrk="0" hangingPunct="1">
      <a:defRPr sz="7690" kern="1200">
        <a:solidFill>
          <a:schemeClr val="tx1"/>
        </a:solidFill>
        <a:latin typeface="+mn-lt"/>
        <a:ea typeface="+mn-ea"/>
        <a:cs typeface="+mn-cs"/>
      </a:defRPr>
    </a:lvl3pPr>
    <a:lvl4pPr marL="5859475" algn="l" defTabSz="3906317" rtl="0" eaLnBrk="1" latinLnBrk="0" hangingPunct="1">
      <a:defRPr sz="7690" kern="1200">
        <a:solidFill>
          <a:schemeClr val="tx1"/>
        </a:solidFill>
        <a:latin typeface="+mn-lt"/>
        <a:ea typeface="+mn-ea"/>
        <a:cs typeface="+mn-cs"/>
      </a:defRPr>
    </a:lvl4pPr>
    <a:lvl5pPr marL="7812634" algn="l" defTabSz="3906317" rtl="0" eaLnBrk="1" latinLnBrk="0" hangingPunct="1">
      <a:defRPr sz="7690" kern="1200">
        <a:solidFill>
          <a:schemeClr val="tx1"/>
        </a:solidFill>
        <a:latin typeface="+mn-lt"/>
        <a:ea typeface="+mn-ea"/>
        <a:cs typeface="+mn-cs"/>
      </a:defRPr>
    </a:lvl5pPr>
    <a:lvl6pPr marL="9765792" algn="l" defTabSz="3906317" rtl="0" eaLnBrk="1" latinLnBrk="0" hangingPunct="1">
      <a:defRPr sz="7690" kern="1200">
        <a:solidFill>
          <a:schemeClr val="tx1"/>
        </a:solidFill>
        <a:latin typeface="+mn-lt"/>
        <a:ea typeface="+mn-ea"/>
        <a:cs typeface="+mn-cs"/>
      </a:defRPr>
    </a:lvl6pPr>
    <a:lvl7pPr marL="11718950" algn="l" defTabSz="3906317" rtl="0" eaLnBrk="1" latinLnBrk="0" hangingPunct="1">
      <a:defRPr sz="7690" kern="1200">
        <a:solidFill>
          <a:schemeClr val="tx1"/>
        </a:solidFill>
        <a:latin typeface="+mn-lt"/>
        <a:ea typeface="+mn-ea"/>
        <a:cs typeface="+mn-cs"/>
      </a:defRPr>
    </a:lvl7pPr>
    <a:lvl8pPr marL="13672109" algn="l" defTabSz="3906317" rtl="0" eaLnBrk="1" latinLnBrk="0" hangingPunct="1">
      <a:defRPr sz="7690" kern="1200">
        <a:solidFill>
          <a:schemeClr val="tx1"/>
        </a:solidFill>
        <a:latin typeface="+mn-lt"/>
        <a:ea typeface="+mn-ea"/>
        <a:cs typeface="+mn-cs"/>
      </a:defRPr>
    </a:lvl8pPr>
    <a:lvl9pPr marL="15625267" algn="l" defTabSz="3906317" rtl="0" eaLnBrk="1" latinLnBrk="0" hangingPunct="1">
      <a:defRPr sz="769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c LaRoche" initials="DL" lastIdx="5" clrIdx="0">
    <p:extLst>
      <p:ext uri="{19B8F6BF-5375-455C-9EA6-DF929625EA0E}">
        <p15:presenceInfo xmlns:p15="http://schemas.microsoft.com/office/powerpoint/2012/main" userId="S-1-5-21-2346431672-2121911913-3984636220-17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62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938397"/>
            <a:ext cx="38404800" cy="1050544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6400800" y="15848967"/>
            <a:ext cx="38404800" cy="728535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66E9BE-1191-426D-AC4A-F8AACB2CA5F4}"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280704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6E9BE-1191-426D-AC4A-F8AACB2CA5F4}"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39410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606550"/>
            <a:ext cx="11041380" cy="2557208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0" y="1606550"/>
            <a:ext cx="32484060" cy="25572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6E9BE-1191-426D-AC4A-F8AACB2CA5F4}"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40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6E9BE-1191-426D-AC4A-F8AACB2CA5F4}"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99850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522849"/>
            <a:ext cx="44165520" cy="12552043"/>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3493770" y="20193639"/>
            <a:ext cx="44165520" cy="6600823"/>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66E9BE-1191-426D-AC4A-F8AACB2CA5F4}"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376262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8032750"/>
            <a:ext cx="21762720" cy="19145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8032750"/>
            <a:ext cx="21762720" cy="19145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66E9BE-1191-426D-AC4A-F8AACB2CA5F4}"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145548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606552"/>
            <a:ext cx="44165520" cy="58324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2" y="7397117"/>
            <a:ext cx="21662705" cy="3625213"/>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3527112" y="11022330"/>
            <a:ext cx="21662705" cy="16212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0" y="7397117"/>
            <a:ext cx="21769390" cy="3625213"/>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25923240" y="11022330"/>
            <a:ext cx="21769390" cy="16212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66E9BE-1191-426D-AC4A-F8AACB2CA5F4}" type="datetimeFigureOut">
              <a:rPr lang="en-US" smtClean="0"/>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415472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66E9BE-1191-426D-AC4A-F8AACB2CA5F4}" type="datetimeFigureOut">
              <a:rPr lang="en-US" smtClean="0"/>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46682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6E9BE-1191-426D-AC4A-F8AACB2CA5F4}" type="datetimeFigureOut">
              <a:rPr lang="en-US" smtClean="0"/>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41770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011680"/>
            <a:ext cx="16515395" cy="704088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21769390" y="4344672"/>
            <a:ext cx="25923240" cy="2144395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2" y="9052560"/>
            <a:ext cx="16515395" cy="1677098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6E9BE-1191-426D-AC4A-F8AACB2CA5F4}"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22979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011680"/>
            <a:ext cx="16515395" cy="704088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4344672"/>
            <a:ext cx="25923240" cy="2144395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3527112" y="9052560"/>
            <a:ext cx="16515395" cy="1677098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6E9BE-1191-426D-AC4A-F8AACB2CA5F4}"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99128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606552"/>
            <a:ext cx="44165520" cy="58324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8032750"/>
            <a:ext cx="44165520" cy="191458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27967942"/>
            <a:ext cx="11521440" cy="1606550"/>
          </a:xfrm>
          <a:prstGeom prst="rect">
            <a:avLst/>
          </a:prstGeom>
        </p:spPr>
        <p:txBody>
          <a:bodyPr vert="horz" lIns="91440" tIns="45720" rIns="91440" bIns="45720" rtlCol="0" anchor="ctr"/>
          <a:lstStyle>
            <a:lvl1pPr algn="l">
              <a:defRPr sz="5040">
                <a:solidFill>
                  <a:schemeClr val="tx1">
                    <a:tint val="75000"/>
                  </a:schemeClr>
                </a:solidFill>
              </a:defRPr>
            </a:lvl1pPr>
          </a:lstStyle>
          <a:p>
            <a:fld id="{6C66E9BE-1191-426D-AC4A-F8AACB2CA5F4}" type="datetimeFigureOut">
              <a:rPr lang="en-US" smtClean="0"/>
              <a:t>10/6/2015</a:t>
            </a:fld>
            <a:endParaRPr lang="en-US"/>
          </a:p>
        </p:txBody>
      </p:sp>
      <p:sp>
        <p:nvSpPr>
          <p:cNvPr id="5" name="Footer Placeholder 4"/>
          <p:cNvSpPr>
            <a:spLocks noGrp="1"/>
          </p:cNvSpPr>
          <p:nvPr>
            <p:ph type="ftr" sz="quarter" idx="3"/>
          </p:nvPr>
        </p:nvSpPr>
        <p:spPr>
          <a:xfrm>
            <a:off x="16962120" y="27967942"/>
            <a:ext cx="17282160" cy="160655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7967942"/>
            <a:ext cx="11521440" cy="1606550"/>
          </a:xfrm>
          <a:prstGeom prst="rect">
            <a:avLst/>
          </a:prstGeom>
        </p:spPr>
        <p:txBody>
          <a:bodyPr vert="horz" lIns="91440" tIns="45720" rIns="91440" bIns="45720" rtlCol="0" anchor="ctr"/>
          <a:lstStyle>
            <a:lvl1pPr algn="r">
              <a:defRPr sz="5040">
                <a:solidFill>
                  <a:schemeClr val="tx1">
                    <a:tint val="75000"/>
                  </a:schemeClr>
                </a:solidFill>
              </a:defRPr>
            </a:lvl1pPr>
          </a:lstStyle>
          <a:p>
            <a:fld id="{60516092-9724-4E41-A6F8-C2944EF8DC97}" type="slidenum">
              <a:rPr lang="en-US" smtClean="0"/>
              <a:t>‹#›</a:t>
            </a:fld>
            <a:endParaRPr lang="en-US"/>
          </a:p>
        </p:txBody>
      </p:sp>
    </p:spTree>
    <p:extLst>
      <p:ext uri="{BB962C8B-B14F-4D97-AF65-F5344CB8AC3E}">
        <p14:creationId xmlns:p14="http://schemas.microsoft.com/office/powerpoint/2010/main" val="409460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tint val="20000"/>
            <a:alpha val="35000"/>
          </a:schemeClr>
        </a:solidFill>
        <a:effectLst/>
      </p:bgPr>
    </p:bg>
    <p:spTree>
      <p:nvGrpSpPr>
        <p:cNvPr id="1" name=""/>
        <p:cNvGrpSpPr/>
        <p:nvPr/>
      </p:nvGrpSpPr>
      <p:grpSpPr>
        <a:xfrm>
          <a:off x="0" y="0"/>
          <a:ext cx="0" cy="0"/>
          <a:chOff x="0" y="0"/>
          <a:chExt cx="0" cy="0"/>
        </a:xfrm>
      </p:grpSpPr>
      <p:sp>
        <p:nvSpPr>
          <p:cNvPr id="10" name="Rectangle 9"/>
          <p:cNvSpPr/>
          <p:nvPr/>
        </p:nvSpPr>
        <p:spPr>
          <a:xfrm>
            <a:off x="34907936" y="5143432"/>
            <a:ext cx="14393464" cy="9156369"/>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05550" y="709297"/>
            <a:ext cx="38404800" cy="1995803"/>
          </a:xfrm>
        </p:spPr>
        <p:txBody>
          <a:bodyPr>
            <a:normAutofit/>
          </a:bodyPr>
          <a:lstStyle/>
          <a:p>
            <a:r>
              <a:rPr lang="en-US" sz="9600" dirty="0"/>
              <a:t>Malaria Prevention: Are high-risk households in Kenya receiving treatments</a:t>
            </a:r>
            <a:r>
              <a:rPr lang="en-US" sz="9600" dirty="0" smtClean="0"/>
              <a:t>?</a:t>
            </a:r>
            <a:endParaRPr lang="en-US" sz="6000" dirty="0"/>
          </a:p>
        </p:txBody>
      </p:sp>
      <p:sp>
        <p:nvSpPr>
          <p:cNvPr id="6" name="Rectangle 5"/>
          <p:cNvSpPr/>
          <p:nvPr/>
        </p:nvSpPr>
        <p:spPr>
          <a:xfrm>
            <a:off x="18872200" y="15292410"/>
            <a:ext cx="13309600" cy="1345636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Classes\AppliedBiostat\Project\InfectionRiskPlot.png"/>
          <p:cNvPicPr/>
          <p:nvPr/>
        </p:nvPicPr>
        <p:blipFill>
          <a:blip r:embed="rId2">
            <a:extLst>
              <a:ext uri="{28A0092B-C50C-407E-A947-70E740481C1C}">
                <a14:useLocalDpi xmlns:a14="http://schemas.microsoft.com/office/drawing/2010/main" val="0"/>
              </a:ext>
            </a:extLst>
          </a:blip>
          <a:srcRect/>
          <a:stretch>
            <a:fillRect/>
          </a:stretch>
        </p:blipFill>
        <p:spPr bwMode="auto">
          <a:xfrm>
            <a:off x="19831050" y="15577222"/>
            <a:ext cx="11620500" cy="5731669"/>
          </a:xfrm>
          <a:prstGeom prst="rect">
            <a:avLst/>
          </a:prstGeom>
          <a:noFill/>
          <a:ln>
            <a:noFill/>
          </a:ln>
        </p:spPr>
      </p:pic>
      <p:sp>
        <p:nvSpPr>
          <p:cNvPr id="5" name="TextBox 4"/>
          <p:cNvSpPr txBox="1"/>
          <p:nvPr/>
        </p:nvSpPr>
        <p:spPr>
          <a:xfrm>
            <a:off x="19634200" y="21308891"/>
            <a:ext cx="12014201" cy="7417415"/>
          </a:xfrm>
          <a:prstGeom prst="rect">
            <a:avLst/>
          </a:prstGeom>
          <a:noFill/>
        </p:spPr>
        <p:txBody>
          <a:bodyPr wrap="square" rtlCol="0">
            <a:spAutoFit/>
          </a:bodyPr>
          <a:lstStyle/>
          <a:p>
            <a:r>
              <a:rPr lang="en-US" sz="2800" dirty="0"/>
              <a:t>Figure1.  Gaussian smoothed (σ=10) infection risk at the endemic and epidemic-prone sites. Dots represent household locations within each site.  </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800" dirty="0" smtClean="0"/>
              <a:t>Figure 2.  Combined risk of households for both the endemic and epidemic-prone sites</a:t>
            </a:r>
            <a:endParaRPr lang="en-US" sz="2800" dirty="0"/>
          </a:p>
        </p:txBody>
      </p:sp>
      <p:pic>
        <p:nvPicPr>
          <p:cNvPr id="7" name="Picture 6" descr="C:\Classes\AppliedBiostat\Project\Rplot.png"/>
          <p:cNvPicPr/>
          <p:nvPr/>
        </p:nvPicPr>
        <p:blipFill>
          <a:blip r:embed="rId3">
            <a:extLst>
              <a:ext uri="{28A0092B-C50C-407E-A947-70E740481C1C}">
                <a14:useLocalDpi xmlns:a14="http://schemas.microsoft.com/office/drawing/2010/main" val="0"/>
              </a:ext>
            </a:extLst>
          </a:blip>
          <a:srcRect/>
          <a:stretch>
            <a:fillRect/>
          </a:stretch>
        </p:blipFill>
        <p:spPr bwMode="auto">
          <a:xfrm>
            <a:off x="35424667" y="5508626"/>
            <a:ext cx="8001000" cy="7851279"/>
          </a:xfrm>
          <a:prstGeom prst="rect">
            <a:avLst/>
          </a:prstGeom>
          <a:noFill/>
          <a:ln>
            <a:noFill/>
          </a:ln>
        </p:spPr>
      </p:pic>
      <p:sp>
        <p:nvSpPr>
          <p:cNvPr id="9" name="TextBox 8"/>
          <p:cNvSpPr txBox="1"/>
          <p:nvPr/>
        </p:nvSpPr>
        <p:spPr>
          <a:xfrm>
            <a:off x="43942398" y="5579315"/>
            <a:ext cx="5054203" cy="7848302"/>
          </a:xfrm>
          <a:prstGeom prst="rect">
            <a:avLst/>
          </a:prstGeom>
          <a:noFill/>
        </p:spPr>
        <p:txBody>
          <a:bodyPr wrap="square" rtlCol="0">
            <a:spAutoFit/>
          </a:bodyPr>
          <a:lstStyle/>
          <a:p>
            <a:r>
              <a:rPr lang="en-US" sz="2800" dirty="0"/>
              <a:t>Figure </a:t>
            </a:r>
            <a:r>
              <a:rPr lang="en-US" sz="2800" dirty="0" smtClean="0"/>
              <a:t>3.  </a:t>
            </a:r>
            <a:r>
              <a:rPr lang="en-US" sz="2800" dirty="0"/>
              <a:t>The distributions of combined risk of each household at the endemic and epidemic-prone sites by LLIN and IRS usage</a:t>
            </a:r>
            <a:r>
              <a:rPr lang="en-US" sz="2800" dirty="0" smtClean="0"/>
              <a:t>. </a:t>
            </a:r>
            <a:r>
              <a:rPr lang="en-US" sz="2800" dirty="0"/>
              <a:t>Combined risk is the combination of infection risk and age-based risk and is standardized within a site so that the unit is in standard deviations. </a:t>
            </a:r>
            <a:r>
              <a:rPr lang="en-US" sz="2800" dirty="0" smtClean="0"/>
              <a:t>Interventions </a:t>
            </a:r>
            <a:r>
              <a:rPr lang="en-US" sz="2800" dirty="0"/>
              <a:t>targeted at high-risk households would result in good separation between the two densities as we simulated in the bottom panel. The epidemic-prone site shows better targeting of interventions than the endemic site for both interventions</a:t>
            </a:r>
            <a:r>
              <a:rPr lang="en-US" sz="2800" dirty="0" smtClean="0"/>
              <a:t>.</a:t>
            </a:r>
            <a:endParaRPr lang="en-US" sz="2800" dirty="0"/>
          </a:p>
        </p:txBody>
      </p:sp>
      <p:sp>
        <p:nvSpPr>
          <p:cNvPr id="11" name="TextBox 10"/>
          <p:cNvSpPr txBox="1"/>
          <p:nvPr/>
        </p:nvSpPr>
        <p:spPr>
          <a:xfrm>
            <a:off x="2133600" y="5143432"/>
            <a:ext cx="14630400" cy="8156079"/>
          </a:xfrm>
          <a:prstGeom prst="rect">
            <a:avLst/>
          </a:prstGeom>
          <a:solidFill>
            <a:schemeClr val="accent1">
              <a:alpha val="25000"/>
            </a:schemeClr>
          </a:solidFill>
        </p:spPr>
        <p:txBody>
          <a:bodyPr wrap="square" rtlCol="0">
            <a:spAutoFit/>
          </a:bodyPr>
          <a:lstStyle/>
          <a:p>
            <a:r>
              <a:rPr lang="en-US" sz="3600" b="1" dirty="0" smtClean="0"/>
              <a:t>Abstract</a:t>
            </a:r>
          </a:p>
          <a:p>
            <a:endParaRPr lang="en-US" sz="2000" b="1" dirty="0" smtClean="0"/>
          </a:p>
          <a:p>
            <a:r>
              <a:rPr lang="en-US" sz="3600" dirty="0" smtClean="0"/>
              <a:t>Malaria </a:t>
            </a:r>
            <a:r>
              <a:rPr lang="en-US" sz="3600" dirty="0"/>
              <a:t>is a significant threat to public health in countries where the disease is either endemic or epidemic. Concerted efforts have been made in the past decade to reduce and in some cases eliminate malaria with the use of prophylactic interventions. The World Health Organization recommends preferential administration of interventions to pregnant women and infants because of the high disease burden borne by this group. However, previous research has identified the benefit of additionally targeting interventions at those with the highest risk of infections. We use a topographic wetness index, combined with a household census of intervention use, at two sites in Kenya to assess intervention administration. </a:t>
            </a:r>
            <a:r>
              <a:rPr lang="en-US" sz="3600" dirty="0" smtClean="0"/>
              <a:t>We find </a:t>
            </a:r>
            <a:r>
              <a:rPr lang="en-US" sz="3600" dirty="0"/>
              <a:t>preferential administration of interventions at the high-elevation epidemic-prone site but not at the low-elevation endemic site. Our results have important implications for assessing the administration of interventions in the battle against malaria.</a:t>
            </a:r>
          </a:p>
        </p:txBody>
      </p:sp>
      <p:sp>
        <p:nvSpPr>
          <p:cNvPr id="12" name="TextBox 11"/>
          <p:cNvSpPr txBox="1"/>
          <p:nvPr/>
        </p:nvSpPr>
        <p:spPr>
          <a:xfrm>
            <a:off x="2133600" y="14288972"/>
            <a:ext cx="14630400" cy="14496276"/>
          </a:xfrm>
          <a:prstGeom prst="rect">
            <a:avLst/>
          </a:prstGeom>
          <a:solidFill>
            <a:schemeClr val="accent1">
              <a:alpha val="25000"/>
            </a:schemeClr>
          </a:solidFill>
        </p:spPr>
        <p:txBody>
          <a:bodyPr wrap="square" rtlCol="0">
            <a:spAutoFit/>
          </a:bodyPr>
          <a:lstStyle/>
          <a:p>
            <a:r>
              <a:rPr lang="en-US" sz="3600" b="1" dirty="0" smtClean="0"/>
              <a:t>Age-based risk</a:t>
            </a:r>
          </a:p>
          <a:p>
            <a:r>
              <a:rPr lang="en-US" sz="3600" dirty="0" smtClean="0"/>
              <a:t>We used census data from two sites in Kenya which </a:t>
            </a:r>
            <a:r>
              <a:rPr lang="en-US" sz="3600" dirty="0"/>
              <a:t>represent the western highland (hereafter “epidemic-prone”, N=3380) and lowland (hereafter “endemic”, N=604) populations. </a:t>
            </a:r>
            <a:r>
              <a:rPr lang="en-US" sz="3600" dirty="0" smtClean="0"/>
              <a:t>Both </a:t>
            </a:r>
            <a:r>
              <a:rPr lang="en-US" sz="3600" dirty="0"/>
              <a:t>sites have had partial treatment with </a:t>
            </a:r>
            <a:r>
              <a:rPr lang="en-US" sz="3600" dirty="0" smtClean="0"/>
              <a:t>both Long-Lasting Insecticide Treated Nets (LLINs) </a:t>
            </a:r>
            <a:r>
              <a:rPr lang="en-US" sz="3600" dirty="0"/>
              <a:t>and </a:t>
            </a:r>
            <a:r>
              <a:rPr lang="en-US" sz="3600" dirty="0" smtClean="0"/>
              <a:t>Indoor Residual Spraying (IRS). Research </a:t>
            </a:r>
            <a:r>
              <a:rPr lang="en-US" sz="3600" dirty="0"/>
              <a:t>was approved by the University of Arizona and the Kenyan Medical Research Institute</a:t>
            </a:r>
            <a:r>
              <a:rPr lang="en-US" sz="3600" dirty="0" smtClean="0"/>
              <a:t>. </a:t>
            </a:r>
            <a:r>
              <a:rPr lang="en-US" sz="3600" dirty="0"/>
              <a:t>For each unique house we calculated the number of individuals under 1, </a:t>
            </a:r>
            <a:r>
              <a:rPr lang="en-US" sz="3600" dirty="0" smtClean="0"/>
              <a:t>and the </a:t>
            </a:r>
            <a:r>
              <a:rPr lang="en-US" sz="3600" dirty="0"/>
              <a:t>number of individuals over 1 and under 5. We assigned an age-based health risk score (age-based risk hereafter) to each household with the following formula</a:t>
            </a:r>
            <a:r>
              <a:rPr lang="en-US" sz="3600" dirty="0" smtClean="0"/>
              <a:t>:</a:t>
            </a:r>
          </a:p>
          <a:p>
            <a:endParaRPr lang="en-US" sz="3600" dirty="0"/>
          </a:p>
          <a:p>
            <a:r>
              <a:rPr lang="en-US" sz="3600" dirty="0"/>
              <a:t>Risk Score=(2×Children≤1)+(1&lt;Children≤5</a:t>
            </a:r>
            <a:r>
              <a:rPr lang="en-US" sz="3600" dirty="0" smtClean="0"/>
              <a:t>)</a:t>
            </a:r>
          </a:p>
          <a:p>
            <a:endParaRPr lang="en-US" sz="3600" dirty="0" smtClean="0"/>
          </a:p>
          <a:p>
            <a:r>
              <a:rPr lang="en-US" sz="3600" b="1" dirty="0" smtClean="0"/>
              <a:t>Exposure-based Risk</a:t>
            </a:r>
            <a:endParaRPr lang="en-US" sz="3600" b="1" dirty="0"/>
          </a:p>
          <a:p>
            <a:r>
              <a:rPr lang="en-US" sz="3600" dirty="0" smtClean="0"/>
              <a:t>We </a:t>
            </a:r>
            <a:r>
              <a:rPr lang="en-US" sz="3600" dirty="0"/>
              <a:t>assigned each household a risk for exposure to mosquitoes (infection </a:t>
            </a:r>
            <a:r>
              <a:rPr lang="en-US" sz="3600" dirty="0" smtClean="0"/>
              <a:t>risk) </a:t>
            </a:r>
            <a:r>
              <a:rPr lang="en-US" sz="3600" dirty="0"/>
              <a:t>by deriving a continuous risk surface over the study area. We used a Topographical Wetness Index (TWI) derived from the digital elevation data to determine areas likely to provide breeding habitat for mosquitoes. The TWI combines the total basin area (the area from which water will flow to a particular point) with the slope at that point to determine the amount of water likely to accumulate and provide breeding habitat for mosquitoes. </a:t>
            </a:r>
            <a:r>
              <a:rPr lang="en-US" sz="3600" dirty="0" smtClean="0"/>
              <a:t>We </a:t>
            </a:r>
            <a:r>
              <a:rPr lang="en-US" sz="3600" dirty="0"/>
              <a:t>assumed the infection risk of a household was inversely related to the distance to one or more of these high-wetness areas. Therefore, we applied a Gaussian filter with σ=10 to create a weighted average of mosquito risk for each cell in the study area. We then assigned each house the risk score of the cell in which it was located</a:t>
            </a:r>
            <a:r>
              <a:rPr lang="en-US" sz="3600" dirty="0" smtClean="0"/>
              <a:t>.</a:t>
            </a:r>
            <a:endParaRPr lang="en-US" sz="3600" dirty="0"/>
          </a:p>
        </p:txBody>
      </p:sp>
      <p:sp>
        <p:nvSpPr>
          <p:cNvPr id="13" name="TextBox 12"/>
          <p:cNvSpPr txBox="1"/>
          <p:nvPr/>
        </p:nvSpPr>
        <p:spPr>
          <a:xfrm>
            <a:off x="17868899" y="5143432"/>
            <a:ext cx="15582901" cy="4524315"/>
          </a:xfrm>
          <a:prstGeom prst="rect">
            <a:avLst/>
          </a:prstGeom>
          <a:solidFill>
            <a:schemeClr val="accent1">
              <a:alpha val="25000"/>
            </a:schemeClr>
          </a:solidFill>
        </p:spPr>
        <p:txBody>
          <a:bodyPr wrap="square" rtlCol="0">
            <a:spAutoFit/>
          </a:bodyPr>
          <a:lstStyle/>
          <a:p>
            <a:r>
              <a:rPr lang="en-US" sz="3600" b="1" dirty="0" smtClean="0"/>
              <a:t>Combined Risk</a:t>
            </a:r>
          </a:p>
          <a:p>
            <a:r>
              <a:rPr lang="en-US" sz="3600" dirty="0" smtClean="0"/>
              <a:t>To determine if current administration protocols targeted households with both high infection risk and high health risk we standardized each risk measure and added them to create a combined risk score (measured in standard deviations from the sample population). We used a logistic model to evaluate whether households with high risk were more likely to receive an intervention. We also modelled each risk separately to determine if existing protocols of intervention administration were adequately addressing either risk. </a:t>
            </a:r>
            <a:endParaRPr lang="en-US" sz="3600" dirty="0"/>
          </a:p>
        </p:txBody>
      </p:sp>
      <p:graphicFrame>
        <p:nvGraphicFramePr>
          <p:cNvPr id="14" name="Table 13"/>
          <p:cNvGraphicFramePr>
            <a:graphicFrameLocks noGrp="1"/>
          </p:cNvGraphicFramePr>
          <p:nvPr>
            <p:extLst>
              <p:ext uri="{D42A27DB-BD31-4B8C-83A1-F6EECF244321}">
                <p14:modId xmlns:p14="http://schemas.microsoft.com/office/powerpoint/2010/main" val="1617182691"/>
              </p:ext>
            </p:extLst>
          </p:nvPr>
        </p:nvGraphicFramePr>
        <p:xfrm>
          <a:off x="18220136" y="10531791"/>
          <a:ext cx="14842328" cy="4416552"/>
        </p:xfrm>
        <a:graphic>
          <a:graphicData uri="http://schemas.openxmlformats.org/drawingml/2006/table">
            <a:tbl>
              <a:tblPr firstRow="1" firstCol="1" bandRow="1">
                <a:tableStyleId>{5C22544A-7EE6-4342-B048-85BDC9FD1C3A}</a:tableStyleId>
              </a:tblPr>
              <a:tblGrid>
                <a:gridCol w="3334017"/>
                <a:gridCol w="2876284"/>
                <a:gridCol w="4929160"/>
                <a:gridCol w="3702867"/>
              </a:tblGrid>
              <a:tr h="190500">
                <a:tc>
                  <a:txBody>
                    <a:bodyPr/>
                    <a:lstStyle/>
                    <a:p>
                      <a:pPr>
                        <a:lnSpc>
                          <a:spcPct val="115000"/>
                        </a:lnSpc>
                      </a:pPr>
                      <a:endParaRPr lang="en-US" sz="2800" dirty="0">
                        <a:effectLst/>
                        <a:latin typeface="Calibri" panose="020F0502020204030204" pitchFamily="34" charset="0"/>
                      </a:endParaRPr>
                    </a:p>
                  </a:txBody>
                  <a:tcPr marL="68580" marR="68580" marT="0" marB="0" anchor="b"/>
                </a:tc>
                <a:tc>
                  <a:txBody>
                    <a:bodyPr/>
                    <a:lstStyle/>
                    <a:p>
                      <a:pPr>
                        <a:lnSpc>
                          <a:spcPct val="115000"/>
                        </a:lnSpc>
                      </a:pPr>
                      <a:endParaRPr lang="en-US" sz="2800">
                        <a:effectLst/>
                        <a:latin typeface="Calibri" panose="020F0502020204030204" pitchFamily="34" charset="0"/>
                      </a:endParaRPr>
                    </a:p>
                  </a:txBody>
                  <a:tcPr marL="68580" marR="68580" marT="0" marB="0" anchor="b"/>
                </a:tc>
                <a:tc>
                  <a:txBody>
                    <a:bodyPr/>
                    <a:lstStyle/>
                    <a:p>
                      <a:pPr marL="0" marR="0" algn="ctr">
                        <a:lnSpc>
                          <a:spcPct val="115000"/>
                        </a:lnSpc>
                        <a:spcBef>
                          <a:spcPts val="0"/>
                        </a:spcBef>
                        <a:spcAft>
                          <a:spcPts val="0"/>
                        </a:spcAft>
                      </a:pPr>
                      <a:r>
                        <a:rPr lang="en-US" sz="2800">
                          <a:effectLst/>
                        </a:rPr>
                        <a:t>Long lasting insecticidal nets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Indoor residual spraying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81000">
                <a:tc>
                  <a:txBody>
                    <a:bodyPr/>
                    <a:lstStyle/>
                    <a:p>
                      <a:pPr marL="0" marR="0">
                        <a:lnSpc>
                          <a:spcPct val="115000"/>
                        </a:lnSpc>
                        <a:spcBef>
                          <a:spcPts val="0"/>
                        </a:spcBef>
                        <a:spcAft>
                          <a:spcPts val="0"/>
                        </a:spcAft>
                      </a:pPr>
                      <a:r>
                        <a:rPr lang="en-US" sz="2800">
                          <a:effectLst/>
                        </a:rPr>
                        <a:t>Site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Risk Measure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Odds Ratio (95% CI)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a:effectLst/>
                        </a:rPr>
                        <a:t>Odds Ratio (95% CI)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Endemic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Combined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1.33 (0.93, 1.90)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1.10 (0.59, 2.03)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N*=604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Infection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0.58 (0.31, 1.10)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0.34 (0.15, 0.79)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Age-based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1.21 (0.94, 1.55)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1.08 (0.67, 1.74)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Epidemic-prone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Combined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1.45 (1.33, 1.59)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1.22 (1.05, 1.42)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N*=3380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Infection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1.01 (0.93, 1.10)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1.32 (1.14, 1.53)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a:lnSpc>
                          <a:spcPct val="115000"/>
                        </a:lnSpc>
                      </a:pPr>
                      <a:endParaRPr lang="en-US" sz="2800" dirty="0">
                        <a:effectLst/>
                        <a:latin typeface="Calibri" panose="020F0502020204030204" pitchFamily="34" charset="0"/>
                      </a:endParaRPr>
                    </a:p>
                  </a:txBody>
                  <a:tcPr marL="68580" marR="68580" marT="0" marB="0" anchor="b"/>
                </a:tc>
                <a:tc>
                  <a:txBody>
                    <a:bodyPr/>
                    <a:lstStyle/>
                    <a:p>
                      <a:pPr marL="0" marR="0">
                        <a:lnSpc>
                          <a:spcPct val="115000"/>
                        </a:lnSpc>
                        <a:spcBef>
                          <a:spcPts val="0"/>
                        </a:spcBef>
                        <a:spcAft>
                          <a:spcPts val="0"/>
                        </a:spcAft>
                      </a:pPr>
                      <a:r>
                        <a:rPr lang="en-US" sz="2800" dirty="0">
                          <a:effectLst/>
                        </a:rPr>
                        <a:t>Age-based Risk</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1.36 (1.27, 1.45)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1.08 (0.96, 1.22)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15" name="TextBox 14"/>
          <p:cNvSpPr txBox="1"/>
          <p:nvPr/>
        </p:nvSpPr>
        <p:spPr>
          <a:xfrm>
            <a:off x="17906995" y="9782092"/>
            <a:ext cx="1714444" cy="707886"/>
          </a:xfrm>
          <a:prstGeom prst="rect">
            <a:avLst/>
          </a:prstGeom>
          <a:noFill/>
        </p:spPr>
        <p:txBody>
          <a:bodyPr wrap="none" rtlCol="0">
            <a:spAutoFit/>
          </a:bodyPr>
          <a:lstStyle/>
          <a:p>
            <a:r>
              <a:rPr lang="en-US" sz="4000" b="1" dirty="0" smtClean="0"/>
              <a:t>Results</a:t>
            </a:r>
            <a:endParaRPr lang="en-US" sz="4000" b="1" dirty="0"/>
          </a:p>
        </p:txBody>
      </p:sp>
      <p:sp>
        <p:nvSpPr>
          <p:cNvPr id="16" name="TextBox 15"/>
          <p:cNvSpPr txBox="1"/>
          <p:nvPr/>
        </p:nvSpPr>
        <p:spPr>
          <a:xfrm>
            <a:off x="7162800" y="3009900"/>
            <a:ext cx="36690300" cy="1569660"/>
          </a:xfrm>
          <a:prstGeom prst="rect">
            <a:avLst/>
          </a:prstGeom>
          <a:noFill/>
        </p:spPr>
        <p:txBody>
          <a:bodyPr wrap="square" rtlCol="0">
            <a:spAutoFit/>
          </a:bodyPr>
          <a:lstStyle/>
          <a:p>
            <a:pPr algn="ctr"/>
            <a:r>
              <a:rPr lang="en-US" sz="3200" dirty="0"/>
              <a:t>Dominic D. </a:t>
            </a:r>
            <a:r>
              <a:rPr lang="en-US" sz="3200" dirty="0" smtClean="0"/>
              <a:t>LaRoche</a:t>
            </a:r>
            <a:r>
              <a:rPr lang="en-US" sz="3200" baseline="30000" dirty="0" smtClean="0"/>
              <a:t>*1</a:t>
            </a:r>
            <a:r>
              <a:rPr lang="en-US" sz="3200" dirty="0" smtClean="0"/>
              <a:t>, Melanie </a:t>
            </a:r>
            <a:r>
              <a:rPr lang="en-US" sz="3200" dirty="0"/>
              <a:t>L. </a:t>
            </a:r>
            <a:r>
              <a:rPr lang="en-US" sz="3200" dirty="0" smtClean="0"/>
              <a:t>Bell</a:t>
            </a:r>
            <a:r>
              <a:rPr lang="en-US" sz="3200" baseline="30000" dirty="0" smtClean="0"/>
              <a:t>1</a:t>
            </a:r>
            <a:r>
              <a:rPr lang="en-US" sz="3200" dirty="0" smtClean="0"/>
              <a:t>, and Kacey </a:t>
            </a:r>
            <a:r>
              <a:rPr lang="en-US" sz="3200" dirty="0"/>
              <a:t>C. </a:t>
            </a:r>
            <a:r>
              <a:rPr lang="en-US" sz="3200" dirty="0" smtClean="0"/>
              <a:t>Ernst</a:t>
            </a:r>
            <a:r>
              <a:rPr lang="en-US" sz="3200" baseline="30000" dirty="0" smtClean="0"/>
              <a:t>1</a:t>
            </a:r>
            <a:r>
              <a:rPr lang="en-US" sz="3200" baseline="30000" dirty="0"/>
              <a:t> </a:t>
            </a:r>
            <a:endParaRPr lang="en-US" sz="3200" dirty="0"/>
          </a:p>
          <a:p>
            <a:pPr algn="ctr"/>
            <a:r>
              <a:rPr lang="en-US" sz="3200" baseline="30000" dirty="0"/>
              <a:t>1</a:t>
            </a:r>
            <a:r>
              <a:rPr lang="en-US" sz="3200" dirty="0"/>
              <a:t>Mel &amp; Enid Zuckerman College of Public Health, University of </a:t>
            </a:r>
            <a:r>
              <a:rPr lang="en-US" sz="3200" dirty="0" smtClean="0"/>
              <a:t>Arizona, </a:t>
            </a:r>
            <a:r>
              <a:rPr lang="en-US" sz="3200" baseline="30000" dirty="0" smtClean="0"/>
              <a:t>*</a:t>
            </a:r>
            <a:r>
              <a:rPr lang="en-US" sz="3200" dirty="0" smtClean="0"/>
              <a:t>104 </a:t>
            </a:r>
            <a:r>
              <a:rPr lang="en-US" sz="3200" dirty="0"/>
              <a:t>BSE University of Arizona, Tucson, AZ 85721, 520-626-8293, dlaroche@email.arizona.edu</a:t>
            </a:r>
          </a:p>
          <a:p>
            <a:pPr algn="ctr"/>
            <a:endParaRPr lang="en-US" sz="3200" dirty="0"/>
          </a:p>
        </p:txBody>
      </p:sp>
      <p:sp>
        <p:nvSpPr>
          <p:cNvPr id="17" name="TextBox 16"/>
          <p:cNvSpPr txBox="1"/>
          <p:nvPr/>
        </p:nvSpPr>
        <p:spPr>
          <a:xfrm>
            <a:off x="33451800" y="20936946"/>
            <a:ext cx="15849600" cy="7294305"/>
          </a:xfrm>
          <a:prstGeom prst="rect">
            <a:avLst/>
          </a:prstGeom>
          <a:solidFill>
            <a:schemeClr val="accent1">
              <a:alpha val="25000"/>
            </a:schemeClr>
          </a:solidFill>
        </p:spPr>
        <p:txBody>
          <a:bodyPr wrap="square" rtlCol="0">
            <a:spAutoFit/>
          </a:bodyPr>
          <a:lstStyle/>
          <a:p>
            <a:r>
              <a:rPr lang="en-US" sz="3600" b="1" dirty="0" smtClean="0"/>
              <a:t>Discussion</a:t>
            </a:r>
            <a:r>
              <a:rPr lang="en-US" sz="3600" dirty="0" smtClean="0"/>
              <a:t> </a:t>
            </a:r>
          </a:p>
          <a:p>
            <a:r>
              <a:rPr lang="en-US" sz="3600" dirty="0" smtClean="0"/>
              <a:t>We </a:t>
            </a:r>
            <a:r>
              <a:rPr lang="en-US" sz="3600" dirty="0"/>
              <a:t>found significant evidence of targeted interventions at the epidemic-prone site but not at the endemic site. This likely reflects the differential administration of interventions at these two sites. A mass distribution campaign took place at the endemic site 1 year prior to our survey. Despite this, roughly half of the un-sprayed households had higher than average risk with half of these in the upper-most quartile of risk (Figure 2). </a:t>
            </a:r>
            <a:r>
              <a:rPr lang="en-US" sz="3600" dirty="0" smtClean="0"/>
              <a:t>Incorporating </a:t>
            </a:r>
            <a:r>
              <a:rPr lang="en-US" sz="3600" dirty="0"/>
              <a:t>a targeted administration </a:t>
            </a:r>
            <a:r>
              <a:rPr lang="en-US" sz="3600" dirty="0" smtClean="0"/>
              <a:t>of interventions could </a:t>
            </a:r>
            <a:r>
              <a:rPr lang="en-US" sz="3600" dirty="0"/>
              <a:t>have potentially left only very low-risk households without an intervention. Given the additional benefit achieved by targeting interventions to households with the highest risk, and the widespread availability of elevation data provided by the USGS, we believe the incorporation of TWI for identifying households with high infection risk can be used in conjunction with on-the-ground assessments to evaluate and improve current protocols of intervention </a:t>
            </a:r>
            <a:r>
              <a:rPr lang="en-US" sz="3600" dirty="0" smtClean="0"/>
              <a:t>administration.</a:t>
            </a:r>
            <a:endParaRPr lang="en-US" sz="3600"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31050" y="22382995"/>
            <a:ext cx="11620500" cy="5364500"/>
          </a:xfrm>
          <a:prstGeom prst="rect">
            <a:avLst/>
          </a:prstGeom>
        </p:spPr>
      </p:pic>
      <p:sp>
        <p:nvSpPr>
          <p:cNvPr id="26" name="TextBox 25"/>
          <p:cNvSpPr txBox="1"/>
          <p:nvPr/>
        </p:nvSpPr>
        <p:spPr>
          <a:xfrm>
            <a:off x="33451800" y="15401032"/>
            <a:ext cx="15849600" cy="5693866"/>
          </a:xfrm>
          <a:prstGeom prst="rect">
            <a:avLst/>
          </a:prstGeom>
          <a:noFill/>
        </p:spPr>
        <p:txBody>
          <a:bodyPr wrap="square" rtlCol="0">
            <a:spAutoFit/>
          </a:bodyPr>
          <a:lstStyle/>
          <a:p>
            <a:r>
              <a:rPr lang="en-US" sz="4400" b="1" dirty="0" smtClean="0"/>
              <a:t>Summary</a:t>
            </a:r>
          </a:p>
          <a:p>
            <a:pPr marL="1143000" indent="-1143000">
              <a:buFont typeface="Arial" panose="020B0604020202020204" pitchFamily="34" charset="0"/>
              <a:buChar char="•"/>
            </a:pPr>
            <a:r>
              <a:rPr lang="en-US" sz="4000" dirty="0" smtClean="0"/>
              <a:t>Remotely sensed elevation data from satellites can be used to predict mosquito occurrence</a:t>
            </a:r>
          </a:p>
          <a:p>
            <a:pPr marL="1143000" indent="-1143000">
              <a:buFont typeface="Arial" panose="020B0604020202020204" pitchFamily="34" charset="0"/>
              <a:buChar char="•"/>
            </a:pPr>
            <a:r>
              <a:rPr lang="en-US" sz="4000" dirty="0" smtClean="0"/>
              <a:t>Combining remote-sensed data with household surveys provides valuable information for </a:t>
            </a:r>
            <a:r>
              <a:rPr lang="en-US" sz="4000" dirty="0" smtClean="0"/>
              <a:t>targeting mosquito interventions</a:t>
            </a:r>
            <a:endParaRPr lang="en-US" sz="4000" dirty="0" smtClean="0"/>
          </a:p>
          <a:p>
            <a:pPr marL="1143000" indent="-1143000">
              <a:buFont typeface="Arial" panose="020B0604020202020204" pitchFamily="34" charset="0"/>
              <a:buChar char="•"/>
            </a:pPr>
            <a:r>
              <a:rPr lang="en-US" sz="4000" dirty="0" smtClean="0"/>
              <a:t>Current strategies for distributing mosquito interventions in Kenya do not effectively target the highest risk </a:t>
            </a:r>
            <a:r>
              <a:rPr lang="en-US" sz="4000" dirty="0" smtClean="0"/>
              <a:t>households at an endemic malaria site.</a:t>
            </a:r>
            <a:endParaRPr lang="en-US" sz="4000" dirty="0" smtClean="0"/>
          </a:p>
          <a:p>
            <a:pPr marL="1143000" indent="-1143000">
              <a:buFont typeface="Arial" panose="020B0604020202020204" pitchFamily="34" charset="0"/>
              <a:buChar char="•"/>
            </a:pPr>
            <a:endParaRPr lang="en-US" sz="4000" dirty="0"/>
          </a:p>
        </p:txBody>
      </p:sp>
      <p:sp>
        <p:nvSpPr>
          <p:cNvPr id="27" name="TextBox 26"/>
          <p:cNvSpPr txBox="1"/>
          <p:nvPr/>
        </p:nvSpPr>
        <p:spPr>
          <a:xfrm>
            <a:off x="2133600" y="13591915"/>
            <a:ext cx="2098331" cy="707886"/>
          </a:xfrm>
          <a:prstGeom prst="rect">
            <a:avLst/>
          </a:prstGeom>
          <a:noFill/>
        </p:spPr>
        <p:txBody>
          <a:bodyPr wrap="none" rtlCol="0">
            <a:spAutoFit/>
          </a:bodyPr>
          <a:lstStyle/>
          <a:p>
            <a:r>
              <a:rPr lang="en-US" sz="4000" b="1" dirty="0" smtClean="0"/>
              <a:t>Methods</a:t>
            </a:r>
            <a:endParaRPr lang="en-US" sz="40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7125" y="28785248"/>
            <a:ext cx="5191673" cy="81845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4466" y="28317299"/>
            <a:ext cx="1744267" cy="1754349"/>
          </a:xfrm>
          <a:prstGeom prst="rect">
            <a:avLst/>
          </a:prstGeom>
        </p:spPr>
      </p:pic>
    </p:spTree>
    <p:extLst>
      <p:ext uri="{BB962C8B-B14F-4D97-AF65-F5344CB8AC3E}">
        <p14:creationId xmlns:p14="http://schemas.microsoft.com/office/powerpoint/2010/main" val="4672126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1239</TotalTime>
  <Words>992</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Malaria Prevention: Are high-risk households in Kenya receiving treatments?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Prevention: Are high-risk households in Kenya receiving treatments?</dc:title>
  <dc:creator>Dominic LaRoche</dc:creator>
  <cp:lastModifiedBy>Dominic LaRoche</cp:lastModifiedBy>
  <cp:revision>28</cp:revision>
  <dcterms:created xsi:type="dcterms:W3CDTF">2015-10-05T04:39:24Z</dcterms:created>
  <dcterms:modified xsi:type="dcterms:W3CDTF">2015-10-06T15:05:59Z</dcterms:modified>
</cp:coreProperties>
</file>