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794238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13446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38397"/>
            <a:ext cx="36375102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48967"/>
            <a:ext cx="32095679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06550"/>
            <a:ext cx="9227508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06550"/>
            <a:ext cx="27147595" cy="255720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22854"/>
            <a:ext cx="3691003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193644"/>
            <a:ext cx="3691003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32750"/>
            <a:ext cx="18187551" cy="19145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32750"/>
            <a:ext cx="18187551" cy="19145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06557"/>
            <a:ext cx="3691003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397117"/>
            <a:ext cx="18103966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22330"/>
            <a:ext cx="18103966" cy="16212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397117"/>
            <a:ext cx="1819312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22330"/>
            <a:ext cx="18193125" cy="16212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1680"/>
            <a:ext cx="13802256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44677"/>
            <a:ext cx="21664583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52560"/>
            <a:ext cx="13802256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1680"/>
            <a:ext cx="13802256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44677"/>
            <a:ext cx="21664583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52560"/>
            <a:ext cx="13802256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06557"/>
            <a:ext cx="3691003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32750"/>
            <a:ext cx="3691003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7967947"/>
            <a:ext cx="9628704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607A-21E1-4CA4-BF44-865E2BD1C4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7967947"/>
            <a:ext cx="14443055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7967947"/>
            <a:ext cx="9628704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607A-5169-4B49-96E1-91670F9D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C6E42-735C-472C-9302-6FEC2BB85071}"/>
              </a:ext>
            </a:extLst>
          </p:cNvPr>
          <p:cNvSpPr txBox="1"/>
          <p:nvPr/>
        </p:nvSpPr>
        <p:spPr>
          <a:xfrm>
            <a:off x="7287425" y="861617"/>
            <a:ext cx="28180626" cy="2706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104" dirty="0"/>
              <a:t>Quality control metrics for extraction-free targeted RNA-</a:t>
            </a:r>
            <a:r>
              <a:rPr lang="en-US" sz="6104" dirty="0" err="1"/>
              <a:t>Seq</a:t>
            </a:r>
            <a:r>
              <a:rPr lang="en-US" sz="6104" dirty="0"/>
              <a:t>:</a:t>
            </a:r>
          </a:p>
          <a:p>
            <a:pPr algn="ctr"/>
            <a:r>
              <a:rPr lang="en-US" sz="6104" dirty="0"/>
              <a:t>methods afforded by a compositional framework.</a:t>
            </a:r>
          </a:p>
          <a:p>
            <a:pPr algn="ctr"/>
            <a:r>
              <a:rPr lang="en-US" sz="4477" dirty="0"/>
              <a:t>Dominic LaRoche</a:t>
            </a:r>
            <a:r>
              <a:rPr lang="en-US" sz="4477" baseline="30000" dirty="0"/>
              <a:t>1,2*</a:t>
            </a:r>
            <a:r>
              <a:rPr lang="en-US" sz="4477" dirty="0"/>
              <a:t>, Dean Billheimer</a:t>
            </a:r>
            <a:r>
              <a:rPr lang="en-US" sz="4477" baseline="30000" dirty="0"/>
              <a:t>1</a:t>
            </a:r>
            <a:r>
              <a:rPr lang="en-US" sz="4477" dirty="0"/>
              <a:t>, Shripad Sinari</a:t>
            </a:r>
            <a:r>
              <a:rPr lang="en-US" sz="4477" baseline="30000" dirty="0"/>
              <a:t>1</a:t>
            </a:r>
            <a:r>
              <a:rPr lang="en-US" sz="4477" dirty="0"/>
              <a:t>, Kurt Michels</a:t>
            </a:r>
            <a:r>
              <a:rPr lang="en-US" sz="4477" baseline="30000" dirty="0"/>
              <a:t>2</a:t>
            </a:r>
            <a:r>
              <a:rPr lang="en-US" sz="4477" dirty="0"/>
              <a:t>, and Bonnie LaFleur</a:t>
            </a:r>
            <a:r>
              <a:rPr lang="en-US" sz="4477" baseline="30000" dirty="0"/>
              <a:t>2</a:t>
            </a:r>
            <a:r>
              <a:rPr lang="en-US" sz="4477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00CAB-16C3-42DF-8701-9D2FD3CB0B86}"/>
              </a:ext>
            </a:extLst>
          </p:cNvPr>
          <p:cNvSpPr/>
          <p:nvPr/>
        </p:nvSpPr>
        <p:spPr>
          <a:xfrm>
            <a:off x="396487" y="4114800"/>
            <a:ext cx="13781875" cy="118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2DC0C-CE3C-4440-A26F-83402946AFDD}"/>
              </a:ext>
            </a:extLst>
          </p:cNvPr>
          <p:cNvSpPr/>
          <p:nvPr/>
        </p:nvSpPr>
        <p:spPr>
          <a:xfrm>
            <a:off x="14486798" y="4156502"/>
            <a:ext cx="13781875" cy="1184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83B74-EA6A-4A36-8AEB-E7E7076715DB}"/>
              </a:ext>
            </a:extLst>
          </p:cNvPr>
          <p:cNvSpPr/>
          <p:nvPr/>
        </p:nvSpPr>
        <p:spPr>
          <a:xfrm>
            <a:off x="28577113" y="4114800"/>
            <a:ext cx="13781875" cy="118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0A249-1248-4A33-B018-019CEF374DAA}"/>
              </a:ext>
            </a:extLst>
          </p:cNvPr>
          <p:cNvSpPr/>
          <p:nvPr/>
        </p:nvSpPr>
        <p:spPr>
          <a:xfrm>
            <a:off x="396486" y="16916400"/>
            <a:ext cx="13781875" cy="118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187FF-226A-4ED9-9357-CEFBD2613369}"/>
              </a:ext>
            </a:extLst>
          </p:cNvPr>
          <p:cNvSpPr/>
          <p:nvPr/>
        </p:nvSpPr>
        <p:spPr>
          <a:xfrm>
            <a:off x="14486799" y="16916400"/>
            <a:ext cx="13781875" cy="118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C91D8-CCD3-43D1-8916-A586C1CCB28A}"/>
              </a:ext>
            </a:extLst>
          </p:cNvPr>
          <p:cNvSpPr/>
          <p:nvPr/>
        </p:nvSpPr>
        <p:spPr>
          <a:xfrm>
            <a:off x="28577113" y="16916400"/>
            <a:ext cx="13781875" cy="118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B82D7-5B13-47E3-B686-5B07D25330FB}"/>
              </a:ext>
            </a:extLst>
          </p:cNvPr>
          <p:cNvSpPr txBox="1"/>
          <p:nvPr/>
        </p:nvSpPr>
        <p:spPr>
          <a:xfrm>
            <a:off x="727868" y="4482322"/>
            <a:ext cx="1192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Extraction-free Targeted (EFT) RNA-</a:t>
            </a:r>
            <a:r>
              <a:rPr lang="en-US" sz="4800" b="1" dirty="0" err="1"/>
              <a:t>Seq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48CB4D-932F-4A82-93B5-2DB7FFAB0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" y="1559727"/>
            <a:ext cx="6465345" cy="13100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DD91AC-5D19-423C-A09F-5612AE1B3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63" y="1516658"/>
            <a:ext cx="6844122" cy="13100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0FD8A9-657E-42B2-B14E-B38A237974CF}"/>
              </a:ext>
            </a:extLst>
          </p:cNvPr>
          <p:cNvSpPr txBox="1"/>
          <p:nvPr/>
        </p:nvSpPr>
        <p:spPr>
          <a:xfrm>
            <a:off x="14824868" y="4482322"/>
            <a:ext cx="1192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Compositional Framework</a:t>
            </a:r>
            <a:endParaRPr lang="en-US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6BF67-2A34-484E-BE02-213F66290CDF}"/>
              </a:ext>
            </a:extLst>
          </p:cNvPr>
          <p:cNvSpPr txBox="1"/>
          <p:nvPr/>
        </p:nvSpPr>
        <p:spPr>
          <a:xfrm>
            <a:off x="28883768" y="4482322"/>
            <a:ext cx="1283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Fractional Allocation of Aligned Reads to Samples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52E4-8CC0-4D50-ABDD-50073468E8DB}"/>
              </a:ext>
            </a:extLst>
          </p:cNvPr>
          <p:cNvSpPr txBox="1"/>
          <p:nvPr/>
        </p:nvSpPr>
        <p:spPr>
          <a:xfrm>
            <a:off x="727868" y="17246990"/>
            <a:ext cx="1192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Testing for Compositional Invariance</a:t>
            </a:r>
            <a:endParaRPr lang="en-US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46FA0-17C2-4993-8E73-BBDA146ADDE8}"/>
              </a:ext>
            </a:extLst>
          </p:cNvPr>
          <p:cNvSpPr txBox="1"/>
          <p:nvPr/>
        </p:nvSpPr>
        <p:spPr>
          <a:xfrm>
            <a:off x="14824868" y="17246990"/>
            <a:ext cx="1192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Batch Effects and Normalization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FEDD4-566F-4E87-A198-41664D38ED40}"/>
              </a:ext>
            </a:extLst>
          </p:cNvPr>
          <p:cNvSpPr txBox="1"/>
          <p:nvPr/>
        </p:nvSpPr>
        <p:spPr>
          <a:xfrm>
            <a:off x="28883768" y="17246990"/>
            <a:ext cx="1192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Discussion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73930-260C-4142-8243-B17B6B6D6151}"/>
              </a:ext>
            </a:extLst>
          </p:cNvPr>
          <p:cNvSpPr txBox="1"/>
          <p:nvPr/>
        </p:nvSpPr>
        <p:spPr>
          <a:xfrm>
            <a:off x="1295400" y="5860197"/>
            <a:ext cx="1135776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EFT RNA-</a:t>
            </a:r>
            <a:r>
              <a:rPr lang="en-US" sz="3600" dirty="0" err="1"/>
              <a:t>Seq</a:t>
            </a:r>
            <a:r>
              <a:rPr lang="en-US" sz="3600" dirty="0"/>
              <a:t> offers several benefits over traditional RNA-</a:t>
            </a:r>
            <a:r>
              <a:rPr lang="en-US" sz="3600" dirty="0" err="1"/>
              <a:t>Seq</a:t>
            </a:r>
            <a:r>
              <a:rPr lang="en-US" sz="3600" dirty="0"/>
              <a:t> for clinical use: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Elimination of amplification bias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Reduced sequencing cost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 of very small sample inputs.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Simplified bioinformatics workflow (alignment)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EFT RNA-</a:t>
            </a:r>
            <a:r>
              <a:rPr lang="en-US" sz="3600" dirty="0" err="1"/>
              <a:t>Seq</a:t>
            </a:r>
            <a:r>
              <a:rPr lang="en-US" sz="3600" dirty="0"/>
              <a:t> creates the need for </a:t>
            </a:r>
            <a:r>
              <a:rPr lang="en-US" sz="3600" dirty="0" err="1"/>
              <a:t>pos</a:t>
            </a:r>
            <a:r>
              <a:rPr lang="en-US" sz="3600" dirty="0"/>
              <a:t>-sequencing quality control metrics.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 extraction step for discovering biological samples with little or degraded RNA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 genome alignment for sequence quality assessment</a:t>
            </a:r>
          </a:p>
          <a:p>
            <a:endParaRPr lang="en-US" sz="3600" dirty="0"/>
          </a:p>
          <a:p>
            <a:r>
              <a:rPr lang="en-US" sz="3600" dirty="0"/>
              <a:t>We develop quality control diagnostics for EFT RNA-</a:t>
            </a:r>
            <a:r>
              <a:rPr lang="en-US" sz="3600" dirty="0" err="1"/>
              <a:t>Seq</a:t>
            </a:r>
            <a:r>
              <a:rPr lang="en-US" sz="3600" dirty="0"/>
              <a:t> by recognizing the compositional nature of RNA-</a:t>
            </a:r>
            <a:r>
              <a:rPr lang="en-US" sz="3600" dirty="0" err="1"/>
              <a:t>Seq</a:t>
            </a:r>
            <a:r>
              <a:rPr lang="en-US" sz="3600" dirty="0"/>
              <a:t> and utilizing the existing body of work on compositional data.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DF39E-2BAA-4684-9ABD-F83AB0BFCEDD}"/>
                  </a:ext>
                </a:extLst>
              </p:cNvPr>
              <p:cNvSpPr txBox="1"/>
              <p:nvPr/>
            </p:nvSpPr>
            <p:spPr>
              <a:xfrm>
                <a:off x="15077274" y="5313319"/>
                <a:ext cx="12231974" cy="1416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Both EFT RNA-</a:t>
                </a:r>
                <a:r>
                  <a:rPr lang="en-US" sz="3600" dirty="0" err="1"/>
                  <a:t>Seq</a:t>
                </a:r>
                <a:r>
                  <a:rPr lang="en-US" sz="3600" dirty="0"/>
                  <a:t> and traditional RNA-</a:t>
                </a:r>
                <a:r>
                  <a:rPr lang="en-US" sz="3600" dirty="0" err="1"/>
                  <a:t>Seq</a:t>
                </a:r>
                <a:r>
                  <a:rPr lang="en-US" sz="3600" dirty="0"/>
                  <a:t> measure the relative abundances of RNA transcripts in a sample.	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Finite number of transcript reads (counts)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Hierarchical partitioning of sequence reads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Total reads in a sequencing run divided among samples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Total reads in a sample divided among probes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r>
                  <a:rPr lang="en-US" sz="3600" dirty="0"/>
                  <a:t>Statistical procedures must account for the special geometry induced by the total sum constraint, particularly with respect to covariance matrices and distances. </a:t>
                </a:r>
              </a:p>
              <a:p>
                <a:endParaRPr lang="en-US" sz="1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Work in ratios of components with centered log ratio transformation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𝐶𝐿𝑅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b="0" dirty="0"/>
                  <a:t>,	</a:t>
                </a:r>
              </a:p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 is the geometric mean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endParaRPr lang="en-US" b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Account for geometry when measuring distance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3600" b="1" dirty="0"/>
              </a:p>
              <a:p>
                <a:endParaRPr lang="en-US" sz="3600" b="1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DF39E-2BAA-4684-9ABD-F83AB0BF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274" y="5313319"/>
                <a:ext cx="12231974" cy="14167212"/>
              </a:xfrm>
              <a:prstGeom prst="rect">
                <a:avLst/>
              </a:prstGeom>
              <a:blipFill>
                <a:blip r:embed="rId4"/>
                <a:stretch>
                  <a:fillRect l="-1495" t="-688" r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1BA29-85B2-4B9F-A3CB-F980B5580741}"/>
                  </a:ext>
                </a:extLst>
              </p:cNvPr>
              <p:cNvSpPr txBox="1"/>
              <p:nvPr/>
            </p:nvSpPr>
            <p:spPr>
              <a:xfrm flipH="1">
                <a:off x="29171607" y="5711252"/>
                <a:ext cx="12547892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Problems with sample quality, library preparation, or sequencing may result in a low number of reads allocated to a sample.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We expect the number of reads allocated to each sample in a </a:t>
                </a:r>
                <a:r>
                  <a:rPr lang="en-US" sz="2800" dirty="0"/>
                  <a:t>sequencing</a:t>
                </a:r>
                <a:r>
                  <a:rPr lang="en-US" sz="3200" dirty="0"/>
                  <a:t> run to arise from the same general data generating mechanism, deviations from this expectation may indicate a sample problem.</a:t>
                </a:r>
              </a:p>
              <a:p>
                <a:r>
                  <a:rPr lang="en-US" sz="3600" b="1" dirty="0"/>
                  <a:t>Method:</a:t>
                </a:r>
                <a:r>
                  <a:rPr lang="en-US" sz="3600" dirty="0"/>
                  <a:t>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/>
                  <a:t>Use the CLR to transform the total number of reads allocated to each sample. 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/>
                  <a:t>Apply outlier detection method to identify poor samples</a:t>
                </a:r>
              </a:p>
              <a:p>
                <a:r>
                  <a:rPr lang="en-US" sz="3600" b="1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quality control sample failure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&lt; lower-quartile - 1.5 × IQR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&gt; upper-quartile + 1.5 × IQR, where IQR is the interquartile range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1BA29-85B2-4B9F-A3CB-F980B558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171607" y="5711252"/>
                <a:ext cx="12547892" cy="6247864"/>
              </a:xfrm>
              <a:prstGeom prst="rect">
                <a:avLst/>
              </a:prstGeom>
              <a:blipFill>
                <a:blip r:embed="rId5"/>
                <a:stretch>
                  <a:fillRect l="-1506" t="-1268" r="-1360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75B4A0E-BEDE-4996-B70D-D04E4C32510B}"/>
              </a:ext>
            </a:extLst>
          </p:cNvPr>
          <p:cNvGrpSpPr/>
          <p:nvPr/>
        </p:nvGrpSpPr>
        <p:grpSpPr>
          <a:xfrm>
            <a:off x="32591138" y="12289706"/>
            <a:ext cx="9368993" cy="3248527"/>
            <a:chOff x="29357052" y="12396925"/>
            <a:chExt cx="9368993" cy="324852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DC63464-4BE9-4173-A119-A7D80D7BA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57052" y="12396925"/>
              <a:ext cx="4547938" cy="324852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FA73B2-8E16-487F-9171-51065F1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3428" y="12422154"/>
              <a:ext cx="4512617" cy="3223298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4CD5390-EE43-4B7D-BBAF-5F56AF149782}"/>
              </a:ext>
            </a:extLst>
          </p:cNvPr>
          <p:cNvSpPr txBox="1"/>
          <p:nvPr/>
        </p:nvSpPr>
        <p:spPr>
          <a:xfrm rot="10800000" flipH="1" flipV="1">
            <a:off x="28883768" y="12289706"/>
            <a:ext cx="3333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Figure 1.  </a:t>
            </a:r>
            <a:r>
              <a:rPr lang="en-US" sz="2200" dirty="0"/>
              <a:t>The raw (left) and CLR transformed (right) total counts for 120 mRNA samples sequenced in 5 runs.  The CLR transformation substantially improves the detection of low total count outlying samples.</a:t>
            </a:r>
          </a:p>
        </p:txBody>
      </p:sp>
    </p:spTree>
    <p:extLst>
      <p:ext uri="{BB962C8B-B14F-4D97-AF65-F5344CB8AC3E}">
        <p14:creationId xmlns:p14="http://schemas.microsoft.com/office/powerpoint/2010/main" val="293415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315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LaRoche</dc:creator>
  <cp:lastModifiedBy>Dominic LaRoche</cp:lastModifiedBy>
  <cp:revision>33</cp:revision>
  <dcterms:created xsi:type="dcterms:W3CDTF">2017-05-25T20:09:27Z</dcterms:created>
  <dcterms:modified xsi:type="dcterms:W3CDTF">2017-05-26T22:36:25Z</dcterms:modified>
</cp:coreProperties>
</file>