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794238" cy="3017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3546" y="-74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38397"/>
            <a:ext cx="36375102" cy="10505440"/>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349280" y="15848967"/>
            <a:ext cx="32095679" cy="7285353"/>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7792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110770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06550"/>
            <a:ext cx="9227508" cy="255720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06550"/>
            <a:ext cx="27147595" cy="255720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7967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69138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22854"/>
            <a:ext cx="36910030" cy="1255204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919818" y="20193644"/>
            <a:ext cx="36910030" cy="660082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7B607A-21E1-4CA4-BF44-865E2BD1C4B9}"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83633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32750"/>
            <a:ext cx="18187551"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32750"/>
            <a:ext cx="18187551"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7B607A-21E1-4CA4-BF44-865E2BD1C4B9}"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4822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06557"/>
            <a:ext cx="36910030" cy="58324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397117"/>
            <a:ext cx="18103966"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947682" y="11022330"/>
            <a:ext cx="18103966"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397117"/>
            <a:ext cx="18193125"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1664585" y="11022330"/>
            <a:ext cx="18193125"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7B607A-21E1-4CA4-BF44-865E2BD1C4B9}" type="datetimeFigureOut">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58721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B607A-21E1-4CA4-BF44-865E2BD1C4B9}" type="datetimeFigureOut">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38062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B607A-21E1-4CA4-BF44-865E2BD1C4B9}" type="datetimeFigureOut">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49632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1680"/>
            <a:ext cx="13802256" cy="70408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8193125" y="4344677"/>
            <a:ext cx="21664583" cy="2144395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52560"/>
            <a:ext cx="13802256"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17B607A-21E1-4CA4-BF44-865E2BD1C4B9}"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363259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1680"/>
            <a:ext cx="13802256" cy="70408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44677"/>
            <a:ext cx="21664583" cy="2144395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947678" y="9052560"/>
            <a:ext cx="13802256"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17B607A-21E1-4CA4-BF44-865E2BD1C4B9}"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61525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06557"/>
            <a:ext cx="36910030" cy="58324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32750"/>
            <a:ext cx="36910030" cy="191458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7967947"/>
            <a:ext cx="9628704" cy="1606550"/>
          </a:xfrm>
          <a:prstGeom prst="rect">
            <a:avLst/>
          </a:prstGeom>
        </p:spPr>
        <p:txBody>
          <a:bodyPr vert="horz" lIns="91440" tIns="45720" rIns="91440" bIns="45720" rtlCol="0" anchor="ctr"/>
          <a:lstStyle>
            <a:lvl1pPr algn="l">
              <a:defRPr sz="5280">
                <a:solidFill>
                  <a:schemeClr val="tx1">
                    <a:tint val="75000"/>
                  </a:schemeClr>
                </a:solidFill>
              </a:defRPr>
            </a:lvl1pPr>
          </a:lstStyle>
          <a:p>
            <a:fld id="{417B607A-21E1-4CA4-BF44-865E2BD1C4B9}" type="datetimeFigureOut">
              <a:rPr lang="en-US" smtClean="0"/>
              <a:t>5/26/2017</a:t>
            </a:fld>
            <a:endParaRPr lang="en-US"/>
          </a:p>
        </p:txBody>
      </p:sp>
      <p:sp>
        <p:nvSpPr>
          <p:cNvPr id="5" name="Footer Placeholder 4"/>
          <p:cNvSpPr>
            <a:spLocks noGrp="1"/>
          </p:cNvSpPr>
          <p:nvPr>
            <p:ph type="ftr" sz="quarter" idx="3"/>
          </p:nvPr>
        </p:nvSpPr>
        <p:spPr>
          <a:xfrm>
            <a:off x="14175592" y="27967947"/>
            <a:ext cx="14443055" cy="160655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7967947"/>
            <a:ext cx="9628704" cy="1606550"/>
          </a:xfrm>
          <a:prstGeom prst="rect">
            <a:avLst/>
          </a:prstGeom>
        </p:spPr>
        <p:txBody>
          <a:bodyPr vert="horz" lIns="91440" tIns="45720" rIns="91440" bIns="45720" rtlCol="0" anchor="ctr"/>
          <a:lstStyle>
            <a:lvl1pPr algn="r">
              <a:defRPr sz="5280">
                <a:solidFill>
                  <a:schemeClr val="tx1">
                    <a:tint val="75000"/>
                  </a:schemeClr>
                </a:solidFill>
              </a:defRPr>
            </a:lvl1pPr>
          </a:lstStyle>
          <a:p>
            <a:fld id="{DE9D607A-5169-4B49-96E1-91670F9D8000}" type="slidenum">
              <a:rPr lang="en-US" smtClean="0"/>
              <a:t>‹#›</a:t>
            </a:fld>
            <a:endParaRPr lang="en-US"/>
          </a:p>
        </p:txBody>
      </p:sp>
    </p:spTree>
    <p:extLst>
      <p:ext uri="{BB962C8B-B14F-4D97-AF65-F5344CB8AC3E}">
        <p14:creationId xmlns:p14="http://schemas.microsoft.com/office/powerpoint/2010/main" val="832053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7C6E42-735C-472C-9302-6FEC2BB85071}"/>
              </a:ext>
            </a:extLst>
          </p:cNvPr>
          <p:cNvSpPr txBox="1"/>
          <p:nvPr/>
        </p:nvSpPr>
        <p:spPr>
          <a:xfrm>
            <a:off x="7287425" y="861617"/>
            <a:ext cx="28180626" cy="2706305"/>
          </a:xfrm>
          <a:prstGeom prst="rect">
            <a:avLst/>
          </a:prstGeom>
          <a:solidFill>
            <a:schemeClr val="accent4">
              <a:lumMod val="20000"/>
              <a:lumOff val="80000"/>
            </a:schemeClr>
          </a:solidFill>
        </p:spPr>
        <p:txBody>
          <a:bodyPr wrap="square" rtlCol="0">
            <a:spAutoFit/>
          </a:bodyPr>
          <a:lstStyle/>
          <a:p>
            <a:pPr algn="ctr"/>
            <a:r>
              <a:rPr lang="en-US" sz="6104" dirty="0"/>
              <a:t>Quality control metrics for extraction-free targeted RNA-</a:t>
            </a:r>
            <a:r>
              <a:rPr lang="en-US" sz="6104" dirty="0" err="1"/>
              <a:t>Seq</a:t>
            </a:r>
            <a:r>
              <a:rPr lang="en-US" sz="6104" dirty="0"/>
              <a:t>:</a:t>
            </a:r>
          </a:p>
          <a:p>
            <a:pPr algn="ctr"/>
            <a:r>
              <a:rPr lang="en-US" sz="6104" dirty="0"/>
              <a:t>methods afforded by a compositional framework.</a:t>
            </a:r>
          </a:p>
          <a:p>
            <a:pPr algn="ctr"/>
            <a:r>
              <a:rPr lang="en-US" sz="4477" dirty="0"/>
              <a:t>Dominic LaRoche</a:t>
            </a:r>
            <a:r>
              <a:rPr lang="en-US" sz="4477" baseline="30000" dirty="0"/>
              <a:t>1,2*</a:t>
            </a:r>
            <a:r>
              <a:rPr lang="en-US" sz="4477" dirty="0"/>
              <a:t>, Dean Billheimer</a:t>
            </a:r>
            <a:r>
              <a:rPr lang="en-US" sz="4477" baseline="30000" dirty="0"/>
              <a:t>1</a:t>
            </a:r>
            <a:r>
              <a:rPr lang="en-US" sz="4477" dirty="0"/>
              <a:t>, Shripad Sinari</a:t>
            </a:r>
            <a:r>
              <a:rPr lang="en-US" sz="4477" baseline="30000" dirty="0"/>
              <a:t>1</a:t>
            </a:r>
            <a:r>
              <a:rPr lang="en-US" sz="4477" dirty="0"/>
              <a:t>, Kurt Michels</a:t>
            </a:r>
            <a:r>
              <a:rPr lang="en-US" sz="4477" baseline="30000" dirty="0"/>
              <a:t>2</a:t>
            </a:r>
            <a:r>
              <a:rPr lang="en-US" sz="4477" dirty="0"/>
              <a:t>, and Bonnie LaFleur</a:t>
            </a:r>
            <a:r>
              <a:rPr lang="en-US" sz="4477" baseline="30000" dirty="0"/>
              <a:t>2</a:t>
            </a:r>
            <a:r>
              <a:rPr lang="en-US" sz="4477" dirty="0"/>
              <a:t> </a:t>
            </a:r>
          </a:p>
        </p:txBody>
      </p:sp>
      <p:sp>
        <p:nvSpPr>
          <p:cNvPr id="5" name="Rectangle 4">
            <a:extLst>
              <a:ext uri="{FF2B5EF4-FFF2-40B4-BE49-F238E27FC236}">
                <a16:creationId xmlns:a16="http://schemas.microsoft.com/office/drawing/2014/main" id="{C1500CAB-16C3-42DF-8701-9D2FD3CB0B86}"/>
              </a:ext>
            </a:extLst>
          </p:cNvPr>
          <p:cNvSpPr/>
          <p:nvPr/>
        </p:nvSpPr>
        <p:spPr>
          <a:xfrm>
            <a:off x="396487" y="41148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32DC0C-CE3C-4440-A26F-83402946AFDD}"/>
              </a:ext>
            </a:extLst>
          </p:cNvPr>
          <p:cNvSpPr/>
          <p:nvPr/>
        </p:nvSpPr>
        <p:spPr>
          <a:xfrm>
            <a:off x="14486798" y="4156502"/>
            <a:ext cx="13781875" cy="118454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683B74-EA6A-4A36-8AEB-E7E7076715DB}"/>
              </a:ext>
            </a:extLst>
          </p:cNvPr>
          <p:cNvSpPr/>
          <p:nvPr/>
        </p:nvSpPr>
        <p:spPr>
          <a:xfrm>
            <a:off x="28577113" y="41148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B0A249-1248-4A33-B018-019CEF374DAA}"/>
              </a:ext>
            </a:extLst>
          </p:cNvPr>
          <p:cNvSpPr/>
          <p:nvPr/>
        </p:nvSpPr>
        <p:spPr>
          <a:xfrm>
            <a:off x="396486"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6187FF-226A-4ED9-9357-CEFBD2613369}"/>
              </a:ext>
            </a:extLst>
          </p:cNvPr>
          <p:cNvSpPr/>
          <p:nvPr/>
        </p:nvSpPr>
        <p:spPr>
          <a:xfrm>
            <a:off x="14486799"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FC91D8-CCD3-43D1-8916-A586C1CCB28A}"/>
              </a:ext>
            </a:extLst>
          </p:cNvPr>
          <p:cNvSpPr/>
          <p:nvPr/>
        </p:nvSpPr>
        <p:spPr>
          <a:xfrm>
            <a:off x="28577113"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5BB82D7-5B13-47E3-B686-5B07D25330FB}"/>
              </a:ext>
            </a:extLst>
          </p:cNvPr>
          <p:cNvSpPr txBox="1"/>
          <p:nvPr/>
        </p:nvSpPr>
        <p:spPr>
          <a:xfrm>
            <a:off x="727868" y="4482322"/>
            <a:ext cx="11925300" cy="830997"/>
          </a:xfrm>
          <a:prstGeom prst="rect">
            <a:avLst/>
          </a:prstGeom>
          <a:noFill/>
        </p:spPr>
        <p:txBody>
          <a:bodyPr wrap="square" rtlCol="0">
            <a:spAutoFit/>
          </a:bodyPr>
          <a:lstStyle/>
          <a:p>
            <a:r>
              <a:rPr lang="en-US" sz="4800" b="1" dirty="0"/>
              <a:t>Extraction-free Targeted (EFT) RNA-</a:t>
            </a:r>
            <a:r>
              <a:rPr lang="en-US" sz="4800" b="1" dirty="0" err="1"/>
              <a:t>Seq</a:t>
            </a:r>
            <a:endParaRPr lang="en-US" sz="3200" b="1" dirty="0"/>
          </a:p>
        </p:txBody>
      </p:sp>
      <p:pic>
        <p:nvPicPr>
          <p:cNvPr id="17" name="Picture 16">
            <a:extLst>
              <a:ext uri="{FF2B5EF4-FFF2-40B4-BE49-F238E27FC236}">
                <a16:creationId xmlns:a16="http://schemas.microsoft.com/office/drawing/2014/main" id="{F048CB4D-932F-4A82-93B5-2DB7FFAB0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68" y="1559727"/>
            <a:ext cx="6465345" cy="1310083"/>
          </a:xfrm>
          <a:prstGeom prst="rect">
            <a:avLst/>
          </a:prstGeom>
        </p:spPr>
      </p:pic>
      <p:pic>
        <p:nvPicPr>
          <p:cNvPr id="19" name="Picture 18">
            <a:extLst>
              <a:ext uri="{FF2B5EF4-FFF2-40B4-BE49-F238E27FC236}">
                <a16:creationId xmlns:a16="http://schemas.microsoft.com/office/drawing/2014/main" id="{6DDD91AC-5D19-423C-A09F-5612AE1B3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2263" y="1516658"/>
            <a:ext cx="6844122" cy="1310083"/>
          </a:xfrm>
          <a:prstGeom prst="rect">
            <a:avLst/>
          </a:prstGeom>
        </p:spPr>
      </p:pic>
      <p:sp>
        <p:nvSpPr>
          <p:cNvPr id="20" name="TextBox 19">
            <a:extLst>
              <a:ext uri="{FF2B5EF4-FFF2-40B4-BE49-F238E27FC236}">
                <a16:creationId xmlns:a16="http://schemas.microsoft.com/office/drawing/2014/main" id="{490FD8A9-657E-42B2-B14E-B38A237974CF}"/>
              </a:ext>
            </a:extLst>
          </p:cNvPr>
          <p:cNvSpPr txBox="1"/>
          <p:nvPr/>
        </p:nvSpPr>
        <p:spPr>
          <a:xfrm>
            <a:off x="14824868" y="4482322"/>
            <a:ext cx="11925300" cy="830997"/>
          </a:xfrm>
          <a:prstGeom prst="rect">
            <a:avLst/>
          </a:prstGeom>
          <a:noFill/>
        </p:spPr>
        <p:txBody>
          <a:bodyPr wrap="square" rtlCol="0">
            <a:spAutoFit/>
          </a:bodyPr>
          <a:lstStyle/>
          <a:p>
            <a:r>
              <a:rPr lang="en-US" sz="4800" b="1" dirty="0"/>
              <a:t>Compositional Framework</a:t>
            </a:r>
            <a:endParaRPr lang="en-US" sz="3200" b="1" dirty="0"/>
          </a:p>
        </p:txBody>
      </p:sp>
      <p:sp>
        <p:nvSpPr>
          <p:cNvPr id="21" name="TextBox 20">
            <a:extLst>
              <a:ext uri="{FF2B5EF4-FFF2-40B4-BE49-F238E27FC236}">
                <a16:creationId xmlns:a16="http://schemas.microsoft.com/office/drawing/2014/main" id="{3F16BF67-2A34-484E-BE02-213F66290CDF}"/>
              </a:ext>
            </a:extLst>
          </p:cNvPr>
          <p:cNvSpPr txBox="1"/>
          <p:nvPr/>
        </p:nvSpPr>
        <p:spPr>
          <a:xfrm>
            <a:off x="28883768" y="4482322"/>
            <a:ext cx="12835732" cy="830997"/>
          </a:xfrm>
          <a:prstGeom prst="rect">
            <a:avLst/>
          </a:prstGeom>
          <a:noFill/>
        </p:spPr>
        <p:txBody>
          <a:bodyPr wrap="square" rtlCol="0">
            <a:spAutoFit/>
          </a:bodyPr>
          <a:lstStyle/>
          <a:p>
            <a:r>
              <a:rPr lang="en-US" sz="4800" b="1" dirty="0"/>
              <a:t>Fractional Allocation of Aligned Reads to Samples</a:t>
            </a:r>
          </a:p>
        </p:txBody>
      </p:sp>
      <p:sp>
        <p:nvSpPr>
          <p:cNvPr id="22" name="TextBox 21">
            <a:extLst>
              <a:ext uri="{FF2B5EF4-FFF2-40B4-BE49-F238E27FC236}">
                <a16:creationId xmlns:a16="http://schemas.microsoft.com/office/drawing/2014/main" id="{CB8E52E4-8CC0-4D50-ABDD-50073468E8DB}"/>
              </a:ext>
            </a:extLst>
          </p:cNvPr>
          <p:cNvSpPr txBox="1"/>
          <p:nvPr/>
        </p:nvSpPr>
        <p:spPr>
          <a:xfrm>
            <a:off x="727868" y="17246990"/>
            <a:ext cx="11925300" cy="830997"/>
          </a:xfrm>
          <a:prstGeom prst="rect">
            <a:avLst/>
          </a:prstGeom>
          <a:noFill/>
        </p:spPr>
        <p:txBody>
          <a:bodyPr wrap="square" rtlCol="0">
            <a:spAutoFit/>
          </a:bodyPr>
          <a:lstStyle/>
          <a:p>
            <a:r>
              <a:rPr lang="en-US" sz="4800" b="1" dirty="0"/>
              <a:t>Testing for Compositional Invariance</a:t>
            </a:r>
            <a:endParaRPr lang="en-US" sz="3200" b="1" dirty="0"/>
          </a:p>
        </p:txBody>
      </p:sp>
      <p:sp>
        <p:nvSpPr>
          <p:cNvPr id="23" name="TextBox 22">
            <a:extLst>
              <a:ext uri="{FF2B5EF4-FFF2-40B4-BE49-F238E27FC236}">
                <a16:creationId xmlns:a16="http://schemas.microsoft.com/office/drawing/2014/main" id="{44546FA0-17C2-4993-8E73-BBDA146ADDE8}"/>
              </a:ext>
            </a:extLst>
          </p:cNvPr>
          <p:cNvSpPr txBox="1"/>
          <p:nvPr/>
        </p:nvSpPr>
        <p:spPr>
          <a:xfrm>
            <a:off x="14824868" y="17246990"/>
            <a:ext cx="11925300" cy="830997"/>
          </a:xfrm>
          <a:prstGeom prst="rect">
            <a:avLst/>
          </a:prstGeom>
          <a:noFill/>
        </p:spPr>
        <p:txBody>
          <a:bodyPr wrap="square" rtlCol="0">
            <a:spAutoFit/>
          </a:bodyPr>
          <a:lstStyle/>
          <a:p>
            <a:r>
              <a:rPr lang="en-US" sz="4800" b="1" dirty="0"/>
              <a:t>Batch Effects and Normalization</a:t>
            </a:r>
          </a:p>
        </p:txBody>
      </p:sp>
      <p:sp>
        <p:nvSpPr>
          <p:cNvPr id="24" name="TextBox 23">
            <a:extLst>
              <a:ext uri="{FF2B5EF4-FFF2-40B4-BE49-F238E27FC236}">
                <a16:creationId xmlns:a16="http://schemas.microsoft.com/office/drawing/2014/main" id="{E6AFEDD4-566F-4E87-A198-41664D38ED40}"/>
              </a:ext>
            </a:extLst>
          </p:cNvPr>
          <p:cNvSpPr txBox="1"/>
          <p:nvPr/>
        </p:nvSpPr>
        <p:spPr>
          <a:xfrm>
            <a:off x="28883768" y="17246990"/>
            <a:ext cx="11925300" cy="830997"/>
          </a:xfrm>
          <a:prstGeom prst="rect">
            <a:avLst/>
          </a:prstGeom>
          <a:noFill/>
        </p:spPr>
        <p:txBody>
          <a:bodyPr wrap="square" rtlCol="0">
            <a:spAutoFit/>
          </a:bodyPr>
          <a:lstStyle/>
          <a:p>
            <a:r>
              <a:rPr lang="en-US" sz="4800" b="1" dirty="0"/>
              <a:t>Discussion</a:t>
            </a:r>
          </a:p>
        </p:txBody>
      </p:sp>
      <p:sp>
        <p:nvSpPr>
          <p:cNvPr id="25" name="TextBox 24">
            <a:extLst>
              <a:ext uri="{FF2B5EF4-FFF2-40B4-BE49-F238E27FC236}">
                <a16:creationId xmlns:a16="http://schemas.microsoft.com/office/drawing/2014/main" id="{89873930-260C-4142-8243-B17B6B6D6151}"/>
              </a:ext>
            </a:extLst>
          </p:cNvPr>
          <p:cNvSpPr txBox="1"/>
          <p:nvPr/>
        </p:nvSpPr>
        <p:spPr>
          <a:xfrm>
            <a:off x="1295400" y="5860197"/>
            <a:ext cx="11357768" cy="8956298"/>
          </a:xfrm>
          <a:prstGeom prst="rect">
            <a:avLst/>
          </a:prstGeom>
          <a:noFill/>
        </p:spPr>
        <p:txBody>
          <a:bodyPr wrap="square" rtlCol="0">
            <a:spAutoFit/>
          </a:bodyPr>
          <a:lstStyle/>
          <a:p>
            <a:r>
              <a:rPr lang="en-US" sz="3600" dirty="0"/>
              <a:t>EFT RNA-</a:t>
            </a:r>
            <a:r>
              <a:rPr lang="en-US" sz="3600" dirty="0" err="1"/>
              <a:t>Seq</a:t>
            </a:r>
            <a:r>
              <a:rPr lang="en-US" sz="3600" dirty="0"/>
              <a:t> offers several benefits over traditional RNA-</a:t>
            </a:r>
            <a:r>
              <a:rPr lang="en-US" sz="3600" dirty="0" err="1"/>
              <a:t>Seq</a:t>
            </a:r>
            <a:r>
              <a:rPr lang="en-US" sz="3600" dirty="0"/>
              <a:t> for clinical use:</a:t>
            </a:r>
          </a:p>
          <a:p>
            <a:pPr marL="571500" indent="-571500">
              <a:buFont typeface="Arial" panose="020B0604020202020204" pitchFamily="34" charset="0"/>
              <a:buChar char="•"/>
            </a:pPr>
            <a:r>
              <a:rPr lang="en-US" sz="3600" dirty="0"/>
              <a:t>Elimination of amplification bias</a:t>
            </a:r>
          </a:p>
          <a:p>
            <a:pPr marL="571500" indent="-571500">
              <a:buFont typeface="Arial" panose="020B0604020202020204" pitchFamily="34" charset="0"/>
              <a:buChar char="•"/>
            </a:pPr>
            <a:r>
              <a:rPr lang="en-US" sz="3600" dirty="0"/>
              <a:t>Reduced sequencing cost</a:t>
            </a:r>
          </a:p>
          <a:p>
            <a:pPr marL="571500" indent="-571500">
              <a:buFont typeface="Arial" panose="020B0604020202020204" pitchFamily="34" charset="0"/>
              <a:buChar char="•"/>
            </a:pPr>
            <a:r>
              <a:rPr lang="en-US" sz="3600" dirty="0"/>
              <a:t>Use of very small sample inputs.</a:t>
            </a:r>
          </a:p>
          <a:p>
            <a:pPr marL="571500" indent="-571500">
              <a:buFont typeface="Arial" panose="020B0604020202020204" pitchFamily="34" charset="0"/>
              <a:buChar char="•"/>
            </a:pPr>
            <a:r>
              <a:rPr lang="en-US" sz="3600" dirty="0"/>
              <a:t>Simplified bioinformatics workflow (alignment)</a:t>
            </a:r>
          </a:p>
          <a:p>
            <a:pPr marL="571500" indent="-571500">
              <a:buFont typeface="Arial" panose="020B0604020202020204" pitchFamily="34" charset="0"/>
              <a:buChar char="•"/>
            </a:pPr>
            <a:endParaRPr lang="en-US" sz="3600" dirty="0"/>
          </a:p>
          <a:p>
            <a:r>
              <a:rPr lang="en-US" sz="3600" dirty="0"/>
              <a:t>EFT RNA-</a:t>
            </a:r>
            <a:r>
              <a:rPr lang="en-US" sz="3600" dirty="0" err="1"/>
              <a:t>Seq</a:t>
            </a:r>
            <a:r>
              <a:rPr lang="en-US" sz="3600" dirty="0"/>
              <a:t> creates the need for </a:t>
            </a:r>
            <a:r>
              <a:rPr lang="en-US" sz="3600" dirty="0" err="1"/>
              <a:t>pos</a:t>
            </a:r>
            <a:r>
              <a:rPr lang="en-US" sz="3600" dirty="0"/>
              <a:t>-sequencing quality control metrics.</a:t>
            </a:r>
          </a:p>
          <a:p>
            <a:pPr marL="571500" indent="-571500">
              <a:buFont typeface="Arial" panose="020B0604020202020204" pitchFamily="34" charset="0"/>
              <a:buChar char="•"/>
            </a:pPr>
            <a:r>
              <a:rPr lang="en-US" sz="3600" dirty="0"/>
              <a:t>No extraction step for discovering biological samples with little or degraded RNA</a:t>
            </a:r>
          </a:p>
          <a:p>
            <a:pPr marL="571500" indent="-571500">
              <a:buFont typeface="Arial" panose="020B0604020202020204" pitchFamily="34" charset="0"/>
              <a:buChar char="•"/>
            </a:pPr>
            <a:r>
              <a:rPr lang="en-US" sz="3600" dirty="0"/>
              <a:t>No genome alignment for sequence quality assessment</a:t>
            </a:r>
          </a:p>
          <a:p>
            <a:endParaRPr lang="en-US" sz="3600" dirty="0"/>
          </a:p>
          <a:p>
            <a:r>
              <a:rPr lang="en-US" sz="3600" dirty="0"/>
              <a:t>We develop quality control diagnostics for EFT RNA-</a:t>
            </a:r>
            <a:r>
              <a:rPr lang="en-US" sz="3600" dirty="0" err="1"/>
              <a:t>Seq</a:t>
            </a:r>
            <a:r>
              <a:rPr lang="en-US" sz="3600" dirty="0"/>
              <a:t> by recognizing the compositional nature of RNA-</a:t>
            </a:r>
            <a:r>
              <a:rPr lang="en-US" sz="3600" dirty="0" err="1"/>
              <a:t>Seq</a:t>
            </a:r>
            <a:r>
              <a:rPr lang="en-US" sz="3600" dirty="0"/>
              <a:t> and utilizing the existing body of work on compositional data.</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D35DF39E-2BAA-4684-9ABD-F83AB0BFCEDD}"/>
                  </a:ext>
                </a:extLst>
              </p:cNvPr>
              <p:cNvSpPr txBox="1"/>
              <p:nvPr/>
            </p:nvSpPr>
            <p:spPr>
              <a:xfrm>
                <a:off x="15077274" y="5313319"/>
                <a:ext cx="12231974" cy="11088356"/>
              </a:xfrm>
              <a:prstGeom prst="rect">
                <a:avLst/>
              </a:prstGeom>
              <a:noFill/>
            </p:spPr>
            <p:txBody>
              <a:bodyPr wrap="square" rtlCol="0">
                <a:spAutoFit/>
              </a:bodyPr>
              <a:lstStyle/>
              <a:p>
                <a:r>
                  <a:rPr lang="en-US" sz="3600" dirty="0"/>
                  <a:t>Both EFT RNA-</a:t>
                </a:r>
                <a:r>
                  <a:rPr lang="en-US" sz="3600" dirty="0" err="1"/>
                  <a:t>Seq</a:t>
                </a:r>
                <a:r>
                  <a:rPr lang="en-US" sz="3600" dirty="0"/>
                  <a:t> and traditional RNA-</a:t>
                </a:r>
                <a:r>
                  <a:rPr lang="en-US" sz="3600" dirty="0" err="1"/>
                  <a:t>Seq</a:t>
                </a:r>
                <a:r>
                  <a:rPr lang="en-US" sz="3600" dirty="0"/>
                  <a:t> measure the relative abundances of RNA transcripts in a sample.	</a:t>
                </a:r>
              </a:p>
              <a:p>
                <a:pPr marL="571500" indent="-571500">
                  <a:buFont typeface="Arial" panose="020B0604020202020204" pitchFamily="34" charset="0"/>
                  <a:buChar char="•"/>
                </a:pPr>
                <a:r>
                  <a:rPr lang="en-US" sz="3600" dirty="0"/>
                  <a:t>Finite number of transcript reads (counts)</a:t>
                </a:r>
              </a:p>
              <a:p>
                <a:pPr marL="571500" indent="-571500">
                  <a:buFont typeface="Arial" panose="020B0604020202020204" pitchFamily="34" charset="0"/>
                  <a:buChar char="•"/>
                </a:pPr>
                <a:r>
                  <a:rPr lang="en-US" sz="3600" dirty="0"/>
                  <a:t>Hierarchical partitioning of sequence reads</a:t>
                </a:r>
              </a:p>
              <a:p>
                <a:pPr marL="1028700" lvl="1" indent="-571500">
                  <a:buFont typeface="Arial" panose="020B0604020202020204" pitchFamily="34" charset="0"/>
                  <a:buChar char="•"/>
                </a:pPr>
                <a:r>
                  <a:rPr lang="en-US" sz="3200" dirty="0"/>
                  <a:t>Total reads in a sequencing run divided among samples</a:t>
                </a:r>
              </a:p>
              <a:p>
                <a:pPr marL="1028700" lvl="1" indent="-571500">
                  <a:buFont typeface="Arial" panose="020B0604020202020204" pitchFamily="34" charset="0"/>
                  <a:buChar char="•"/>
                </a:pPr>
                <a:r>
                  <a:rPr lang="en-US" sz="3200" dirty="0"/>
                  <a:t>Total reads in a sample divided among probes</a:t>
                </a:r>
              </a:p>
              <a:p>
                <a:pPr marL="1028700" lvl="1" indent="-571500">
                  <a:buFont typeface="Arial" panose="020B0604020202020204" pitchFamily="34" charset="0"/>
                  <a:buChar char="•"/>
                </a:pPr>
                <a:endParaRPr lang="en-US" sz="3200" dirty="0"/>
              </a:p>
              <a:p>
                <a:r>
                  <a:rPr lang="en-US" sz="3600" dirty="0"/>
                  <a:t>Statistical procedures must account for the special geometry induced by the total sum constraint, particularly with respect to covariance matrices and distances. </a:t>
                </a:r>
              </a:p>
              <a:p>
                <a:endParaRPr lang="en-US" sz="1600" dirty="0"/>
              </a:p>
              <a:p>
                <a:pPr marL="571500" indent="-571500">
                  <a:buFont typeface="Arial" panose="020B0604020202020204" pitchFamily="34" charset="0"/>
                  <a:buChar char="•"/>
                </a:pPr>
                <a:r>
                  <a:rPr lang="en-US" sz="3600" dirty="0"/>
                  <a:t>Work in ratios of components with centered log ratio transformation</a:t>
                </a:r>
              </a:p>
              <a:p>
                <a:pPr algn="ctr"/>
                <a14:m>
                  <m:oMath xmlns:m="http://schemas.openxmlformats.org/officeDocument/2006/math">
                    <m:r>
                      <a:rPr lang="en-US" sz="3200" b="0" i="1" smtClean="0">
                        <a:latin typeface="Cambria Math" panose="02040503050406030204" pitchFamily="18" charset="0"/>
                      </a:rPr>
                      <m:t>𝐶𝐿𝑅</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𝑙𝑜𝑔</m:t>
                    </m:r>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num>
                          <m:den>
                            <m:r>
                              <a:rPr lang="en-US" sz="3200" b="0" i="1" smtClean="0">
                                <a:latin typeface="Cambria Math" panose="02040503050406030204" pitchFamily="18" charset="0"/>
                              </a:rPr>
                              <m:t>𝑔</m:t>
                            </m:r>
                            <m:r>
                              <a:rPr lang="en-US" sz="3200" b="0" i="1" smtClean="0">
                                <a:latin typeface="Cambria Math" panose="02040503050406030204" pitchFamily="18" charset="0"/>
                              </a:rPr>
                              <m:t>(</m:t>
                            </m:r>
                            <m:r>
                              <a:rPr lang="en-US" sz="3200" b="1" i="1" smtClean="0">
                                <a:latin typeface="Cambria Math" panose="02040503050406030204" pitchFamily="18" charset="0"/>
                              </a:rPr>
                              <m:t>𝒙</m:t>
                            </m:r>
                            <m:r>
                              <a:rPr lang="en-US" sz="3200" b="1" i="1" smtClean="0">
                                <a:latin typeface="Cambria Math" panose="02040503050406030204" pitchFamily="18" charset="0"/>
                              </a:rPr>
                              <m:t>)</m:t>
                            </m:r>
                          </m:den>
                        </m:f>
                      </m:e>
                    </m:d>
                  </m:oMath>
                </a14:m>
                <a:r>
                  <a:rPr lang="en-US" sz="3600" b="0" dirty="0"/>
                  <a:t>,	</a:t>
                </a:r>
              </a:p>
              <a:p>
                <a:r>
                  <a:rPr lang="en-US" sz="2800" dirty="0"/>
                  <a:t>where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1" i="1" smtClean="0">
                        <a:latin typeface="Cambria Math" panose="02040503050406030204" pitchFamily="18" charset="0"/>
                      </a:rPr>
                      <m:t>𝒙</m:t>
                    </m:r>
                    <m:r>
                      <a:rPr lang="en-US" sz="2800" b="0" i="1" smtClean="0">
                        <a:latin typeface="Cambria Math" panose="02040503050406030204" pitchFamily="18" charset="0"/>
                      </a:rPr>
                      <m:t>)</m:t>
                    </m:r>
                  </m:oMath>
                </a14:m>
                <a:r>
                  <a:rPr lang="en-US" sz="2800" b="0" dirty="0"/>
                  <a:t> is the geometric mean of </a:t>
                </a:r>
                <a14:m>
                  <m:oMath xmlns:m="http://schemas.openxmlformats.org/officeDocument/2006/math">
                    <m:r>
                      <a:rPr lang="en-US" sz="2800" b="1" i="1" smtClean="0">
                        <a:latin typeface="Cambria Math" panose="02040503050406030204" pitchFamily="18" charset="0"/>
                      </a:rPr>
                      <m:t>𝒙</m:t>
                    </m:r>
                    <m:r>
                      <a:rPr lang="en-US" sz="2800" b="0" i="0" smtClean="0">
                        <a:latin typeface="Cambria Math" panose="02040503050406030204" pitchFamily="18" charset="0"/>
                      </a:rPr>
                      <m:t>.</m:t>
                    </m:r>
                  </m:oMath>
                </a14:m>
                <a:endParaRPr lang="en-US" sz="2800" b="0" dirty="0"/>
              </a:p>
              <a:p>
                <a:endParaRPr lang="en-US" b="0" dirty="0"/>
              </a:p>
              <a:p>
                <a:pPr marL="571500" indent="-571500">
                  <a:buFont typeface="Arial" panose="020B0604020202020204" pitchFamily="34" charset="0"/>
                  <a:buChar char="•"/>
                </a:pPr>
                <a:r>
                  <a:rPr lang="en-US" sz="3600" dirty="0"/>
                  <a:t>Account for geometry when measuring distance, Aitchison distance</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𝐷𝑖𝑠𝑡</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𝒙</m:t>
                          </m:r>
                          <m:r>
                            <a:rPr lang="en-US" sz="3200" b="1" i="1" smtClean="0">
                              <a:latin typeface="Cambria Math" panose="02040503050406030204" pitchFamily="18" charset="0"/>
                            </a:rPr>
                            <m:t>, </m:t>
                          </m:r>
                          <m:r>
                            <a:rPr lang="en-US" sz="3200" b="1" i="1" smtClean="0">
                              <a:latin typeface="Cambria Math" panose="02040503050406030204" pitchFamily="18" charset="0"/>
                            </a:rPr>
                            <m:t>𝒚</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𝐷</m:t>
                                  </m:r>
                                </m:sup>
                                <m:e>
                                  <m:sSup>
                                    <m:sSupPr>
                                      <m:ctrlPr>
                                        <a:rPr lang="en-US" sz="3200" b="0" i="1" smtClean="0">
                                          <a:latin typeface="Cambria Math" panose="02040503050406030204" pitchFamily="18" charset="0"/>
                                        </a:rPr>
                                      </m:ctrlPr>
                                    </m:sSupPr>
                                    <m:e>
                                      <m:d>
                                        <m:dPr>
                                          <m:ctrlPr>
                                            <a:rPr lang="en-US" sz="3200" i="1">
                                              <a:latin typeface="Cambria Math" panose="02040503050406030204" pitchFamily="18" charset="0"/>
                                            </a:rPr>
                                          </m:ctrlPr>
                                        </m:dPr>
                                        <m:e>
                                          <m:r>
                                            <a:rPr lang="en-US" sz="3200" i="1">
                                              <a:latin typeface="Cambria Math" panose="02040503050406030204" pitchFamily="18" charset="0"/>
                                            </a:rPr>
                                            <m:t>𝑙𝑜𝑔</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num>
                                                <m:den>
                                                  <m:r>
                                                    <a:rPr lang="en-US" sz="3200" i="1">
                                                      <a:latin typeface="Cambria Math" panose="02040503050406030204" pitchFamily="18" charset="0"/>
                                                    </a:rPr>
                                                    <m:t>𝑔</m:t>
                                                  </m:r>
                                                  <m:r>
                                                    <a:rPr lang="en-US" sz="3200" i="1">
                                                      <a:latin typeface="Cambria Math" panose="02040503050406030204" pitchFamily="18" charset="0"/>
                                                    </a:rPr>
                                                    <m:t>(</m:t>
                                                  </m:r>
                                                  <m:r>
                                                    <a:rPr lang="en-US" sz="3200" b="1" i="1">
                                                      <a:latin typeface="Cambria Math" panose="02040503050406030204" pitchFamily="18" charset="0"/>
                                                    </a:rPr>
                                                    <m:t>𝒙</m:t>
                                                  </m:r>
                                                  <m:r>
                                                    <a:rPr lang="en-US" sz="3200" b="1" i="1">
                                                      <a:latin typeface="Cambria Math" panose="02040503050406030204" pitchFamily="18" charset="0"/>
                                                    </a:rPr>
                                                    <m:t>)</m:t>
                                                  </m:r>
                                                </m:den>
                                              </m:f>
                                            </m:e>
                                          </m:d>
                                          <m:r>
                                            <a:rPr lang="en-US" sz="3200" i="1">
                                              <a:latin typeface="Cambria Math" panose="02040503050406030204" pitchFamily="18" charset="0"/>
                                            </a:rPr>
                                            <m:t>−</m:t>
                                          </m:r>
                                          <m:r>
                                            <a:rPr lang="en-US" sz="3200" i="1">
                                              <a:latin typeface="Cambria Math" panose="02040503050406030204" pitchFamily="18" charset="0"/>
                                            </a:rPr>
                                            <m:t>𝑙𝑜𝑔</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𝑖</m:t>
                                                      </m:r>
                                                    </m:sub>
                                                  </m:sSub>
                                                </m:num>
                                                <m:den>
                                                  <m:r>
                                                    <a:rPr lang="en-US" sz="3200" i="1">
                                                      <a:latin typeface="Cambria Math" panose="02040503050406030204" pitchFamily="18" charset="0"/>
                                                    </a:rPr>
                                                    <m:t>𝑔</m:t>
                                                  </m:r>
                                                  <m:r>
                                                    <a:rPr lang="en-US" sz="3200" i="1">
                                                      <a:latin typeface="Cambria Math" panose="02040503050406030204" pitchFamily="18" charset="0"/>
                                                    </a:rPr>
                                                    <m:t>(</m:t>
                                                  </m:r>
                                                  <m:r>
                                                    <a:rPr lang="en-US" sz="3200" b="1" i="1">
                                                      <a:latin typeface="Cambria Math" panose="02040503050406030204" pitchFamily="18" charset="0"/>
                                                    </a:rPr>
                                                    <m:t>𝒚</m:t>
                                                  </m:r>
                                                  <m:r>
                                                    <a:rPr lang="en-US" sz="3200" b="1" i="1">
                                                      <a:latin typeface="Cambria Math" panose="02040503050406030204" pitchFamily="18" charset="0"/>
                                                    </a:rPr>
                                                    <m:t>)</m:t>
                                                  </m:r>
                                                </m:den>
                                              </m:f>
                                            </m:e>
                                          </m:d>
                                        </m:e>
                                      </m:d>
                                    </m:e>
                                    <m:sup>
                                      <m:r>
                                        <a:rPr lang="en-US" sz="3200" b="0" i="1" smtClean="0">
                                          <a:latin typeface="Cambria Math" panose="02040503050406030204" pitchFamily="18" charset="0"/>
                                        </a:rPr>
                                        <m:t>2</m:t>
                                      </m:r>
                                    </m:sup>
                                  </m:sSup>
                                </m:e>
                              </m:nary>
                            </m:e>
                          </m:d>
                        </m:e>
                        <m:sup>
                          <m:r>
                            <a:rPr lang="en-US" sz="3200" b="0" i="1" smtClean="0">
                              <a:latin typeface="Cambria Math" panose="02040503050406030204" pitchFamily="18" charset="0"/>
                            </a:rPr>
                            <m:t>1/2</m:t>
                          </m:r>
                        </m:sup>
                      </m:sSup>
                    </m:oMath>
                  </m:oMathPara>
                </a14:m>
                <a:endParaRPr lang="en-US" sz="3600" b="1" dirty="0"/>
              </a:p>
            </p:txBody>
          </p:sp>
        </mc:Choice>
        <mc:Fallback>
          <p:sp>
            <p:nvSpPr>
              <p:cNvPr id="26" name="TextBox 25">
                <a:extLst>
                  <a:ext uri="{FF2B5EF4-FFF2-40B4-BE49-F238E27FC236}">
                    <a16:creationId xmlns:a16="http://schemas.microsoft.com/office/drawing/2014/main" id="{D35DF39E-2BAA-4684-9ABD-F83AB0BFCEDD}"/>
                  </a:ext>
                </a:extLst>
              </p:cNvPr>
              <p:cNvSpPr txBox="1">
                <a:spLocks noRot="1" noChangeAspect="1" noMove="1" noResize="1" noEditPoints="1" noAdjustHandles="1" noChangeArrowheads="1" noChangeShapeType="1" noTextEdit="1"/>
              </p:cNvSpPr>
              <p:nvPr/>
            </p:nvSpPr>
            <p:spPr>
              <a:xfrm>
                <a:off x="15077274" y="5313319"/>
                <a:ext cx="12231974" cy="11088356"/>
              </a:xfrm>
              <a:prstGeom prst="rect">
                <a:avLst/>
              </a:prstGeom>
              <a:blipFill>
                <a:blip r:embed="rId4"/>
                <a:stretch>
                  <a:fillRect l="-1495" t="-880" r="-7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961BA29-85B2-4B9F-A3CB-F980B5580741}"/>
                  </a:ext>
                </a:extLst>
              </p:cNvPr>
              <p:cNvSpPr txBox="1"/>
              <p:nvPr/>
            </p:nvSpPr>
            <p:spPr>
              <a:xfrm flipH="1">
                <a:off x="29171607" y="5711252"/>
                <a:ext cx="12547892" cy="6247864"/>
              </a:xfrm>
              <a:prstGeom prst="rect">
                <a:avLst/>
              </a:prstGeom>
              <a:noFill/>
            </p:spPr>
            <p:txBody>
              <a:bodyPr wrap="square" rtlCol="0">
                <a:spAutoFit/>
              </a:bodyPr>
              <a:lstStyle/>
              <a:p>
                <a:r>
                  <a:rPr lang="en-US" sz="3200" dirty="0"/>
                  <a:t>Problems with sample quality, library preparation, or sequencing may result in a low number of reads allocated to a sample.</a:t>
                </a:r>
              </a:p>
              <a:p>
                <a:endParaRPr lang="en-US" sz="3200" dirty="0"/>
              </a:p>
              <a:p>
                <a:r>
                  <a:rPr lang="en-US" sz="3200" dirty="0"/>
                  <a:t>We expect the number of reads allocated to each sample in a </a:t>
                </a:r>
                <a:r>
                  <a:rPr lang="en-US" sz="2800" dirty="0"/>
                  <a:t>sequencing</a:t>
                </a:r>
                <a:r>
                  <a:rPr lang="en-US" sz="3200" dirty="0"/>
                  <a:t> run to arise from the same general data generating mechanism, deviations from this expectation may indicate a sample problem.</a:t>
                </a:r>
              </a:p>
              <a:p>
                <a:r>
                  <a:rPr lang="en-US" sz="3600" b="1" dirty="0"/>
                  <a:t>Method:</a:t>
                </a:r>
                <a:r>
                  <a:rPr lang="en-US" sz="3600" dirty="0"/>
                  <a:t> </a:t>
                </a:r>
              </a:p>
              <a:p>
                <a:pPr marL="742950" indent="-742950">
                  <a:buFont typeface="+mj-lt"/>
                  <a:buAutoNum type="arabicPeriod"/>
                </a:pPr>
                <a:r>
                  <a:rPr lang="en-US" sz="3600" dirty="0"/>
                  <a:t>Use the CLR to transform the total number of reads allocated to each sample.  </a:t>
                </a:r>
              </a:p>
              <a:p>
                <a:pPr marL="742950" indent="-742950">
                  <a:buFont typeface="+mj-lt"/>
                  <a:buAutoNum type="arabicPeriod"/>
                </a:pPr>
                <a:r>
                  <a:rPr lang="en-US" sz="3600" dirty="0"/>
                  <a:t>Apply outlier detection method to identify poor samples</a:t>
                </a:r>
              </a:p>
              <a:p>
                <a:r>
                  <a:rPr lang="en-US" sz="3600" b="1" dirty="0"/>
                  <a:t>Definition: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oMath>
                </a14:m>
                <a:r>
                  <a:rPr lang="en-US" sz="2800" dirty="0"/>
                  <a:t>is a quality control sample failure if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a14:m>
                <a:r>
                  <a:rPr lang="en-US" sz="2800" dirty="0"/>
                  <a:t> &lt; lower-quartile - 1.5 × IQR or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oMath>
                </a14:m>
                <a:r>
                  <a:rPr lang="en-US" sz="2800" dirty="0"/>
                  <a:t> &gt; upper-quartile + 1.5 × IQR, where IQR is the interquartile range of </a:t>
                </a:r>
                <a14:m>
                  <m:oMath xmlns:m="http://schemas.openxmlformats.org/officeDocument/2006/math">
                    <m:r>
                      <a:rPr lang="en-US" sz="2800" b="1" i="1" smtClean="0">
                        <a:latin typeface="Cambria Math" panose="02040503050406030204" pitchFamily="18" charset="0"/>
                      </a:rPr>
                      <m:t>𝒙</m:t>
                    </m:r>
                  </m:oMath>
                </a14:m>
                <a:r>
                  <a:rPr lang="en-US" sz="2800" dirty="0"/>
                  <a:t>.</a:t>
                </a:r>
              </a:p>
            </p:txBody>
          </p:sp>
        </mc:Choice>
        <mc:Fallback xmlns="">
          <p:sp>
            <p:nvSpPr>
              <p:cNvPr id="27" name="TextBox 26">
                <a:extLst>
                  <a:ext uri="{FF2B5EF4-FFF2-40B4-BE49-F238E27FC236}">
                    <a16:creationId xmlns:a16="http://schemas.microsoft.com/office/drawing/2014/main" id="{1961BA29-85B2-4B9F-A3CB-F980B5580741}"/>
                  </a:ext>
                </a:extLst>
              </p:cNvPr>
              <p:cNvSpPr txBox="1">
                <a:spLocks noRot="1" noChangeAspect="1" noMove="1" noResize="1" noEditPoints="1" noAdjustHandles="1" noChangeArrowheads="1" noChangeShapeType="1" noTextEdit="1"/>
              </p:cNvSpPr>
              <p:nvPr/>
            </p:nvSpPr>
            <p:spPr>
              <a:xfrm flipH="1">
                <a:off x="29171607" y="5711252"/>
                <a:ext cx="12547892" cy="6247864"/>
              </a:xfrm>
              <a:prstGeom prst="rect">
                <a:avLst/>
              </a:prstGeom>
              <a:blipFill>
                <a:blip r:embed="rId5"/>
                <a:stretch>
                  <a:fillRect l="-1506" t="-1268" r="-1360" b="-1854"/>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75B4A0E-BEDE-4996-B70D-D04E4C32510B}"/>
              </a:ext>
            </a:extLst>
          </p:cNvPr>
          <p:cNvGrpSpPr/>
          <p:nvPr/>
        </p:nvGrpSpPr>
        <p:grpSpPr>
          <a:xfrm>
            <a:off x="32591138" y="12289706"/>
            <a:ext cx="9368993" cy="3248527"/>
            <a:chOff x="29357052" y="12396925"/>
            <a:chExt cx="9368993" cy="3248527"/>
          </a:xfrm>
        </p:grpSpPr>
        <p:pic>
          <p:nvPicPr>
            <p:cNvPr id="29" name="Picture 28">
              <a:extLst>
                <a:ext uri="{FF2B5EF4-FFF2-40B4-BE49-F238E27FC236}">
                  <a16:creationId xmlns:a16="http://schemas.microsoft.com/office/drawing/2014/main" id="{9DC63464-4BE9-4173-A119-A7D80D7BA4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57052" y="12396925"/>
              <a:ext cx="4547938" cy="3248527"/>
            </a:xfrm>
            <a:prstGeom prst="rect">
              <a:avLst/>
            </a:prstGeom>
          </p:spPr>
        </p:pic>
        <p:pic>
          <p:nvPicPr>
            <p:cNvPr id="31" name="Picture 30">
              <a:extLst>
                <a:ext uri="{FF2B5EF4-FFF2-40B4-BE49-F238E27FC236}">
                  <a16:creationId xmlns:a16="http://schemas.microsoft.com/office/drawing/2014/main" id="{B6FA73B2-8E16-487F-9171-51065F1CB4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13428" y="12422154"/>
              <a:ext cx="4512617" cy="3223298"/>
            </a:xfrm>
            <a:prstGeom prst="rect">
              <a:avLst/>
            </a:prstGeom>
          </p:spPr>
        </p:pic>
      </p:grpSp>
      <p:sp>
        <p:nvSpPr>
          <p:cNvPr id="33" name="TextBox 32">
            <a:extLst>
              <a:ext uri="{FF2B5EF4-FFF2-40B4-BE49-F238E27FC236}">
                <a16:creationId xmlns:a16="http://schemas.microsoft.com/office/drawing/2014/main" id="{A4CD5390-EE43-4B7D-BBAF-5F56AF149782}"/>
              </a:ext>
            </a:extLst>
          </p:cNvPr>
          <p:cNvSpPr txBox="1"/>
          <p:nvPr/>
        </p:nvSpPr>
        <p:spPr>
          <a:xfrm rot="10800000" flipH="1" flipV="1">
            <a:off x="28883768" y="12289706"/>
            <a:ext cx="3333132" cy="3139321"/>
          </a:xfrm>
          <a:prstGeom prst="rect">
            <a:avLst/>
          </a:prstGeom>
          <a:noFill/>
        </p:spPr>
        <p:txBody>
          <a:bodyPr wrap="square" rtlCol="0">
            <a:spAutoFit/>
          </a:bodyPr>
          <a:lstStyle/>
          <a:p>
            <a:r>
              <a:rPr lang="en-US" sz="2200" b="1" dirty="0"/>
              <a:t>Figure 1.  </a:t>
            </a:r>
            <a:r>
              <a:rPr lang="en-US" sz="2200" dirty="0"/>
              <a:t>The raw (left) and CLR transformed (right) total counts for 120 mRNA samples sequenced in 5 runs.  The CLR transformation substantially improves the detection of low total count outlying samples.</a:t>
            </a:r>
          </a:p>
        </p:txBody>
      </p:sp>
      <p:sp>
        <p:nvSpPr>
          <p:cNvPr id="2" name="TextBox 1">
            <a:extLst>
              <a:ext uri="{FF2B5EF4-FFF2-40B4-BE49-F238E27FC236}">
                <a16:creationId xmlns:a16="http://schemas.microsoft.com/office/drawing/2014/main" id="{BEB01097-9A6F-4BAD-ABEC-BB35033BB7AF}"/>
              </a:ext>
            </a:extLst>
          </p:cNvPr>
          <p:cNvSpPr txBox="1"/>
          <p:nvPr/>
        </p:nvSpPr>
        <p:spPr>
          <a:xfrm>
            <a:off x="727868" y="18554700"/>
            <a:ext cx="12683332" cy="5509200"/>
          </a:xfrm>
          <a:prstGeom prst="rect">
            <a:avLst/>
          </a:prstGeom>
          <a:noFill/>
        </p:spPr>
        <p:txBody>
          <a:bodyPr wrap="square" rtlCol="0">
            <a:spAutoFit/>
          </a:bodyPr>
          <a:lstStyle/>
          <a:p>
            <a:r>
              <a:rPr lang="en-US" sz="3200" dirty="0"/>
              <a:t>Analytical methods for  RNA-</a:t>
            </a:r>
            <a:r>
              <a:rPr lang="en-US" sz="3200" dirty="0" err="1"/>
              <a:t>Seq</a:t>
            </a:r>
            <a:r>
              <a:rPr lang="en-US" sz="3200" dirty="0"/>
              <a:t> assume that the total number of reads assigned to a sample is independent of the relative abundance of probes in the sample, this is referred to as Compositional Invariance (CI).  However, insufficient availability of probes may lead to violations of CI.  We provide a visualization for evaluating CI in a sequencing run.</a:t>
            </a:r>
          </a:p>
          <a:p>
            <a:endParaRPr lang="en-US" sz="3200" dirty="0"/>
          </a:p>
          <a:p>
            <a:r>
              <a:rPr lang="en-US" sz="3200" b="1" dirty="0"/>
              <a:t>Method: </a:t>
            </a:r>
          </a:p>
          <a:p>
            <a:pPr marL="514350" indent="-514350">
              <a:buFont typeface="+mj-lt"/>
              <a:buAutoNum type="arabicPeriod"/>
            </a:pPr>
            <a:r>
              <a:rPr lang="en-US" sz="3200" dirty="0"/>
              <a:t>Calculate all pairwise distances using Aitchison Distance</a:t>
            </a:r>
          </a:p>
          <a:p>
            <a:pPr marL="514350" indent="-514350">
              <a:buFont typeface="+mj-lt"/>
              <a:buAutoNum type="arabicPeriod"/>
            </a:pPr>
            <a:r>
              <a:rPr lang="en-US" sz="3200" dirty="0"/>
              <a:t>Create heatmap of distances with samples ordered by total reads</a:t>
            </a:r>
          </a:p>
          <a:p>
            <a:pPr marL="514350" indent="-514350">
              <a:buFont typeface="+mj-lt"/>
              <a:buAutoNum type="arabicPeriod"/>
            </a:pPr>
            <a:r>
              <a:rPr lang="en-US" sz="3200" dirty="0"/>
              <a:t>Plot multi-variate distance between each sample and the center of the top 25% of samples with respect to total reads</a:t>
            </a:r>
          </a:p>
        </p:txBody>
      </p:sp>
      <p:pic>
        <p:nvPicPr>
          <p:cNvPr id="6" name="Picture 5">
            <a:extLst>
              <a:ext uri="{FF2B5EF4-FFF2-40B4-BE49-F238E27FC236}">
                <a16:creationId xmlns:a16="http://schemas.microsoft.com/office/drawing/2014/main" id="{AB9DFE89-EED4-42AF-B658-D15E500BA8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7409" y="24063900"/>
            <a:ext cx="4396591" cy="4396591"/>
          </a:xfrm>
          <a:prstGeom prst="rect">
            <a:avLst/>
          </a:prstGeom>
        </p:spPr>
      </p:pic>
      <p:sp>
        <p:nvSpPr>
          <p:cNvPr id="7" name="TextBox 6">
            <a:extLst>
              <a:ext uri="{FF2B5EF4-FFF2-40B4-BE49-F238E27FC236}">
                <a16:creationId xmlns:a16="http://schemas.microsoft.com/office/drawing/2014/main" id="{33ACBAC5-6B78-49ED-AABA-43E3A235C19F}"/>
              </a:ext>
            </a:extLst>
          </p:cNvPr>
          <p:cNvSpPr txBox="1"/>
          <p:nvPr/>
        </p:nvSpPr>
        <p:spPr>
          <a:xfrm flipH="1">
            <a:off x="5900609" y="24306663"/>
            <a:ext cx="7296776" cy="2246769"/>
          </a:xfrm>
          <a:prstGeom prst="rect">
            <a:avLst/>
          </a:prstGeom>
          <a:noFill/>
        </p:spPr>
        <p:txBody>
          <a:bodyPr wrap="square" rtlCol="0">
            <a:spAutoFit/>
          </a:bodyPr>
          <a:lstStyle/>
          <a:p>
            <a:r>
              <a:rPr lang="en-US" sz="2800" dirty="0"/>
              <a:t>Figure 2. Distances between samples should be independent of the total reads assigned to each sample.  Violations of compositional invariance can be visualized through the ordering samples by total aligned reads.  </a:t>
            </a:r>
          </a:p>
        </p:txBody>
      </p:sp>
      <p:sp>
        <p:nvSpPr>
          <p:cNvPr id="8" name="TextBox 7">
            <a:extLst>
              <a:ext uri="{FF2B5EF4-FFF2-40B4-BE49-F238E27FC236}">
                <a16:creationId xmlns:a16="http://schemas.microsoft.com/office/drawing/2014/main" id="{896DB140-5264-4CF5-A835-A7D292B9A190}"/>
              </a:ext>
            </a:extLst>
          </p:cNvPr>
          <p:cNvSpPr txBox="1"/>
          <p:nvPr/>
        </p:nvSpPr>
        <p:spPr>
          <a:xfrm>
            <a:off x="15024330" y="18328943"/>
            <a:ext cx="12121067" cy="3046988"/>
          </a:xfrm>
          <a:prstGeom prst="rect">
            <a:avLst/>
          </a:prstGeom>
          <a:noFill/>
        </p:spPr>
        <p:txBody>
          <a:bodyPr wrap="square" rtlCol="0">
            <a:spAutoFit/>
          </a:bodyPr>
          <a:lstStyle/>
          <a:p>
            <a:r>
              <a:rPr lang="en-US" sz="3200" dirty="0"/>
              <a:t>Identifying and controlling for batch effects is a critical step in the transition of RNA-</a:t>
            </a:r>
            <a:r>
              <a:rPr lang="en-US" sz="3200" dirty="0" err="1"/>
              <a:t>Seq</a:t>
            </a:r>
            <a:r>
              <a:rPr lang="en-US" sz="3200" dirty="0"/>
              <a:t> from the lab to the clinic. </a:t>
            </a:r>
          </a:p>
          <a:p>
            <a:pPr marL="457200" indent="-457200">
              <a:buFont typeface="Arial" panose="020B0604020202020204" pitchFamily="34" charset="0"/>
              <a:buChar char="•"/>
            </a:pPr>
            <a:r>
              <a:rPr lang="en-US" sz="3200" dirty="0"/>
              <a:t>Identify sample groups related to batch with a hierarchical clustering (HC) or principal components analysis (PCA) on CLR transformed counts.</a:t>
            </a:r>
          </a:p>
          <a:p>
            <a:pPr marL="457200" indent="-457200">
              <a:buFont typeface="Arial" panose="020B0604020202020204" pitchFamily="34" charset="0"/>
              <a:buChar char="•"/>
            </a:pPr>
            <a:r>
              <a:rPr lang="en-US" sz="3200" dirty="0"/>
              <a:t>CLR transformation </a:t>
            </a:r>
            <a:r>
              <a:rPr lang="en-US" sz="3200"/>
              <a:t>has several </a:t>
            </a:r>
            <a:endParaRPr lang="en-US" sz="3200" dirty="0"/>
          </a:p>
        </p:txBody>
      </p:sp>
    </p:spTree>
    <p:extLst>
      <p:ext uri="{BB962C8B-B14F-4D97-AF65-F5344CB8AC3E}">
        <p14:creationId xmlns:p14="http://schemas.microsoft.com/office/powerpoint/2010/main" val="2934151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3026</TotalTime>
  <Words>502</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LaRoche</dc:creator>
  <cp:lastModifiedBy>Dominic LaRoche</cp:lastModifiedBy>
  <cp:revision>40</cp:revision>
  <dcterms:created xsi:type="dcterms:W3CDTF">2017-05-25T20:09:27Z</dcterms:created>
  <dcterms:modified xsi:type="dcterms:W3CDTF">2017-05-27T22:39:23Z</dcterms:modified>
</cp:coreProperties>
</file>