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56" r:id="rId2"/>
  </p:sldIdLst>
  <p:sldSz cx="42794238" cy="30175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370" autoAdjust="0"/>
  </p:normalViewPr>
  <p:slideViewPr>
    <p:cSldViewPr snapToGrid="0">
      <p:cViewPr varScale="1">
        <p:scale>
          <a:sx n="24" d="100"/>
          <a:sy n="24" d="100"/>
        </p:scale>
        <p:origin x="146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F02D4F-FC2A-486C-B1E5-31EA62BDB445}" type="datetimeFigureOut">
              <a:rPr lang="en-US" smtClean="0"/>
              <a:t>6/1/2017</a:t>
            </a:fld>
            <a:endParaRPr lang="en-US"/>
          </a:p>
        </p:txBody>
      </p:sp>
      <p:sp>
        <p:nvSpPr>
          <p:cNvPr id="4" name="Slide Image Placeholder 3"/>
          <p:cNvSpPr>
            <a:spLocks noGrp="1" noRot="1" noChangeAspect="1"/>
          </p:cNvSpPr>
          <p:nvPr>
            <p:ph type="sldImg" idx="2"/>
          </p:nvPr>
        </p:nvSpPr>
        <p:spPr>
          <a:xfrm>
            <a:off x="1241425" y="1143000"/>
            <a:ext cx="4375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5B1462-024D-4834-9143-B32AD2C5384B}" type="slidenum">
              <a:rPr lang="en-US" smtClean="0"/>
              <a:t>‹#›</a:t>
            </a:fld>
            <a:endParaRPr lang="en-US"/>
          </a:p>
        </p:txBody>
      </p:sp>
    </p:spTree>
    <p:extLst>
      <p:ext uri="{BB962C8B-B14F-4D97-AF65-F5344CB8AC3E}">
        <p14:creationId xmlns:p14="http://schemas.microsoft.com/office/powerpoint/2010/main" val="1428867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5B1462-024D-4834-9143-B32AD2C5384B}" type="slidenum">
              <a:rPr lang="en-US" smtClean="0"/>
              <a:t>1</a:t>
            </a:fld>
            <a:endParaRPr lang="en-US"/>
          </a:p>
        </p:txBody>
      </p:sp>
    </p:spTree>
    <p:extLst>
      <p:ext uri="{BB962C8B-B14F-4D97-AF65-F5344CB8AC3E}">
        <p14:creationId xmlns:p14="http://schemas.microsoft.com/office/powerpoint/2010/main" val="3267510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09568" y="4938397"/>
            <a:ext cx="36375102" cy="10505440"/>
          </a:xfrm>
        </p:spPr>
        <p:txBody>
          <a:bodyPr anchor="b"/>
          <a:lstStyle>
            <a:lvl1pPr algn="ctr">
              <a:defRPr sz="26400"/>
            </a:lvl1pPr>
          </a:lstStyle>
          <a:p>
            <a:r>
              <a:rPr lang="en-US"/>
              <a:t>Click to edit Master title style</a:t>
            </a:r>
            <a:endParaRPr lang="en-US" dirty="0"/>
          </a:p>
        </p:txBody>
      </p:sp>
      <p:sp>
        <p:nvSpPr>
          <p:cNvPr id="3" name="Subtitle 2"/>
          <p:cNvSpPr>
            <a:spLocks noGrp="1"/>
          </p:cNvSpPr>
          <p:nvPr>
            <p:ph type="subTitle" idx="1"/>
          </p:nvPr>
        </p:nvSpPr>
        <p:spPr>
          <a:xfrm>
            <a:off x="5349280" y="15848967"/>
            <a:ext cx="32095679" cy="7285353"/>
          </a:xfrm>
        </p:spPr>
        <p:txBody>
          <a:bodyPr/>
          <a:lstStyle>
            <a:lvl1pPr marL="0" indent="0" algn="ctr">
              <a:buNone/>
              <a:defRPr sz="10560"/>
            </a:lvl1pPr>
            <a:lvl2pPr marL="2011680" indent="0" algn="ctr">
              <a:buNone/>
              <a:defRPr sz="8800"/>
            </a:lvl2pPr>
            <a:lvl3pPr marL="4023360" indent="0" algn="ctr">
              <a:buNone/>
              <a:defRPr sz="7920"/>
            </a:lvl3pPr>
            <a:lvl4pPr marL="6035040" indent="0" algn="ctr">
              <a:buNone/>
              <a:defRPr sz="7040"/>
            </a:lvl4pPr>
            <a:lvl5pPr marL="8046720" indent="0" algn="ctr">
              <a:buNone/>
              <a:defRPr sz="7040"/>
            </a:lvl5pPr>
            <a:lvl6pPr marL="10058400" indent="0" algn="ctr">
              <a:buNone/>
              <a:defRPr sz="7040"/>
            </a:lvl6pPr>
            <a:lvl7pPr marL="12070080" indent="0" algn="ctr">
              <a:buNone/>
              <a:defRPr sz="7040"/>
            </a:lvl7pPr>
            <a:lvl8pPr marL="14081760" indent="0" algn="ctr">
              <a:buNone/>
              <a:defRPr sz="7040"/>
            </a:lvl8pPr>
            <a:lvl9pPr marL="16093440" indent="0" algn="ctr">
              <a:buNone/>
              <a:defRPr sz="70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7B607A-21E1-4CA4-BF44-865E2BD1C4B9}" type="datetimeFigureOut">
              <a:rPr lang="en-US" smtClean="0"/>
              <a:t>6/1/2017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D607A-5169-4B49-96E1-91670F9D8000}" type="slidenum">
              <a:rPr lang="en-US" smtClean="0"/>
              <a:t>‹#›</a:t>
            </a:fld>
            <a:endParaRPr lang="en-US"/>
          </a:p>
        </p:txBody>
      </p:sp>
    </p:spTree>
    <p:extLst>
      <p:ext uri="{BB962C8B-B14F-4D97-AF65-F5344CB8AC3E}">
        <p14:creationId xmlns:p14="http://schemas.microsoft.com/office/powerpoint/2010/main" val="277922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7B607A-21E1-4CA4-BF44-865E2BD1C4B9}" type="datetimeFigureOut">
              <a:rPr lang="en-US" smtClean="0"/>
              <a:t>6/1/2017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D607A-5169-4B49-96E1-91670F9D8000}" type="slidenum">
              <a:rPr lang="en-US" smtClean="0"/>
              <a:t>‹#›</a:t>
            </a:fld>
            <a:endParaRPr lang="en-US"/>
          </a:p>
        </p:txBody>
      </p:sp>
    </p:spTree>
    <p:extLst>
      <p:ext uri="{BB962C8B-B14F-4D97-AF65-F5344CB8AC3E}">
        <p14:creationId xmlns:p14="http://schemas.microsoft.com/office/powerpoint/2010/main" val="1107701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624629" y="1606550"/>
            <a:ext cx="9227508" cy="2557208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42106" y="1606550"/>
            <a:ext cx="27147595" cy="2557208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7B607A-21E1-4CA4-BF44-865E2BD1C4B9}" type="datetimeFigureOut">
              <a:rPr lang="en-US" smtClean="0"/>
              <a:t>6/1/2017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D607A-5169-4B49-96E1-91670F9D8000}" type="slidenum">
              <a:rPr lang="en-US" smtClean="0"/>
              <a:t>‹#›</a:t>
            </a:fld>
            <a:endParaRPr lang="en-US"/>
          </a:p>
        </p:txBody>
      </p:sp>
    </p:spTree>
    <p:extLst>
      <p:ext uri="{BB962C8B-B14F-4D97-AF65-F5344CB8AC3E}">
        <p14:creationId xmlns:p14="http://schemas.microsoft.com/office/powerpoint/2010/main" val="279673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7B607A-21E1-4CA4-BF44-865E2BD1C4B9}" type="datetimeFigureOut">
              <a:rPr lang="en-US" smtClean="0"/>
              <a:t>6/1/2017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D607A-5169-4B49-96E1-91670F9D8000}" type="slidenum">
              <a:rPr lang="en-US" smtClean="0"/>
              <a:t>‹#›</a:t>
            </a:fld>
            <a:endParaRPr lang="en-US"/>
          </a:p>
        </p:txBody>
      </p:sp>
    </p:spTree>
    <p:extLst>
      <p:ext uri="{BB962C8B-B14F-4D97-AF65-F5344CB8AC3E}">
        <p14:creationId xmlns:p14="http://schemas.microsoft.com/office/powerpoint/2010/main" val="691382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19818" y="7522854"/>
            <a:ext cx="36910030" cy="12552043"/>
          </a:xfrm>
        </p:spPr>
        <p:txBody>
          <a:bodyPr anchor="b"/>
          <a:lstStyle>
            <a:lvl1pPr>
              <a:defRPr sz="26400"/>
            </a:lvl1pPr>
          </a:lstStyle>
          <a:p>
            <a:r>
              <a:rPr lang="en-US"/>
              <a:t>Click to edit Master title style</a:t>
            </a:r>
            <a:endParaRPr lang="en-US" dirty="0"/>
          </a:p>
        </p:txBody>
      </p:sp>
      <p:sp>
        <p:nvSpPr>
          <p:cNvPr id="3" name="Text Placeholder 2"/>
          <p:cNvSpPr>
            <a:spLocks noGrp="1"/>
          </p:cNvSpPr>
          <p:nvPr>
            <p:ph type="body" idx="1"/>
          </p:nvPr>
        </p:nvSpPr>
        <p:spPr>
          <a:xfrm>
            <a:off x="2919818" y="20193644"/>
            <a:ext cx="36910030" cy="6600823"/>
          </a:xfrm>
        </p:spPr>
        <p:txBody>
          <a:bodyPr/>
          <a:lstStyle>
            <a:lvl1pPr marL="0" indent="0">
              <a:buNone/>
              <a:defRPr sz="10560">
                <a:solidFill>
                  <a:schemeClr val="tx1"/>
                </a:solidFill>
              </a:defRPr>
            </a:lvl1pPr>
            <a:lvl2pPr marL="2011680" indent="0">
              <a:buNone/>
              <a:defRPr sz="8800">
                <a:solidFill>
                  <a:schemeClr val="tx1">
                    <a:tint val="75000"/>
                  </a:schemeClr>
                </a:solidFill>
              </a:defRPr>
            </a:lvl2pPr>
            <a:lvl3pPr marL="4023360" indent="0">
              <a:buNone/>
              <a:defRPr sz="7920">
                <a:solidFill>
                  <a:schemeClr val="tx1">
                    <a:tint val="75000"/>
                  </a:schemeClr>
                </a:solidFill>
              </a:defRPr>
            </a:lvl3pPr>
            <a:lvl4pPr marL="6035040" indent="0">
              <a:buNone/>
              <a:defRPr sz="7040">
                <a:solidFill>
                  <a:schemeClr val="tx1">
                    <a:tint val="75000"/>
                  </a:schemeClr>
                </a:solidFill>
              </a:defRPr>
            </a:lvl4pPr>
            <a:lvl5pPr marL="8046720" indent="0">
              <a:buNone/>
              <a:defRPr sz="7040">
                <a:solidFill>
                  <a:schemeClr val="tx1">
                    <a:tint val="75000"/>
                  </a:schemeClr>
                </a:solidFill>
              </a:defRPr>
            </a:lvl5pPr>
            <a:lvl6pPr marL="10058400" indent="0">
              <a:buNone/>
              <a:defRPr sz="7040">
                <a:solidFill>
                  <a:schemeClr val="tx1">
                    <a:tint val="75000"/>
                  </a:schemeClr>
                </a:solidFill>
              </a:defRPr>
            </a:lvl6pPr>
            <a:lvl7pPr marL="12070080" indent="0">
              <a:buNone/>
              <a:defRPr sz="7040">
                <a:solidFill>
                  <a:schemeClr val="tx1">
                    <a:tint val="75000"/>
                  </a:schemeClr>
                </a:solidFill>
              </a:defRPr>
            </a:lvl7pPr>
            <a:lvl8pPr marL="14081760" indent="0">
              <a:buNone/>
              <a:defRPr sz="7040">
                <a:solidFill>
                  <a:schemeClr val="tx1">
                    <a:tint val="75000"/>
                  </a:schemeClr>
                </a:solidFill>
              </a:defRPr>
            </a:lvl8pPr>
            <a:lvl9pPr marL="16093440" indent="0">
              <a:buNone/>
              <a:defRPr sz="704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17B607A-21E1-4CA4-BF44-865E2BD1C4B9}" type="datetimeFigureOut">
              <a:rPr lang="en-US" smtClean="0"/>
              <a:t>6/1/2017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D607A-5169-4B49-96E1-91670F9D8000}" type="slidenum">
              <a:rPr lang="en-US" smtClean="0"/>
              <a:t>‹#›</a:t>
            </a:fld>
            <a:endParaRPr lang="en-US"/>
          </a:p>
        </p:txBody>
      </p:sp>
    </p:spTree>
    <p:extLst>
      <p:ext uri="{BB962C8B-B14F-4D97-AF65-F5344CB8AC3E}">
        <p14:creationId xmlns:p14="http://schemas.microsoft.com/office/powerpoint/2010/main" val="836336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42104" y="8032750"/>
            <a:ext cx="18187551" cy="191458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1664583" y="8032750"/>
            <a:ext cx="18187551" cy="191458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7B607A-21E1-4CA4-BF44-865E2BD1C4B9}" type="datetimeFigureOut">
              <a:rPr lang="en-US" smtClean="0"/>
              <a:t>6/1/2017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9D607A-5169-4B49-96E1-91670F9D8000}" type="slidenum">
              <a:rPr lang="en-US" smtClean="0"/>
              <a:t>‹#›</a:t>
            </a:fld>
            <a:endParaRPr lang="en-US"/>
          </a:p>
        </p:txBody>
      </p:sp>
    </p:spTree>
    <p:extLst>
      <p:ext uri="{BB962C8B-B14F-4D97-AF65-F5344CB8AC3E}">
        <p14:creationId xmlns:p14="http://schemas.microsoft.com/office/powerpoint/2010/main" val="248220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47678" y="1606557"/>
            <a:ext cx="36910030" cy="58324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47682" y="7397117"/>
            <a:ext cx="18103966" cy="3625213"/>
          </a:xfrm>
        </p:spPr>
        <p:txBody>
          <a:bodyPr anchor="b"/>
          <a:lstStyle>
            <a:lvl1pPr marL="0" indent="0">
              <a:buNone/>
              <a:defRPr sz="10560" b="1"/>
            </a:lvl1pPr>
            <a:lvl2pPr marL="2011680" indent="0">
              <a:buNone/>
              <a:defRPr sz="8800" b="1"/>
            </a:lvl2pPr>
            <a:lvl3pPr marL="4023360" indent="0">
              <a:buNone/>
              <a:defRPr sz="7920" b="1"/>
            </a:lvl3pPr>
            <a:lvl4pPr marL="6035040" indent="0">
              <a:buNone/>
              <a:defRPr sz="7040" b="1"/>
            </a:lvl4pPr>
            <a:lvl5pPr marL="8046720" indent="0">
              <a:buNone/>
              <a:defRPr sz="7040" b="1"/>
            </a:lvl5pPr>
            <a:lvl6pPr marL="10058400" indent="0">
              <a:buNone/>
              <a:defRPr sz="7040" b="1"/>
            </a:lvl6pPr>
            <a:lvl7pPr marL="12070080" indent="0">
              <a:buNone/>
              <a:defRPr sz="7040" b="1"/>
            </a:lvl7pPr>
            <a:lvl8pPr marL="14081760" indent="0">
              <a:buNone/>
              <a:defRPr sz="7040" b="1"/>
            </a:lvl8pPr>
            <a:lvl9pPr marL="16093440" indent="0">
              <a:buNone/>
              <a:defRPr sz="7040" b="1"/>
            </a:lvl9pPr>
          </a:lstStyle>
          <a:p>
            <a:pPr lvl="0"/>
            <a:r>
              <a:rPr lang="en-US"/>
              <a:t>Edit Master text styles</a:t>
            </a:r>
          </a:p>
        </p:txBody>
      </p:sp>
      <p:sp>
        <p:nvSpPr>
          <p:cNvPr id="4" name="Content Placeholder 3"/>
          <p:cNvSpPr>
            <a:spLocks noGrp="1"/>
          </p:cNvSpPr>
          <p:nvPr>
            <p:ph sz="half" idx="2"/>
          </p:nvPr>
        </p:nvSpPr>
        <p:spPr>
          <a:xfrm>
            <a:off x="2947682" y="11022330"/>
            <a:ext cx="18103966" cy="16212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1664585" y="7397117"/>
            <a:ext cx="18193125" cy="3625213"/>
          </a:xfrm>
        </p:spPr>
        <p:txBody>
          <a:bodyPr anchor="b"/>
          <a:lstStyle>
            <a:lvl1pPr marL="0" indent="0">
              <a:buNone/>
              <a:defRPr sz="10560" b="1"/>
            </a:lvl1pPr>
            <a:lvl2pPr marL="2011680" indent="0">
              <a:buNone/>
              <a:defRPr sz="8800" b="1"/>
            </a:lvl2pPr>
            <a:lvl3pPr marL="4023360" indent="0">
              <a:buNone/>
              <a:defRPr sz="7920" b="1"/>
            </a:lvl3pPr>
            <a:lvl4pPr marL="6035040" indent="0">
              <a:buNone/>
              <a:defRPr sz="7040" b="1"/>
            </a:lvl4pPr>
            <a:lvl5pPr marL="8046720" indent="0">
              <a:buNone/>
              <a:defRPr sz="7040" b="1"/>
            </a:lvl5pPr>
            <a:lvl6pPr marL="10058400" indent="0">
              <a:buNone/>
              <a:defRPr sz="7040" b="1"/>
            </a:lvl6pPr>
            <a:lvl7pPr marL="12070080" indent="0">
              <a:buNone/>
              <a:defRPr sz="7040" b="1"/>
            </a:lvl7pPr>
            <a:lvl8pPr marL="14081760" indent="0">
              <a:buNone/>
              <a:defRPr sz="7040" b="1"/>
            </a:lvl8pPr>
            <a:lvl9pPr marL="16093440" indent="0">
              <a:buNone/>
              <a:defRPr sz="7040" b="1"/>
            </a:lvl9pPr>
          </a:lstStyle>
          <a:p>
            <a:pPr lvl="0"/>
            <a:r>
              <a:rPr lang="en-US"/>
              <a:t>Edit Master text styles</a:t>
            </a:r>
          </a:p>
        </p:txBody>
      </p:sp>
      <p:sp>
        <p:nvSpPr>
          <p:cNvPr id="6" name="Content Placeholder 5"/>
          <p:cNvSpPr>
            <a:spLocks noGrp="1"/>
          </p:cNvSpPr>
          <p:nvPr>
            <p:ph sz="quarter" idx="4"/>
          </p:nvPr>
        </p:nvSpPr>
        <p:spPr>
          <a:xfrm>
            <a:off x="21664585" y="11022330"/>
            <a:ext cx="18193125" cy="16212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7B607A-21E1-4CA4-BF44-865E2BD1C4B9}" type="datetimeFigureOut">
              <a:rPr lang="en-US" smtClean="0"/>
              <a:t>6/1/2017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9D607A-5169-4B49-96E1-91670F9D8000}" type="slidenum">
              <a:rPr lang="en-US" smtClean="0"/>
              <a:t>‹#›</a:t>
            </a:fld>
            <a:endParaRPr lang="en-US"/>
          </a:p>
        </p:txBody>
      </p:sp>
    </p:spTree>
    <p:extLst>
      <p:ext uri="{BB962C8B-B14F-4D97-AF65-F5344CB8AC3E}">
        <p14:creationId xmlns:p14="http://schemas.microsoft.com/office/powerpoint/2010/main" val="2587218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7B607A-21E1-4CA4-BF44-865E2BD1C4B9}" type="datetimeFigureOut">
              <a:rPr lang="en-US" smtClean="0"/>
              <a:t>6/1/2017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9D607A-5169-4B49-96E1-91670F9D8000}" type="slidenum">
              <a:rPr lang="en-US" smtClean="0"/>
              <a:t>‹#›</a:t>
            </a:fld>
            <a:endParaRPr lang="en-US"/>
          </a:p>
        </p:txBody>
      </p:sp>
    </p:spTree>
    <p:extLst>
      <p:ext uri="{BB962C8B-B14F-4D97-AF65-F5344CB8AC3E}">
        <p14:creationId xmlns:p14="http://schemas.microsoft.com/office/powerpoint/2010/main" val="2380620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7B607A-21E1-4CA4-BF44-865E2BD1C4B9}" type="datetimeFigureOut">
              <a:rPr lang="en-US" smtClean="0"/>
              <a:t>6/1/2017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9D607A-5169-4B49-96E1-91670F9D8000}" type="slidenum">
              <a:rPr lang="en-US" smtClean="0"/>
              <a:t>‹#›</a:t>
            </a:fld>
            <a:endParaRPr lang="en-US"/>
          </a:p>
        </p:txBody>
      </p:sp>
    </p:spTree>
    <p:extLst>
      <p:ext uri="{BB962C8B-B14F-4D97-AF65-F5344CB8AC3E}">
        <p14:creationId xmlns:p14="http://schemas.microsoft.com/office/powerpoint/2010/main" val="496326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47678" y="2011680"/>
            <a:ext cx="13802256" cy="7040880"/>
          </a:xfrm>
        </p:spPr>
        <p:txBody>
          <a:bodyPr anchor="b"/>
          <a:lstStyle>
            <a:lvl1pPr>
              <a:defRPr sz="14080"/>
            </a:lvl1pPr>
          </a:lstStyle>
          <a:p>
            <a:r>
              <a:rPr lang="en-US"/>
              <a:t>Click to edit Master title style</a:t>
            </a:r>
            <a:endParaRPr lang="en-US" dirty="0"/>
          </a:p>
        </p:txBody>
      </p:sp>
      <p:sp>
        <p:nvSpPr>
          <p:cNvPr id="3" name="Content Placeholder 2"/>
          <p:cNvSpPr>
            <a:spLocks noGrp="1"/>
          </p:cNvSpPr>
          <p:nvPr>
            <p:ph idx="1"/>
          </p:nvPr>
        </p:nvSpPr>
        <p:spPr>
          <a:xfrm>
            <a:off x="18193125" y="4344677"/>
            <a:ext cx="21664583" cy="21443950"/>
          </a:xfrm>
        </p:spPr>
        <p:txBody>
          <a:bodyPr/>
          <a:lstStyle>
            <a:lvl1pPr>
              <a:defRPr sz="14080"/>
            </a:lvl1pPr>
            <a:lvl2pPr>
              <a:defRPr sz="12320"/>
            </a:lvl2pPr>
            <a:lvl3pPr>
              <a:defRPr sz="10560"/>
            </a:lvl3pPr>
            <a:lvl4pPr>
              <a:defRPr sz="8800"/>
            </a:lvl4pPr>
            <a:lvl5pPr>
              <a:defRPr sz="8800"/>
            </a:lvl5pPr>
            <a:lvl6pPr>
              <a:defRPr sz="8800"/>
            </a:lvl6pPr>
            <a:lvl7pPr>
              <a:defRPr sz="8800"/>
            </a:lvl7pPr>
            <a:lvl8pPr>
              <a:defRPr sz="8800"/>
            </a:lvl8pPr>
            <a:lvl9pPr>
              <a:defRPr sz="8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947678" y="9052560"/>
            <a:ext cx="13802256" cy="16770987"/>
          </a:xfrm>
        </p:spPr>
        <p:txBody>
          <a:bodyPr/>
          <a:lstStyle>
            <a:lvl1pPr marL="0" indent="0">
              <a:buNone/>
              <a:defRPr sz="7040"/>
            </a:lvl1pPr>
            <a:lvl2pPr marL="2011680" indent="0">
              <a:buNone/>
              <a:defRPr sz="6160"/>
            </a:lvl2pPr>
            <a:lvl3pPr marL="4023360" indent="0">
              <a:buNone/>
              <a:defRPr sz="5280"/>
            </a:lvl3pPr>
            <a:lvl4pPr marL="6035040" indent="0">
              <a:buNone/>
              <a:defRPr sz="4400"/>
            </a:lvl4pPr>
            <a:lvl5pPr marL="8046720" indent="0">
              <a:buNone/>
              <a:defRPr sz="4400"/>
            </a:lvl5pPr>
            <a:lvl6pPr marL="10058400" indent="0">
              <a:buNone/>
              <a:defRPr sz="4400"/>
            </a:lvl6pPr>
            <a:lvl7pPr marL="12070080" indent="0">
              <a:buNone/>
              <a:defRPr sz="4400"/>
            </a:lvl7pPr>
            <a:lvl8pPr marL="14081760" indent="0">
              <a:buNone/>
              <a:defRPr sz="4400"/>
            </a:lvl8pPr>
            <a:lvl9pPr marL="16093440" indent="0">
              <a:buNone/>
              <a:defRPr sz="4400"/>
            </a:lvl9pPr>
          </a:lstStyle>
          <a:p>
            <a:pPr lvl="0"/>
            <a:r>
              <a:rPr lang="en-US"/>
              <a:t>Edit Master text styles</a:t>
            </a:r>
          </a:p>
        </p:txBody>
      </p:sp>
      <p:sp>
        <p:nvSpPr>
          <p:cNvPr id="5" name="Date Placeholder 4"/>
          <p:cNvSpPr>
            <a:spLocks noGrp="1"/>
          </p:cNvSpPr>
          <p:nvPr>
            <p:ph type="dt" sz="half" idx="10"/>
          </p:nvPr>
        </p:nvSpPr>
        <p:spPr/>
        <p:txBody>
          <a:bodyPr/>
          <a:lstStyle/>
          <a:p>
            <a:fld id="{417B607A-21E1-4CA4-BF44-865E2BD1C4B9}" type="datetimeFigureOut">
              <a:rPr lang="en-US" smtClean="0"/>
              <a:t>6/1/2017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9D607A-5169-4B49-96E1-91670F9D8000}" type="slidenum">
              <a:rPr lang="en-US" smtClean="0"/>
              <a:t>‹#›</a:t>
            </a:fld>
            <a:endParaRPr lang="en-US"/>
          </a:p>
        </p:txBody>
      </p:sp>
    </p:spTree>
    <p:extLst>
      <p:ext uri="{BB962C8B-B14F-4D97-AF65-F5344CB8AC3E}">
        <p14:creationId xmlns:p14="http://schemas.microsoft.com/office/powerpoint/2010/main" val="3632592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47678" y="2011680"/>
            <a:ext cx="13802256" cy="7040880"/>
          </a:xfrm>
        </p:spPr>
        <p:txBody>
          <a:bodyPr anchor="b"/>
          <a:lstStyle>
            <a:lvl1pPr>
              <a:defRPr sz="1408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193125" y="4344677"/>
            <a:ext cx="21664583" cy="21443950"/>
          </a:xfrm>
        </p:spPr>
        <p:txBody>
          <a:bodyPr anchor="t"/>
          <a:lstStyle>
            <a:lvl1pPr marL="0" indent="0">
              <a:buNone/>
              <a:defRPr sz="14080"/>
            </a:lvl1pPr>
            <a:lvl2pPr marL="2011680" indent="0">
              <a:buNone/>
              <a:defRPr sz="12320"/>
            </a:lvl2pPr>
            <a:lvl3pPr marL="4023360" indent="0">
              <a:buNone/>
              <a:defRPr sz="10560"/>
            </a:lvl3pPr>
            <a:lvl4pPr marL="6035040" indent="0">
              <a:buNone/>
              <a:defRPr sz="8800"/>
            </a:lvl4pPr>
            <a:lvl5pPr marL="8046720" indent="0">
              <a:buNone/>
              <a:defRPr sz="8800"/>
            </a:lvl5pPr>
            <a:lvl6pPr marL="10058400" indent="0">
              <a:buNone/>
              <a:defRPr sz="8800"/>
            </a:lvl6pPr>
            <a:lvl7pPr marL="12070080" indent="0">
              <a:buNone/>
              <a:defRPr sz="8800"/>
            </a:lvl7pPr>
            <a:lvl8pPr marL="14081760" indent="0">
              <a:buNone/>
              <a:defRPr sz="8800"/>
            </a:lvl8pPr>
            <a:lvl9pPr marL="16093440" indent="0">
              <a:buNone/>
              <a:defRPr sz="8800"/>
            </a:lvl9pPr>
          </a:lstStyle>
          <a:p>
            <a:r>
              <a:rPr lang="en-US"/>
              <a:t>Click icon to add picture</a:t>
            </a:r>
            <a:endParaRPr lang="en-US" dirty="0"/>
          </a:p>
        </p:txBody>
      </p:sp>
      <p:sp>
        <p:nvSpPr>
          <p:cNvPr id="4" name="Text Placeholder 3"/>
          <p:cNvSpPr>
            <a:spLocks noGrp="1"/>
          </p:cNvSpPr>
          <p:nvPr>
            <p:ph type="body" sz="half" idx="2"/>
          </p:nvPr>
        </p:nvSpPr>
        <p:spPr>
          <a:xfrm>
            <a:off x="2947678" y="9052560"/>
            <a:ext cx="13802256" cy="16770987"/>
          </a:xfrm>
        </p:spPr>
        <p:txBody>
          <a:bodyPr/>
          <a:lstStyle>
            <a:lvl1pPr marL="0" indent="0">
              <a:buNone/>
              <a:defRPr sz="7040"/>
            </a:lvl1pPr>
            <a:lvl2pPr marL="2011680" indent="0">
              <a:buNone/>
              <a:defRPr sz="6160"/>
            </a:lvl2pPr>
            <a:lvl3pPr marL="4023360" indent="0">
              <a:buNone/>
              <a:defRPr sz="5280"/>
            </a:lvl3pPr>
            <a:lvl4pPr marL="6035040" indent="0">
              <a:buNone/>
              <a:defRPr sz="4400"/>
            </a:lvl4pPr>
            <a:lvl5pPr marL="8046720" indent="0">
              <a:buNone/>
              <a:defRPr sz="4400"/>
            </a:lvl5pPr>
            <a:lvl6pPr marL="10058400" indent="0">
              <a:buNone/>
              <a:defRPr sz="4400"/>
            </a:lvl6pPr>
            <a:lvl7pPr marL="12070080" indent="0">
              <a:buNone/>
              <a:defRPr sz="4400"/>
            </a:lvl7pPr>
            <a:lvl8pPr marL="14081760" indent="0">
              <a:buNone/>
              <a:defRPr sz="4400"/>
            </a:lvl8pPr>
            <a:lvl9pPr marL="16093440" indent="0">
              <a:buNone/>
              <a:defRPr sz="4400"/>
            </a:lvl9pPr>
          </a:lstStyle>
          <a:p>
            <a:pPr lvl="0"/>
            <a:r>
              <a:rPr lang="en-US"/>
              <a:t>Edit Master text styles</a:t>
            </a:r>
          </a:p>
        </p:txBody>
      </p:sp>
      <p:sp>
        <p:nvSpPr>
          <p:cNvPr id="5" name="Date Placeholder 4"/>
          <p:cNvSpPr>
            <a:spLocks noGrp="1"/>
          </p:cNvSpPr>
          <p:nvPr>
            <p:ph type="dt" sz="half" idx="10"/>
          </p:nvPr>
        </p:nvSpPr>
        <p:spPr/>
        <p:txBody>
          <a:bodyPr/>
          <a:lstStyle/>
          <a:p>
            <a:fld id="{417B607A-21E1-4CA4-BF44-865E2BD1C4B9}" type="datetimeFigureOut">
              <a:rPr lang="en-US" smtClean="0"/>
              <a:t>6/1/2017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9D607A-5169-4B49-96E1-91670F9D8000}" type="slidenum">
              <a:rPr lang="en-US" smtClean="0"/>
              <a:t>‹#›</a:t>
            </a:fld>
            <a:endParaRPr lang="en-US"/>
          </a:p>
        </p:txBody>
      </p:sp>
    </p:spTree>
    <p:extLst>
      <p:ext uri="{BB962C8B-B14F-4D97-AF65-F5344CB8AC3E}">
        <p14:creationId xmlns:p14="http://schemas.microsoft.com/office/powerpoint/2010/main" val="2615258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42104" y="1606557"/>
            <a:ext cx="36910030" cy="58324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942104" y="8032750"/>
            <a:ext cx="36910030" cy="1914588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942104" y="27967947"/>
            <a:ext cx="9628704" cy="1606550"/>
          </a:xfrm>
          <a:prstGeom prst="rect">
            <a:avLst/>
          </a:prstGeom>
        </p:spPr>
        <p:txBody>
          <a:bodyPr vert="horz" lIns="91440" tIns="45720" rIns="91440" bIns="45720" rtlCol="0" anchor="ctr"/>
          <a:lstStyle>
            <a:lvl1pPr algn="l">
              <a:defRPr sz="5280">
                <a:solidFill>
                  <a:schemeClr val="tx1">
                    <a:tint val="75000"/>
                  </a:schemeClr>
                </a:solidFill>
              </a:defRPr>
            </a:lvl1pPr>
          </a:lstStyle>
          <a:p>
            <a:fld id="{417B607A-21E1-4CA4-BF44-865E2BD1C4B9}" type="datetimeFigureOut">
              <a:rPr lang="en-US" smtClean="0"/>
              <a:t>6/1/2017</a:t>
            </a:fld>
            <a:endParaRPr lang="en-US"/>
          </a:p>
        </p:txBody>
      </p:sp>
      <p:sp>
        <p:nvSpPr>
          <p:cNvPr id="5" name="Footer Placeholder 4"/>
          <p:cNvSpPr>
            <a:spLocks noGrp="1"/>
          </p:cNvSpPr>
          <p:nvPr>
            <p:ph type="ftr" sz="quarter" idx="3"/>
          </p:nvPr>
        </p:nvSpPr>
        <p:spPr>
          <a:xfrm>
            <a:off x="14175592" y="27967947"/>
            <a:ext cx="14443055" cy="1606550"/>
          </a:xfrm>
          <a:prstGeom prst="rect">
            <a:avLst/>
          </a:prstGeom>
        </p:spPr>
        <p:txBody>
          <a:bodyPr vert="horz" lIns="91440" tIns="45720" rIns="91440" bIns="45720" rtlCol="0" anchor="ctr"/>
          <a:lstStyle>
            <a:lvl1pPr algn="ctr">
              <a:defRPr sz="52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223430" y="27967947"/>
            <a:ext cx="9628704" cy="1606550"/>
          </a:xfrm>
          <a:prstGeom prst="rect">
            <a:avLst/>
          </a:prstGeom>
        </p:spPr>
        <p:txBody>
          <a:bodyPr vert="horz" lIns="91440" tIns="45720" rIns="91440" bIns="45720" rtlCol="0" anchor="ctr"/>
          <a:lstStyle>
            <a:lvl1pPr algn="r">
              <a:defRPr sz="5280">
                <a:solidFill>
                  <a:schemeClr val="tx1">
                    <a:tint val="75000"/>
                  </a:schemeClr>
                </a:solidFill>
              </a:defRPr>
            </a:lvl1pPr>
          </a:lstStyle>
          <a:p>
            <a:fld id="{DE9D607A-5169-4B49-96E1-91670F9D8000}" type="slidenum">
              <a:rPr lang="en-US" smtClean="0"/>
              <a:t>‹#›</a:t>
            </a:fld>
            <a:endParaRPr lang="en-US"/>
          </a:p>
        </p:txBody>
      </p:sp>
    </p:spTree>
    <p:extLst>
      <p:ext uri="{BB962C8B-B14F-4D97-AF65-F5344CB8AC3E}">
        <p14:creationId xmlns:p14="http://schemas.microsoft.com/office/powerpoint/2010/main" val="8320536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023360" rtl="0" eaLnBrk="1" latinLnBrk="0" hangingPunct="1">
        <a:lnSpc>
          <a:spcPct val="90000"/>
        </a:lnSpc>
        <a:spcBef>
          <a:spcPct val="0"/>
        </a:spcBef>
        <a:buNone/>
        <a:defRPr sz="19360" kern="1200">
          <a:solidFill>
            <a:schemeClr val="tx1"/>
          </a:solidFill>
          <a:latin typeface="+mj-lt"/>
          <a:ea typeface="+mj-ea"/>
          <a:cs typeface="+mj-cs"/>
        </a:defRPr>
      </a:lvl1pPr>
    </p:titleStyle>
    <p:bodyStyle>
      <a:lvl1pPr marL="1005840" indent="-1005840" algn="l" defTabSz="4023360" rtl="0" eaLnBrk="1" latinLnBrk="0" hangingPunct="1">
        <a:lnSpc>
          <a:spcPct val="90000"/>
        </a:lnSpc>
        <a:spcBef>
          <a:spcPts val="4400"/>
        </a:spcBef>
        <a:buFont typeface="Arial" panose="020B0604020202020204" pitchFamily="34" charset="0"/>
        <a:buChar char="•"/>
        <a:defRPr sz="12320" kern="1200">
          <a:solidFill>
            <a:schemeClr val="tx1"/>
          </a:solidFill>
          <a:latin typeface="+mn-lt"/>
          <a:ea typeface="+mn-ea"/>
          <a:cs typeface="+mn-cs"/>
        </a:defRPr>
      </a:lvl1pPr>
      <a:lvl2pPr marL="3017520" indent="-1005840" algn="l" defTabSz="4023360" rtl="0" eaLnBrk="1" latinLnBrk="0" hangingPunct="1">
        <a:lnSpc>
          <a:spcPct val="90000"/>
        </a:lnSpc>
        <a:spcBef>
          <a:spcPts val="2200"/>
        </a:spcBef>
        <a:buFont typeface="Arial" panose="020B0604020202020204" pitchFamily="34" charset="0"/>
        <a:buChar char="•"/>
        <a:defRPr sz="10560" kern="1200">
          <a:solidFill>
            <a:schemeClr val="tx1"/>
          </a:solidFill>
          <a:latin typeface="+mn-lt"/>
          <a:ea typeface="+mn-ea"/>
          <a:cs typeface="+mn-cs"/>
        </a:defRPr>
      </a:lvl2pPr>
      <a:lvl3pPr marL="5029200" indent="-1005840" algn="l" defTabSz="4023360" rtl="0" eaLnBrk="1" latinLnBrk="0" hangingPunct="1">
        <a:lnSpc>
          <a:spcPct val="90000"/>
        </a:lnSpc>
        <a:spcBef>
          <a:spcPts val="2200"/>
        </a:spcBef>
        <a:buFont typeface="Arial" panose="020B0604020202020204" pitchFamily="34" charset="0"/>
        <a:buChar char="•"/>
        <a:defRPr sz="8800" kern="1200">
          <a:solidFill>
            <a:schemeClr val="tx1"/>
          </a:solidFill>
          <a:latin typeface="+mn-lt"/>
          <a:ea typeface="+mn-ea"/>
          <a:cs typeface="+mn-cs"/>
        </a:defRPr>
      </a:lvl3pPr>
      <a:lvl4pPr marL="704088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4pPr>
      <a:lvl5pPr marL="905256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5pPr>
      <a:lvl6pPr marL="1106424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6pPr>
      <a:lvl7pPr marL="1307592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7pPr>
      <a:lvl8pPr marL="1508760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8pPr>
      <a:lvl9pPr marL="1709928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9pPr>
    </p:bodyStyle>
    <p:otherStyle>
      <a:defPPr>
        <a:defRPr lang="en-US"/>
      </a:defPPr>
      <a:lvl1pPr marL="0" algn="l" defTabSz="4023360" rtl="0" eaLnBrk="1" latinLnBrk="0" hangingPunct="1">
        <a:defRPr sz="7920" kern="1200">
          <a:solidFill>
            <a:schemeClr val="tx1"/>
          </a:solidFill>
          <a:latin typeface="+mn-lt"/>
          <a:ea typeface="+mn-ea"/>
          <a:cs typeface="+mn-cs"/>
        </a:defRPr>
      </a:lvl1pPr>
      <a:lvl2pPr marL="2011680" algn="l" defTabSz="4023360" rtl="0" eaLnBrk="1" latinLnBrk="0" hangingPunct="1">
        <a:defRPr sz="7920" kern="1200">
          <a:solidFill>
            <a:schemeClr val="tx1"/>
          </a:solidFill>
          <a:latin typeface="+mn-lt"/>
          <a:ea typeface="+mn-ea"/>
          <a:cs typeface="+mn-cs"/>
        </a:defRPr>
      </a:lvl2pPr>
      <a:lvl3pPr marL="4023360" algn="l" defTabSz="4023360" rtl="0" eaLnBrk="1" latinLnBrk="0" hangingPunct="1">
        <a:defRPr sz="7920" kern="1200">
          <a:solidFill>
            <a:schemeClr val="tx1"/>
          </a:solidFill>
          <a:latin typeface="+mn-lt"/>
          <a:ea typeface="+mn-ea"/>
          <a:cs typeface="+mn-cs"/>
        </a:defRPr>
      </a:lvl3pPr>
      <a:lvl4pPr marL="6035040" algn="l" defTabSz="4023360" rtl="0" eaLnBrk="1" latinLnBrk="0" hangingPunct="1">
        <a:defRPr sz="7920" kern="1200">
          <a:solidFill>
            <a:schemeClr val="tx1"/>
          </a:solidFill>
          <a:latin typeface="+mn-lt"/>
          <a:ea typeface="+mn-ea"/>
          <a:cs typeface="+mn-cs"/>
        </a:defRPr>
      </a:lvl4pPr>
      <a:lvl5pPr marL="8046720" algn="l" defTabSz="4023360" rtl="0" eaLnBrk="1" latinLnBrk="0" hangingPunct="1">
        <a:defRPr sz="7920" kern="1200">
          <a:solidFill>
            <a:schemeClr val="tx1"/>
          </a:solidFill>
          <a:latin typeface="+mn-lt"/>
          <a:ea typeface="+mn-ea"/>
          <a:cs typeface="+mn-cs"/>
        </a:defRPr>
      </a:lvl5pPr>
      <a:lvl6pPr marL="10058400" algn="l" defTabSz="4023360" rtl="0" eaLnBrk="1" latinLnBrk="0" hangingPunct="1">
        <a:defRPr sz="7920" kern="1200">
          <a:solidFill>
            <a:schemeClr val="tx1"/>
          </a:solidFill>
          <a:latin typeface="+mn-lt"/>
          <a:ea typeface="+mn-ea"/>
          <a:cs typeface="+mn-cs"/>
        </a:defRPr>
      </a:lvl6pPr>
      <a:lvl7pPr marL="12070080" algn="l" defTabSz="4023360" rtl="0" eaLnBrk="1" latinLnBrk="0" hangingPunct="1">
        <a:defRPr sz="7920" kern="1200">
          <a:solidFill>
            <a:schemeClr val="tx1"/>
          </a:solidFill>
          <a:latin typeface="+mn-lt"/>
          <a:ea typeface="+mn-ea"/>
          <a:cs typeface="+mn-cs"/>
        </a:defRPr>
      </a:lvl7pPr>
      <a:lvl8pPr marL="14081760" algn="l" defTabSz="4023360" rtl="0" eaLnBrk="1" latinLnBrk="0" hangingPunct="1">
        <a:defRPr sz="7920" kern="1200">
          <a:solidFill>
            <a:schemeClr val="tx1"/>
          </a:solidFill>
          <a:latin typeface="+mn-lt"/>
          <a:ea typeface="+mn-ea"/>
          <a:cs typeface="+mn-cs"/>
        </a:defRPr>
      </a:lvl8pPr>
      <a:lvl9pPr marL="16093440" algn="l" defTabSz="4023360" rtl="0" eaLnBrk="1" latinLnBrk="0" hangingPunct="1">
        <a:defRPr sz="79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tiff"/><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67C6E42-735C-472C-9302-6FEC2BB85071}"/>
              </a:ext>
            </a:extLst>
          </p:cNvPr>
          <p:cNvSpPr txBox="1"/>
          <p:nvPr/>
        </p:nvSpPr>
        <p:spPr>
          <a:xfrm>
            <a:off x="7287425" y="861617"/>
            <a:ext cx="28180626" cy="2586606"/>
          </a:xfrm>
          <a:prstGeom prst="rect">
            <a:avLst/>
          </a:prstGeom>
          <a:solidFill>
            <a:schemeClr val="accent4">
              <a:lumMod val="20000"/>
              <a:lumOff val="80000"/>
            </a:schemeClr>
          </a:solidFill>
        </p:spPr>
        <p:txBody>
          <a:bodyPr wrap="square" rtlCol="0">
            <a:spAutoFit/>
          </a:bodyPr>
          <a:lstStyle/>
          <a:p>
            <a:pPr algn="ctr"/>
            <a:r>
              <a:rPr lang="en-US" sz="6104" dirty="0"/>
              <a:t>Quality control metrics for extraction-free targeted RNA-</a:t>
            </a:r>
            <a:r>
              <a:rPr lang="en-US" sz="6104" dirty="0" err="1"/>
              <a:t>Seq</a:t>
            </a:r>
            <a:r>
              <a:rPr lang="en-US" sz="6104" dirty="0"/>
              <a:t>:</a:t>
            </a:r>
          </a:p>
          <a:p>
            <a:pPr algn="ctr"/>
            <a:r>
              <a:rPr lang="en-US" sz="6104" dirty="0"/>
              <a:t>methods afforded by a compositional framework.</a:t>
            </a:r>
          </a:p>
          <a:p>
            <a:pPr algn="ctr"/>
            <a:r>
              <a:rPr lang="en-US" sz="4000" dirty="0"/>
              <a:t>Dominic LaRoche</a:t>
            </a:r>
            <a:r>
              <a:rPr lang="en-US" sz="4000" baseline="30000" dirty="0"/>
              <a:t>1,2*</a:t>
            </a:r>
            <a:r>
              <a:rPr lang="en-US" sz="4000" dirty="0"/>
              <a:t>, Dean Billheimer</a:t>
            </a:r>
            <a:r>
              <a:rPr lang="en-US" sz="4000" baseline="30000" dirty="0"/>
              <a:t>1</a:t>
            </a:r>
            <a:r>
              <a:rPr lang="en-US" sz="4000" dirty="0"/>
              <a:t>, Kurt Michels</a:t>
            </a:r>
            <a:r>
              <a:rPr lang="en-US" sz="4000" baseline="30000" dirty="0"/>
              <a:t>2</a:t>
            </a:r>
            <a:r>
              <a:rPr lang="en-US" sz="4000" dirty="0"/>
              <a:t>, and Bonnie LaFleur</a:t>
            </a:r>
            <a:r>
              <a:rPr lang="en-US" sz="4000" baseline="30000" dirty="0"/>
              <a:t>2</a:t>
            </a:r>
            <a:r>
              <a:rPr lang="en-US" sz="4000" dirty="0"/>
              <a:t> </a:t>
            </a:r>
          </a:p>
        </p:txBody>
      </p:sp>
      <p:sp>
        <p:nvSpPr>
          <p:cNvPr id="5" name="Rectangle 4">
            <a:extLst>
              <a:ext uri="{FF2B5EF4-FFF2-40B4-BE49-F238E27FC236}">
                <a16:creationId xmlns:a16="http://schemas.microsoft.com/office/drawing/2014/main" id="{C1500CAB-16C3-42DF-8701-9D2FD3CB0B86}"/>
              </a:ext>
            </a:extLst>
          </p:cNvPr>
          <p:cNvSpPr/>
          <p:nvPr/>
        </p:nvSpPr>
        <p:spPr>
          <a:xfrm>
            <a:off x="396487" y="4114800"/>
            <a:ext cx="13781875" cy="118872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232DC0C-CE3C-4440-A26F-83402946AFDD}"/>
              </a:ext>
            </a:extLst>
          </p:cNvPr>
          <p:cNvSpPr/>
          <p:nvPr/>
        </p:nvSpPr>
        <p:spPr>
          <a:xfrm>
            <a:off x="14486798" y="4156502"/>
            <a:ext cx="13781875" cy="1184549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3683B74-EA6A-4A36-8AEB-E7E7076715DB}"/>
              </a:ext>
            </a:extLst>
          </p:cNvPr>
          <p:cNvSpPr/>
          <p:nvPr/>
        </p:nvSpPr>
        <p:spPr>
          <a:xfrm>
            <a:off x="28577113" y="4114800"/>
            <a:ext cx="13781875" cy="118872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2B0A249-1248-4A33-B018-019CEF374DAA}"/>
              </a:ext>
            </a:extLst>
          </p:cNvPr>
          <p:cNvSpPr/>
          <p:nvPr/>
        </p:nvSpPr>
        <p:spPr>
          <a:xfrm>
            <a:off x="396486" y="16916400"/>
            <a:ext cx="13781875" cy="118872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F6187FF-226A-4ED9-9357-CEFBD2613369}"/>
              </a:ext>
            </a:extLst>
          </p:cNvPr>
          <p:cNvSpPr/>
          <p:nvPr/>
        </p:nvSpPr>
        <p:spPr>
          <a:xfrm>
            <a:off x="14486799" y="16916400"/>
            <a:ext cx="13781875" cy="118872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7FC91D8-CCD3-43D1-8916-A586C1CCB28A}"/>
              </a:ext>
            </a:extLst>
          </p:cNvPr>
          <p:cNvSpPr/>
          <p:nvPr/>
        </p:nvSpPr>
        <p:spPr>
          <a:xfrm>
            <a:off x="28577113" y="16916400"/>
            <a:ext cx="13781875" cy="118872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15BB82D7-5B13-47E3-B686-5B07D25330FB}"/>
              </a:ext>
            </a:extLst>
          </p:cNvPr>
          <p:cNvSpPr txBox="1"/>
          <p:nvPr/>
        </p:nvSpPr>
        <p:spPr>
          <a:xfrm>
            <a:off x="727868" y="4482322"/>
            <a:ext cx="11925300" cy="830997"/>
          </a:xfrm>
          <a:prstGeom prst="rect">
            <a:avLst/>
          </a:prstGeom>
          <a:noFill/>
        </p:spPr>
        <p:txBody>
          <a:bodyPr wrap="square" rtlCol="0">
            <a:spAutoFit/>
          </a:bodyPr>
          <a:lstStyle/>
          <a:p>
            <a:r>
              <a:rPr lang="en-US" sz="4800" b="1" dirty="0"/>
              <a:t>Introduction</a:t>
            </a:r>
            <a:endParaRPr lang="en-US" sz="3200" b="1" dirty="0"/>
          </a:p>
        </p:txBody>
      </p:sp>
      <p:pic>
        <p:nvPicPr>
          <p:cNvPr id="17" name="Picture 16">
            <a:extLst>
              <a:ext uri="{FF2B5EF4-FFF2-40B4-BE49-F238E27FC236}">
                <a16:creationId xmlns:a16="http://schemas.microsoft.com/office/drawing/2014/main" id="{F048CB4D-932F-4A82-93B5-2DB7FFAB0F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868" y="1559727"/>
            <a:ext cx="6465345" cy="1310083"/>
          </a:xfrm>
          <a:prstGeom prst="rect">
            <a:avLst/>
          </a:prstGeom>
        </p:spPr>
      </p:pic>
      <p:pic>
        <p:nvPicPr>
          <p:cNvPr id="19" name="Picture 18">
            <a:extLst>
              <a:ext uri="{FF2B5EF4-FFF2-40B4-BE49-F238E27FC236}">
                <a16:creationId xmlns:a16="http://schemas.microsoft.com/office/drawing/2014/main" id="{6DDD91AC-5D19-423C-A09F-5612AE1B34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562263" y="1516658"/>
            <a:ext cx="6844122" cy="1310083"/>
          </a:xfrm>
          <a:prstGeom prst="rect">
            <a:avLst/>
          </a:prstGeom>
        </p:spPr>
      </p:pic>
      <p:sp>
        <p:nvSpPr>
          <p:cNvPr id="20" name="TextBox 19">
            <a:extLst>
              <a:ext uri="{FF2B5EF4-FFF2-40B4-BE49-F238E27FC236}">
                <a16:creationId xmlns:a16="http://schemas.microsoft.com/office/drawing/2014/main" id="{490FD8A9-657E-42B2-B14E-B38A237974CF}"/>
              </a:ext>
            </a:extLst>
          </p:cNvPr>
          <p:cNvSpPr txBox="1"/>
          <p:nvPr/>
        </p:nvSpPr>
        <p:spPr>
          <a:xfrm>
            <a:off x="14824868" y="4482322"/>
            <a:ext cx="11925300" cy="830997"/>
          </a:xfrm>
          <a:prstGeom prst="rect">
            <a:avLst/>
          </a:prstGeom>
          <a:noFill/>
        </p:spPr>
        <p:txBody>
          <a:bodyPr wrap="square" rtlCol="0">
            <a:spAutoFit/>
          </a:bodyPr>
          <a:lstStyle/>
          <a:p>
            <a:r>
              <a:rPr lang="en-US" sz="4800" b="1" dirty="0"/>
              <a:t>Compositional Framework</a:t>
            </a:r>
            <a:endParaRPr lang="en-US" sz="3200" b="1" dirty="0"/>
          </a:p>
        </p:txBody>
      </p:sp>
      <p:sp>
        <p:nvSpPr>
          <p:cNvPr id="21" name="TextBox 20">
            <a:extLst>
              <a:ext uri="{FF2B5EF4-FFF2-40B4-BE49-F238E27FC236}">
                <a16:creationId xmlns:a16="http://schemas.microsoft.com/office/drawing/2014/main" id="{3F16BF67-2A34-484E-BE02-213F66290CDF}"/>
              </a:ext>
            </a:extLst>
          </p:cNvPr>
          <p:cNvSpPr txBox="1"/>
          <p:nvPr/>
        </p:nvSpPr>
        <p:spPr>
          <a:xfrm>
            <a:off x="28883768" y="4482322"/>
            <a:ext cx="12835732" cy="830997"/>
          </a:xfrm>
          <a:prstGeom prst="rect">
            <a:avLst/>
          </a:prstGeom>
          <a:noFill/>
        </p:spPr>
        <p:txBody>
          <a:bodyPr wrap="square" rtlCol="0">
            <a:spAutoFit/>
          </a:bodyPr>
          <a:lstStyle/>
          <a:p>
            <a:r>
              <a:rPr lang="en-US" sz="4800" b="1" dirty="0"/>
              <a:t>Fractional Allocation of Aligned Reads to Samples</a:t>
            </a:r>
          </a:p>
        </p:txBody>
      </p:sp>
      <p:sp>
        <p:nvSpPr>
          <p:cNvPr id="22" name="TextBox 21">
            <a:extLst>
              <a:ext uri="{FF2B5EF4-FFF2-40B4-BE49-F238E27FC236}">
                <a16:creationId xmlns:a16="http://schemas.microsoft.com/office/drawing/2014/main" id="{CB8E52E4-8CC0-4D50-ABDD-50073468E8DB}"/>
              </a:ext>
            </a:extLst>
          </p:cNvPr>
          <p:cNvSpPr txBox="1"/>
          <p:nvPr/>
        </p:nvSpPr>
        <p:spPr>
          <a:xfrm>
            <a:off x="727868" y="17246990"/>
            <a:ext cx="11925300" cy="830997"/>
          </a:xfrm>
          <a:prstGeom prst="rect">
            <a:avLst/>
          </a:prstGeom>
          <a:noFill/>
        </p:spPr>
        <p:txBody>
          <a:bodyPr wrap="square" rtlCol="0">
            <a:spAutoFit/>
          </a:bodyPr>
          <a:lstStyle/>
          <a:p>
            <a:r>
              <a:rPr lang="en-US" sz="4800" b="1" dirty="0"/>
              <a:t>Testing for Compositional Invariance</a:t>
            </a:r>
            <a:endParaRPr lang="en-US" sz="3200" b="1" dirty="0"/>
          </a:p>
        </p:txBody>
      </p:sp>
      <p:sp>
        <p:nvSpPr>
          <p:cNvPr id="23" name="TextBox 22">
            <a:extLst>
              <a:ext uri="{FF2B5EF4-FFF2-40B4-BE49-F238E27FC236}">
                <a16:creationId xmlns:a16="http://schemas.microsoft.com/office/drawing/2014/main" id="{44546FA0-17C2-4993-8E73-BBDA146ADDE8}"/>
              </a:ext>
            </a:extLst>
          </p:cNvPr>
          <p:cNvSpPr txBox="1"/>
          <p:nvPr/>
        </p:nvSpPr>
        <p:spPr>
          <a:xfrm>
            <a:off x="14824868" y="17246990"/>
            <a:ext cx="11925300" cy="830997"/>
          </a:xfrm>
          <a:prstGeom prst="rect">
            <a:avLst/>
          </a:prstGeom>
          <a:noFill/>
        </p:spPr>
        <p:txBody>
          <a:bodyPr wrap="square" rtlCol="0">
            <a:spAutoFit/>
          </a:bodyPr>
          <a:lstStyle/>
          <a:p>
            <a:r>
              <a:rPr lang="en-US" sz="4800" b="1" dirty="0"/>
              <a:t>Batch Effects and Normalization</a:t>
            </a:r>
          </a:p>
        </p:txBody>
      </p:sp>
      <p:sp>
        <p:nvSpPr>
          <p:cNvPr id="24" name="TextBox 23">
            <a:extLst>
              <a:ext uri="{FF2B5EF4-FFF2-40B4-BE49-F238E27FC236}">
                <a16:creationId xmlns:a16="http://schemas.microsoft.com/office/drawing/2014/main" id="{E6AFEDD4-566F-4E87-A198-41664D38ED40}"/>
              </a:ext>
            </a:extLst>
          </p:cNvPr>
          <p:cNvSpPr txBox="1"/>
          <p:nvPr/>
        </p:nvSpPr>
        <p:spPr>
          <a:xfrm>
            <a:off x="28883768" y="17246990"/>
            <a:ext cx="11925300" cy="830997"/>
          </a:xfrm>
          <a:prstGeom prst="rect">
            <a:avLst/>
          </a:prstGeom>
          <a:noFill/>
        </p:spPr>
        <p:txBody>
          <a:bodyPr wrap="square" rtlCol="0">
            <a:spAutoFit/>
          </a:bodyPr>
          <a:lstStyle/>
          <a:p>
            <a:r>
              <a:rPr lang="en-US" sz="4800" b="1" dirty="0"/>
              <a:t>Discussion</a:t>
            </a:r>
          </a:p>
        </p:txBody>
      </p:sp>
      <p:sp>
        <p:nvSpPr>
          <p:cNvPr id="25" name="TextBox 24">
            <a:extLst>
              <a:ext uri="{FF2B5EF4-FFF2-40B4-BE49-F238E27FC236}">
                <a16:creationId xmlns:a16="http://schemas.microsoft.com/office/drawing/2014/main" id="{89873930-260C-4142-8243-B17B6B6D6151}"/>
              </a:ext>
            </a:extLst>
          </p:cNvPr>
          <p:cNvSpPr txBox="1"/>
          <p:nvPr/>
        </p:nvSpPr>
        <p:spPr>
          <a:xfrm>
            <a:off x="937409" y="5370597"/>
            <a:ext cx="12259976" cy="10741402"/>
          </a:xfrm>
          <a:prstGeom prst="rect">
            <a:avLst/>
          </a:prstGeom>
          <a:noFill/>
        </p:spPr>
        <p:txBody>
          <a:bodyPr wrap="square" rtlCol="0">
            <a:spAutoFit/>
          </a:bodyPr>
          <a:lstStyle/>
          <a:p>
            <a:r>
              <a:rPr lang="en-US" sz="3600" dirty="0"/>
              <a:t>We develop quality control diagnostics for extraction-free targeted RNA-</a:t>
            </a:r>
            <a:r>
              <a:rPr lang="en-US" sz="3600" dirty="0" err="1"/>
              <a:t>Seq</a:t>
            </a:r>
            <a:r>
              <a:rPr lang="en-US" sz="3600" dirty="0"/>
              <a:t> by recognizing the compositional nature of RNA-</a:t>
            </a:r>
            <a:r>
              <a:rPr lang="en-US" sz="3600" dirty="0" err="1"/>
              <a:t>Seq</a:t>
            </a:r>
            <a:r>
              <a:rPr lang="en-US" sz="3600" dirty="0"/>
              <a:t> and utilizing the existing body of work on compositional data.</a:t>
            </a:r>
          </a:p>
          <a:p>
            <a:endParaRPr lang="en-US" sz="3600" dirty="0"/>
          </a:p>
          <a:p>
            <a:r>
              <a:rPr lang="en-US" sz="3600" b="1" dirty="0"/>
              <a:t>Extraction-free Targeted (EFT) RNA-</a:t>
            </a:r>
            <a:r>
              <a:rPr lang="en-US" sz="3600" b="1" dirty="0" err="1"/>
              <a:t>Seq</a:t>
            </a:r>
            <a:endParaRPr lang="en-US" sz="2000" b="1" dirty="0"/>
          </a:p>
          <a:p>
            <a:endParaRPr lang="en-US" sz="2000" dirty="0"/>
          </a:p>
          <a:p>
            <a:r>
              <a:rPr lang="en-US" sz="3600" dirty="0"/>
              <a:t>EFT RNA-</a:t>
            </a:r>
            <a:r>
              <a:rPr lang="en-US" sz="3600" dirty="0" err="1"/>
              <a:t>Seq</a:t>
            </a:r>
            <a:r>
              <a:rPr lang="en-US" sz="3600" dirty="0"/>
              <a:t> offers several benefits over traditional RNA-</a:t>
            </a:r>
            <a:r>
              <a:rPr lang="en-US" sz="3600" dirty="0" err="1"/>
              <a:t>Seq</a:t>
            </a:r>
            <a:r>
              <a:rPr lang="en-US" sz="3600" dirty="0"/>
              <a:t> for clinical use:</a:t>
            </a:r>
          </a:p>
          <a:p>
            <a:pPr marL="571500" indent="-571500">
              <a:buFont typeface="Arial" panose="020B0604020202020204" pitchFamily="34" charset="0"/>
              <a:buChar char="•"/>
            </a:pPr>
            <a:r>
              <a:rPr lang="en-US" sz="3600" dirty="0"/>
              <a:t>Elimination of amplification bias</a:t>
            </a:r>
          </a:p>
          <a:p>
            <a:pPr marL="571500" indent="-571500">
              <a:buFont typeface="Arial" panose="020B0604020202020204" pitchFamily="34" charset="0"/>
              <a:buChar char="•"/>
            </a:pPr>
            <a:r>
              <a:rPr lang="en-US" sz="3600" dirty="0"/>
              <a:t>Reduced sequencing cost</a:t>
            </a:r>
          </a:p>
          <a:p>
            <a:pPr marL="571500" indent="-571500">
              <a:buFont typeface="Arial" panose="020B0604020202020204" pitchFamily="34" charset="0"/>
              <a:buChar char="•"/>
            </a:pPr>
            <a:r>
              <a:rPr lang="en-US" sz="3600" dirty="0"/>
              <a:t>Use of very small sample inputs.</a:t>
            </a:r>
          </a:p>
          <a:p>
            <a:pPr marL="571500" indent="-571500">
              <a:buFont typeface="Arial" panose="020B0604020202020204" pitchFamily="34" charset="0"/>
              <a:buChar char="•"/>
            </a:pPr>
            <a:r>
              <a:rPr lang="en-US" sz="3600" dirty="0"/>
              <a:t>Simplified bioinformatics workflow (alignment)</a:t>
            </a:r>
          </a:p>
          <a:p>
            <a:endParaRPr lang="en-US" sz="2400" dirty="0"/>
          </a:p>
          <a:p>
            <a:r>
              <a:rPr lang="en-US" sz="3600" dirty="0"/>
              <a:t>EFT RNA-</a:t>
            </a:r>
            <a:r>
              <a:rPr lang="en-US" sz="3600" dirty="0" err="1"/>
              <a:t>Seq</a:t>
            </a:r>
            <a:r>
              <a:rPr lang="en-US" sz="3600" dirty="0"/>
              <a:t> creates the need for post-sequencing quality control metrics.</a:t>
            </a:r>
          </a:p>
          <a:p>
            <a:pPr marL="571500" indent="-571500">
              <a:buFont typeface="Arial" panose="020B0604020202020204" pitchFamily="34" charset="0"/>
              <a:buChar char="•"/>
            </a:pPr>
            <a:r>
              <a:rPr lang="en-US" sz="3600" dirty="0"/>
              <a:t>No extraction step for discovering biological samples with little or degraded RNA</a:t>
            </a:r>
          </a:p>
          <a:p>
            <a:pPr marL="571500" indent="-571500">
              <a:buFont typeface="Arial" panose="020B0604020202020204" pitchFamily="34" charset="0"/>
              <a:buChar char="•"/>
            </a:pPr>
            <a:r>
              <a:rPr lang="en-US" sz="3600" dirty="0"/>
              <a:t>No genome alignment for sequence quality assessment</a:t>
            </a:r>
          </a:p>
          <a:p>
            <a:endParaRPr lang="en-US" sz="3600" dirty="0"/>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D35DF39E-2BAA-4684-9ABD-F83AB0BFCEDD}"/>
                  </a:ext>
                </a:extLst>
              </p:cNvPr>
              <p:cNvSpPr txBox="1"/>
              <p:nvPr/>
            </p:nvSpPr>
            <p:spPr>
              <a:xfrm>
                <a:off x="15077274" y="5313319"/>
                <a:ext cx="12231974" cy="9924961"/>
              </a:xfrm>
              <a:prstGeom prst="rect">
                <a:avLst/>
              </a:prstGeom>
              <a:noFill/>
            </p:spPr>
            <p:txBody>
              <a:bodyPr wrap="square" rtlCol="0">
                <a:spAutoFit/>
              </a:bodyPr>
              <a:lstStyle/>
              <a:p>
                <a:r>
                  <a:rPr lang="en-US" sz="3600" dirty="0"/>
                  <a:t>RNA-</a:t>
                </a:r>
                <a:r>
                  <a:rPr lang="en-US" sz="3600" dirty="0" err="1"/>
                  <a:t>Seq</a:t>
                </a:r>
                <a:r>
                  <a:rPr lang="en-US" sz="3600" dirty="0"/>
                  <a:t> measures relative abundances of RNA transcripts..</a:t>
                </a:r>
              </a:p>
              <a:p>
                <a:pPr marL="571500" indent="-571500">
                  <a:buFont typeface="Arial" panose="020B0604020202020204" pitchFamily="34" charset="0"/>
                  <a:buChar char="•"/>
                </a:pPr>
                <a:endParaRPr lang="en-US" dirty="0"/>
              </a:p>
              <a:p>
                <a:pPr marL="571500" indent="-571500">
                  <a:buFont typeface="Arial" panose="020B0604020202020204" pitchFamily="34" charset="0"/>
                  <a:buChar char="•"/>
                </a:pPr>
                <a:r>
                  <a:rPr lang="en-US" sz="3600" dirty="0"/>
                  <a:t>Finite number of transcript reads (counts) per run</a:t>
                </a:r>
              </a:p>
              <a:p>
                <a:pPr marL="571500" indent="-571500">
                  <a:buFont typeface="Arial" panose="020B0604020202020204" pitchFamily="34" charset="0"/>
                  <a:buChar char="•"/>
                </a:pPr>
                <a:r>
                  <a:rPr lang="en-US" sz="3600" dirty="0"/>
                  <a:t>Hierarchical partitioning of sequence reads</a:t>
                </a:r>
              </a:p>
              <a:p>
                <a:pPr marL="1028700" lvl="1" indent="-571500">
                  <a:buFont typeface="Arial" panose="020B0604020202020204" pitchFamily="34" charset="0"/>
                  <a:buChar char="•"/>
                </a:pPr>
                <a:r>
                  <a:rPr lang="en-US" sz="3200" dirty="0"/>
                  <a:t>Total reads in a sequencing run divided among samples</a:t>
                </a:r>
              </a:p>
              <a:p>
                <a:pPr marL="1028700" lvl="1" indent="-571500">
                  <a:buFont typeface="Arial" panose="020B0604020202020204" pitchFamily="34" charset="0"/>
                  <a:buChar char="•"/>
                </a:pPr>
                <a:r>
                  <a:rPr lang="en-US" sz="3200" dirty="0"/>
                  <a:t>Total reads in a sample divided among probes</a:t>
                </a:r>
              </a:p>
              <a:p>
                <a:pPr marL="1028700" lvl="1" indent="-571500">
                  <a:buFont typeface="Arial" panose="020B0604020202020204" pitchFamily="34" charset="0"/>
                  <a:buChar char="•"/>
                </a:pPr>
                <a:endParaRPr lang="en-US" sz="3200" dirty="0"/>
              </a:p>
              <a:p>
                <a:r>
                  <a:rPr lang="en-US" sz="3600" dirty="0"/>
                  <a:t>Statistical procedures must account for the compositional geometry. </a:t>
                </a:r>
              </a:p>
              <a:p>
                <a:endParaRPr lang="en-US" sz="1600" dirty="0"/>
              </a:p>
              <a:p>
                <a:pPr marL="571500" indent="-571500">
                  <a:buFont typeface="Arial" panose="020B0604020202020204" pitchFamily="34" charset="0"/>
                  <a:buChar char="•"/>
                </a:pPr>
                <a:r>
                  <a:rPr lang="en-US" sz="3600" dirty="0"/>
                  <a:t>Work in ratios of components with centered log ratio (CLR) transformation.</a:t>
                </a:r>
              </a:p>
              <a:p>
                <a:pPr algn="ctr"/>
                <a14:m>
                  <m:oMath xmlns:m="http://schemas.openxmlformats.org/officeDocument/2006/math">
                    <m:r>
                      <a:rPr lang="en-US" sz="3600" b="0" i="1" smtClean="0">
                        <a:latin typeface="Cambria Math" panose="02040503050406030204" pitchFamily="18" charset="0"/>
                      </a:rPr>
                      <m:t>𝐶𝐿𝑅</m:t>
                    </m:r>
                    <m:d>
                      <m:dPr>
                        <m:ctrlPr>
                          <a:rPr lang="en-US" sz="3600" b="0" i="1" smtClean="0">
                            <a:latin typeface="Cambria Math" panose="02040503050406030204" pitchFamily="18" charset="0"/>
                          </a:rPr>
                        </m:ctrlPr>
                      </m:dPr>
                      <m:e>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𝑥</m:t>
                            </m:r>
                          </m:e>
                          <m:sub>
                            <m:r>
                              <a:rPr lang="en-US" sz="3600" b="0" i="1" smtClean="0">
                                <a:latin typeface="Cambria Math" panose="02040503050406030204" pitchFamily="18" charset="0"/>
                              </a:rPr>
                              <m:t>𝑖</m:t>
                            </m:r>
                          </m:sub>
                        </m:sSub>
                      </m:e>
                    </m:d>
                    <m:r>
                      <a:rPr lang="en-US" sz="3600" b="0" i="1" smtClean="0">
                        <a:latin typeface="Cambria Math" panose="02040503050406030204" pitchFamily="18" charset="0"/>
                      </a:rPr>
                      <m:t>=</m:t>
                    </m:r>
                    <m:r>
                      <a:rPr lang="en-US" sz="3600" b="0" i="1" smtClean="0">
                        <a:latin typeface="Cambria Math" panose="02040503050406030204" pitchFamily="18" charset="0"/>
                      </a:rPr>
                      <m:t>𝑙𝑜𝑔</m:t>
                    </m:r>
                    <m:r>
                      <a:rPr lang="en-US" sz="3600" b="0" i="1" smtClean="0">
                        <a:latin typeface="Cambria Math" panose="02040503050406030204" pitchFamily="18" charset="0"/>
                      </a:rPr>
                      <m:t> </m:t>
                    </m:r>
                    <m:d>
                      <m:dPr>
                        <m:ctrlPr>
                          <a:rPr lang="en-US" sz="3600" b="0" i="1" smtClean="0">
                            <a:latin typeface="Cambria Math" panose="02040503050406030204" pitchFamily="18" charset="0"/>
                          </a:rPr>
                        </m:ctrlPr>
                      </m:dPr>
                      <m:e>
                        <m:f>
                          <m:fPr>
                            <m:ctrlPr>
                              <a:rPr lang="en-US" sz="3600" b="0" i="1" smtClean="0">
                                <a:latin typeface="Cambria Math" panose="02040503050406030204" pitchFamily="18" charset="0"/>
                              </a:rPr>
                            </m:ctrlPr>
                          </m:fPr>
                          <m:num>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𝑥</m:t>
                                </m:r>
                              </m:e>
                              <m:sub>
                                <m:r>
                                  <a:rPr lang="en-US" sz="3600" b="0" i="1" smtClean="0">
                                    <a:latin typeface="Cambria Math" panose="02040503050406030204" pitchFamily="18" charset="0"/>
                                  </a:rPr>
                                  <m:t>𝑖</m:t>
                                </m:r>
                              </m:sub>
                            </m:sSub>
                          </m:num>
                          <m:den>
                            <m:r>
                              <a:rPr lang="en-US" sz="3600" b="0" i="1" smtClean="0">
                                <a:latin typeface="Cambria Math" panose="02040503050406030204" pitchFamily="18" charset="0"/>
                              </a:rPr>
                              <m:t>𝑔</m:t>
                            </m:r>
                            <m:r>
                              <a:rPr lang="en-US" sz="3600" b="0" i="1" smtClean="0">
                                <a:latin typeface="Cambria Math" panose="02040503050406030204" pitchFamily="18" charset="0"/>
                              </a:rPr>
                              <m:t>(</m:t>
                            </m:r>
                            <m:r>
                              <a:rPr lang="en-US" sz="3600" b="1" i="1" smtClean="0">
                                <a:latin typeface="Cambria Math" panose="02040503050406030204" pitchFamily="18" charset="0"/>
                              </a:rPr>
                              <m:t>𝒙</m:t>
                            </m:r>
                            <m:r>
                              <a:rPr lang="en-US" sz="3600" b="1" i="1" smtClean="0">
                                <a:latin typeface="Cambria Math" panose="02040503050406030204" pitchFamily="18" charset="0"/>
                              </a:rPr>
                              <m:t>)</m:t>
                            </m:r>
                          </m:den>
                        </m:f>
                      </m:e>
                    </m:d>
                  </m:oMath>
                </a14:m>
                <a:r>
                  <a:rPr lang="en-US" sz="3600" b="0" dirty="0"/>
                  <a:t>, </a:t>
                </a:r>
                <a:r>
                  <a:rPr lang="en-US" sz="2800" dirty="0"/>
                  <a:t>where </a:t>
                </a:r>
                <a14:m>
                  <m:oMath xmlns:m="http://schemas.openxmlformats.org/officeDocument/2006/math">
                    <m:r>
                      <a:rPr lang="en-US" sz="2800" b="0" i="1" smtClean="0">
                        <a:latin typeface="Cambria Math" panose="02040503050406030204" pitchFamily="18" charset="0"/>
                      </a:rPr>
                      <m:t>𝑔</m:t>
                    </m:r>
                    <m:r>
                      <a:rPr lang="en-US" sz="2800" b="0" i="1" smtClean="0">
                        <a:latin typeface="Cambria Math" panose="02040503050406030204" pitchFamily="18" charset="0"/>
                      </a:rPr>
                      <m:t>(</m:t>
                    </m:r>
                    <m:r>
                      <a:rPr lang="en-US" sz="2800" b="1" i="1" smtClean="0">
                        <a:latin typeface="Cambria Math" panose="02040503050406030204" pitchFamily="18" charset="0"/>
                      </a:rPr>
                      <m:t>𝒙</m:t>
                    </m:r>
                    <m:r>
                      <a:rPr lang="en-US" sz="2800" b="0" i="1" smtClean="0">
                        <a:latin typeface="Cambria Math" panose="02040503050406030204" pitchFamily="18" charset="0"/>
                      </a:rPr>
                      <m:t>)</m:t>
                    </m:r>
                  </m:oMath>
                </a14:m>
                <a:r>
                  <a:rPr lang="en-US" sz="2800" b="0" dirty="0"/>
                  <a:t> is the geometric mean of </a:t>
                </a:r>
                <a14:m>
                  <m:oMath xmlns:m="http://schemas.openxmlformats.org/officeDocument/2006/math">
                    <m:r>
                      <a:rPr lang="en-US" sz="2800" b="1" i="1" smtClean="0">
                        <a:latin typeface="Cambria Math" panose="02040503050406030204" pitchFamily="18" charset="0"/>
                      </a:rPr>
                      <m:t>𝒙</m:t>
                    </m:r>
                    <m:r>
                      <a:rPr lang="en-US" sz="2800" b="0" i="0" smtClean="0">
                        <a:latin typeface="Cambria Math" panose="02040503050406030204" pitchFamily="18" charset="0"/>
                      </a:rPr>
                      <m:t>.</m:t>
                    </m:r>
                  </m:oMath>
                </a14:m>
                <a:endParaRPr lang="en-US" sz="2800" b="0" dirty="0"/>
              </a:p>
              <a:p>
                <a:endParaRPr lang="en-US" b="0" dirty="0"/>
              </a:p>
              <a:p>
                <a:pPr marL="571500" indent="-571500">
                  <a:buFont typeface="Arial" panose="020B0604020202020204" pitchFamily="34" charset="0"/>
                  <a:buChar char="•"/>
                </a:pPr>
                <a:r>
                  <a:rPr lang="en-US" sz="3600" dirty="0"/>
                  <a:t>Account for geometry when measuring distance (Aitchison distance)</a:t>
                </a:r>
              </a:p>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𝐷𝑖𝑠𝑡</m:t>
                      </m:r>
                      <m:d>
                        <m:dPr>
                          <m:ctrlPr>
                            <a:rPr lang="en-US" sz="3200" b="0" i="1" smtClean="0">
                              <a:latin typeface="Cambria Math" panose="02040503050406030204" pitchFamily="18" charset="0"/>
                            </a:rPr>
                          </m:ctrlPr>
                        </m:dPr>
                        <m:e>
                          <m:r>
                            <a:rPr lang="en-US" sz="3200" b="1" i="1" smtClean="0">
                              <a:latin typeface="Cambria Math" panose="02040503050406030204" pitchFamily="18" charset="0"/>
                            </a:rPr>
                            <m:t>𝒙</m:t>
                          </m:r>
                          <m:r>
                            <a:rPr lang="en-US" sz="3200" b="1" i="1" smtClean="0">
                              <a:latin typeface="Cambria Math" panose="02040503050406030204" pitchFamily="18" charset="0"/>
                            </a:rPr>
                            <m:t>, </m:t>
                          </m:r>
                          <m:r>
                            <a:rPr lang="en-US" sz="3200" b="1" i="1" smtClean="0">
                              <a:latin typeface="Cambria Math" panose="02040503050406030204" pitchFamily="18" charset="0"/>
                            </a:rPr>
                            <m:t>𝒚</m:t>
                          </m:r>
                        </m:e>
                      </m:d>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 </m:t>
                          </m:r>
                          <m:d>
                            <m:dPr>
                              <m:begChr m:val="["/>
                              <m:endChr m:val="]"/>
                              <m:ctrlPr>
                                <a:rPr lang="en-US" sz="3200" b="0" i="1" smtClean="0">
                                  <a:latin typeface="Cambria Math" panose="02040503050406030204" pitchFamily="18" charset="0"/>
                                </a:rPr>
                              </m:ctrlPr>
                            </m:dPr>
                            <m:e>
                              <m:nary>
                                <m:naryPr>
                                  <m:chr m:val="∑"/>
                                  <m:ctrlPr>
                                    <a:rPr lang="en-US" sz="3200" b="0" i="1" smtClean="0">
                                      <a:latin typeface="Cambria Math" panose="02040503050406030204" pitchFamily="18" charset="0"/>
                                    </a:rPr>
                                  </m:ctrlPr>
                                </m:naryPr>
                                <m:sub>
                                  <m:r>
                                    <m:rPr>
                                      <m:brk m:alnAt="23"/>
                                    </m:rPr>
                                    <a:rPr lang="en-US" sz="3200" b="0" i="1" smtClean="0">
                                      <a:latin typeface="Cambria Math" panose="02040503050406030204" pitchFamily="18" charset="0"/>
                                    </a:rPr>
                                    <m:t>𝑖</m:t>
                                  </m:r>
                                  <m:r>
                                    <a:rPr lang="en-US" sz="3200" b="0" i="1" smtClean="0">
                                      <a:latin typeface="Cambria Math" panose="02040503050406030204" pitchFamily="18" charset="0"/>
                                    </a:rPr>
                                    <m:t>=1</m:t>
                                  </m:r>
                                </m:sub>
                                <m:sup>
                                  <m:r>
                                    <a:rPr lang="en-US" sz="3200" b="0" i="1" smtClean="0">
                                      <a:latin typeface="Cambria Math" panose="02040503050406030204" pitchFamily="18" charset="0"/>
                                    </a:rPr>
                                    <m:t>𝐷</m:t>
                                  </m:r>
                                </m:sup>
                                <m:e>
                                  <m:sSup>
                                    <m:sSupPr>
                                      <m:ctrlPr>
                                        <a:rPr lang="en-US" sz="3200" b="0" i="1" smtClean="0">
                                          <a:latin typeface="Cambria Math" panose="02040503050406030204" pitchFamily="18" charset="0"/>
                                        </a:rPr>
                                      </m:ctrlPr>
                                    </m:sSupPr>
                                    <m:e>
                                      <m:d>
                                        <m:dPr>
                                          <m:ctrlPr>
                                            <a:rPr lang="en-US" sz="3200" i="1">
                                              <a:latin typeface="Cambria Math" panose="02040503050406030204" pitchFamily="18" charset="0"/>
                                            </a:rPr>
                                          </m:ctrlPr>
                                        </m:dPr>
                                        <m:e>
                                          <m:r>
                                            <a:rPr lang="en-US" sz="3200" i="1">
                                              <a:latin typeface="Cambria Math" panose="02040503050406030204" pitchFamily="18" charset="0"/>
                                            </a:rPr>
                                            <m:t>𝑙𝑜𝑔</m:t>
                                          </m:r>
                                          <m:d>
                                            <m:dPr>
                                              <m:ctrlPr>
                                                <a:rPr lang="en-US" sz="3200" i="1">
                                                  <a:latin typeface="Cambria Math" panose="02040503050406030204" pitchFamily="18" charset="0"/>
                                                </a:rPr>
                                              </m:ctrlPr>
                                            </m:dPr>
                                            <m:e>
                                              <m:f>
                                                <m:fPr>
                                                  <m:ctrlPr>
                                                    <a:rPr lang="en-US" sz="3200" i="1">
                                                      <a:latin typeface="Cambria Math" panose="02040503050406030204" pitchFamily="18" charset="0"/>
                                                    </a:rPr>
                                                  </m:ctrlPr>
                                                </m:fPr>
                                                <m:num>
                                                  <m:sSub>
                                                    <m:sSubPr>
                                                      <m:ctrlPr>
                                                        <a:rPr lang="en-US" sz="3200" i="1">
                                                          <a:latin typeface="Cambria Math" panose="02040503050406030204" pitchFamily="18" charset="0"/>
                                                        </a:rPr>
                                                      </m:ctrlPr>
                                                    </m:sSubPr>
                                                    <m:e>
                                                      <m:r>
                                                        <a:rPr lang="en-US" sz="3200" i="1">
                                                          <a:latin typeface="Cambria Math" panose="02040503050406030204" pitchFamily="18" charset="0"/>
                                                        </a:rPr>
                                                        <m:t>𝑥</m:t>
                                                      </m:r>
                                                    </m:e>
                                                    <m:sub>
                                                      <m:r>
                                                        <a:rPr lang="en-US" sz="3200" i="1">
                                                          <a:latin typeface="Cambria Math" panose="02040503050406030204" pitchFamily="18" charset="0"/>
                                                        </a:rPr>
                                                        <m:t>𝑖</m:t>
                                                      </m:r>
                                                    </m:sub>
                                                  </m:sSub>
                                                </m:num>
                                                <m:den>
                                                  <m:r>
                                                    <a:rPr lang="en-US" sz="3200" i="1">
                                                      <a:latin typeface="Cambria Math" panose="02040503050406030204" pitchFamily="18" charset="0"/>
                                                    </a:rPr>
                                                    <m:t>𝑔</m:t>
                                                  </m:r>
                                                  <m:r>
                                                    <a:rPr lang="en-US" sz="3200" i="1">
                                                      <a:latin typeface="Cambria Math" panose="02040503050406030204" pitchFamily="18" charset="0"/>
                                                    </a:rPr>
                                                    <m:t>(</m:t>
                                                  </m:r>
                                                  <m:r>
                                                    <a:rPr lang="en-US" sz="3200" b="1" i="1">
                                                      <a:latin typeface="Cambria Math" panose="02040503050406030204" pitchFamily="18" charset="0"/>
                                                    </a:rPr>
                                                    <m:t>𝒙</m:t>
                                                  </m:r>
                                                  <m:r>
                                                    <a:rPr lang="en-US" sz="3200" b="1" i="1">
                                                      <a:latin typeface="Cambria Math" panose="02040503050406030204" pitchFamily="18" charset="0"/>
                                                    </a:rPr>
                                                    <m:t>)</m:t>
                                                  </m:r>
                                                </m:den>
                                              </m:f>
                                            </m:e>
                                          </m:d>
                                          <m:r>
                                            <a:rPr lang="en-US" sz="3200" i="1">
                                              <a:latin typeface="Cambria Math" panose="02040503050406030204" pitchFamily="18" charset="0"/>
                                            </a:rPr>
                                            <m:t>−</m:t>
                                          </m:r>
                                          <m:r>
                                            <a:rPr lang="en-US" sz="3200" i="1">
                                              <a:latin typeface="Cambria Math" panose="02040503050406030204" pitchFamily="18" charset="0"/>
                                            </a:rPr>
                                            <m:t>𝑙𝑜𝑔</m:t>
                                          </m:r>
                                          <m:d>
                                            <m:dPr>
                                              <m:ctrlPr>
                                                <a:rPr lang="en-US" sz="3200" i="1">
                                                  <a:latin typeface="Cambria Math" panose="02040503050406030204" pitchFamily="18" charset="0"/>
                                                </a:rPr>
                                              </m:ctrlPr>
                                            </m:dPr>
                                            <m:e>
                                              <m:f>
                                                <m:fPr>
                                                  <m:ctrlPr>
                                                    <a:rPr lang="en-US" sz="3200" i="1">
                                                      <a:latin typeface="Cambria Math" panose="02040503050406030204" pitchFamily="18" charset="0"/>
                                                    </a:rPr>
                                                  </m:ctrlPr>
                                                </m:fPr>
                                                <m:num>
                                                  <m:sSub>
                                                    <m:sSubPr>
                                                      <m:ctrlPr>
                                                        <a:rPr lang="en-US" sz="3200" i="1">
                                                          <a:latin typeface="Cambria Math" panose="02040503050406030204" pitchFamily="18" charset="0"/>
                                                        </a:rPr>
                                                      </m:ctrlPr>
                                                    </m:sSubPr>
                                                    <m:e>
                                                      <m:r>
                                                        <a:rPr lang="en-US" sz="3200" i="1">
                                                          <a:latin typeface="Cambria Math" panose="02040503050406030204" pitchFamily="18" charset="0"/>
                                                        </a:rPr>
                                                        <m:t>𝑦</m:t>
                                                      </m:r>
                                                    </m:e>
                                                    <m:sub>
                                                      <m:r>
                                                        <a:rPr lang="en-US" sz="3200" i="1">
                                                          <a:latin typeface="Cambria Math" panose="02040503050406030204" pitchFamily="18" charset="0"/>
                                                        </a:rPr>
                                                        <m:t>𝑖</m:t>
                                                      </m:r>
                                                    </m:sub>
                                                  </m:sSub>
                                                </m:num>
                                                <m:den>
                                                  <m:r>
                                                    <a:rPr lang="en-US" sz="3200" i="1">
                                                      <a:latin typeface="Cambria Math" panose="02040503050406030204" pitchFamily="18" charset="0"/>
                                                    </a:rPr>
                                                    <m:t>𝑔</m:t>
                                                  </m:r>
                                                  <m:r>
                                                    <a:rPr lang="en-US" sz="3200" i="1">
                                                      <a:latin typeface="Cambria Math" panose="02040503050406030204" pitchFamily="18" charset="0"/>
                                                    </a:rPr>
                                                    <m:t>(</m:t>
                                                  </m:r>
                                                  <m:r>
                                                    <a:rPr lang="en-US" sz="3200" b="1" i="1">
                                                      <a:latin typeface="Cambria Math" panose="02040503050406030204" pitchFamily="18" charset="0"/>
                                                    </a:rPr>
                                                    <m:t>𝒚</m:t>
                                                  </m:r>
                                                  <m:r>
                                                    <a:rPr lang="en-US" sz="3200" b="1" i="1">
                                                      <a:latin typeface="Cambria Math" panose="02040503050406030204" pitchFamily="18" charset="0"/>
                                                    </a:rPr>
                                                    <m:t>)</m:t>
                                                  </m:r>
                                                </m:den>
                                              </m:f>
                                            </m:e>
                                          </m:d>
                                        </m:e>
                                      </m:d>
                                    </m:e>
                                    <m:sup>
                                      <m:r>
                                        <a:rPr lang="en-US" sz="3200" b="0" i="1" smtClean="0">
                                          <a:latin typeface="Cambria Math" panose="02040503050406030204" pitchFamily="18" charset="0"/>
                                        </a:rPr>
                                        <m:t>2</m:t>
                                      </m:r>
                                    </m:sup>
                                  </m:sSup>
                                </m:e>
                              </m:nary>
                            </m:e>
                          </m:d>
                        </m:e>
                        <m:sup>
                          <m:r>
                            <a:rPr lang="en-US" sz="3200" b="0" i="1" smtClean="0">
                              <a:latin typeface="Cambria Math" panose="02040503050406030204" pitchFamily="18" charset="0"/>
                            </a:rPr>
                            <m:t>1/2</m:t>
                          </m:r>
                        </m:sup>
                      </m:sSup>
                    </m:oMath>
                  </m:oMathPara>
                </a14:m>
                <a:endParaRPr lang="en-US" sz="3600" b="1" dirty="0"/>
              </a:p>
            </p:txBody>
          </p:sp>
        </mc:Choice>
        <mc:Fallback xmlns="">
          <p:sp>
            <p:nvSpPr>
              <p:cNvPr id="26" name="TextBox 25">
                <a:extLst>
                  <a:ext uri="{FF2B5EF4-FFF2-40B4-BE49-F238E27FC236}">
                    <a16:creationId xmlns:a16="http://schemas.microsoft.com/office/drawing/2014/main" id="{D35DF39E-2BAA-4684-9ABD-F83AB0BFCEDD}"/>
                  </a:ext>
                </a:extLst>
              </p:cNvPr>
              <p:cNvSpPr txBox="1">
                <a:spLocks noRot="1" noChangeAspect="1" noMove="1" noResize="1" noEditPoints="1" noAdjustHandles="1" noChangeArrowheads="1" noChangeShapeType="1" noTextEdit="1"/>
              </p:cNvSpPr>
              <p:nvPr/>
            </p:nvSpPr>
            <p:spPr>
              <a:xfrm>
                <a:off x="15077274" y="5313319"/>
                <a:ext cx="12231974" cy="9924961"/>
              </a:xfrm>
              <a:prstGeom prst="rect">
                <a:avLst/>
              </a:prstGeom>
              <a:blipFill>
                <a:blip r:embed="rId5"/>
                <a:stretch>
                  <a:fillRect l="-1495" t="-9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1961BA29-85B2-4B9F-A3CB-F980B5580741}"/>
                  </a:ext>
                </a:extLst>
              </p:cNvPr>
              <p:cNvSpPr txBox="1"/>
              <p:nvPr/>
            </p:nvSpPr>
            <p:spPr>
              <a:xfrm flipH="1">
                <a:off x="29160107" y="5313319"/>
                <a:ext cx="12547892" cy="6740307"/>
              </a:xfrm>
              <a:prstGeom prst="rect">
                <a:avLst/>
              </a:prstGeom>
              <a:noFill/>
            </p:spPr>
            <p:txBody>
              <a:bodyPr wrap="square" rtlCol="0">
                <a:spAutoFit/>
              </a:bodyPr>
              <a:lstStyle/>
              <a:p>
                <a:r>
                  <a:rPr lang="en-US" sz="3600" dirty="0"/>
                  <a:t>Problems with sample quality, library preparation, or sequencing may result in a low number of reads allocated to a sample.</a:t>
                </a:r>
              </a:p>
              <a:p>
                <a:pPr marL="571500" indent="-571500">
                  <a:buFont typeface="Arial" panose="020B0604020202020204" pitchFamily="34" charset="0"/>
                  <a:buChar char="•"/>
                </a:pPr>
                <a:r>
                  <a:rPr lang="en-US" sz="3600" dirty="0"/>
                  <a:t>For most experiments we expect samples to get equal allocation of sequence reads</a:t>
                </a:r>
              </a:p>
              <a:p>
                <a:r>
                  <a:rPr lang="en-US" sz="3600" b="1" dirty="0"/>
                  <a:t>Method:</a:t>
                </a:r>
                <a:r>
                  <a:rPr lang="en-US" sz="3600" dirty="0"/>
                  <a:t> </a:t>
                </a:r>
              </a:p>
              <a:p>
                <a:pPr marL="742950" indent="-742950">
                  <a:buFont typeface="+mj-lt"/>
                  <a:buAutoNum type="arabicPeriod"/>
                </a:pPr>
                <a:r>
                  <a:rPr lang="en-US" sz="3600" dirty="0"/>
                  <a:t>Use the CLR to transform the total number of reads allocated to each sample.  </a:t>
                </a:r>
              </a:p>
              <a:p>
                <a:pPr marL="742950" indent="-742950">
                  <a:buFont typeface="+mj-lt"/>
                  <a:buAutoNum type="arabicPeriod"/>
                </a:pPr>
                <a:r>
                  <a:rPr lang="en-US" sz="3600" dirty="0"/>
                  <a:t>Apply outlier detection method to identify poor samples</a:t>
                </a:r>
              </a:p>
              <a:p>
                <a:pPr marL="742950" indent="-742950">
                  <a:buFont typeface="+mj-lt"/>
                  <a:buAutoNum type="arabicPeriod"/>
                </a:pPr>
                <a:endParaRPr lang="en-US" sz="3600" dirty="0"/>
              </a:p>
              <a:p>
                <a:r>
                  <a:rPr lang="en-US" sz="3600" b="1" dirty="0"/>
                  <a:t>Definition: </a:t>
                </a:r>
                <a14:m>
                  <m:oMath xmlns:m="http://schemas.openxmlformats.org/officeDocument/2006/math">
                    <m:sSub>
                      <m:sSubPr>
                        <m:ctrlPr>
                          <a:rPr lang="en-US" sz="3600" i="1" smtClean="0">
                            <a:latin typeface="Cambria Math" panose="02040503050406030204" pitchFamily="18" charset="0"/>
                          </a:rPr>
                        </m:ctrlPr>
                      </m:sSubPr>
                      <m:e>
                        <m:r>
                          <a:rPr lang="en-US" sz="3600" b="0" i="1" smtClean="0">
                            <a:latin typeface="Cambria Math" panose="02040503050406030204" pitchFamily="18" charset="0"/>
                          </a:rPr>
                          <m:t>𝑥</m:t>
                        </m:r>
                      </m:e>
                      <m:sub>
                        <m:r>
                          <a:rPr lang="en-US" sz="3600" b="0" i="1" smtClean="0">
                            <a:latin typeface="Cambria Math" panose="02040503050406030204" pitchFamily="18" charset="0"/>
                          </a:rPr>
                          <m:t>𝑖</m:t>
                        </m:r>
                      </m:sub>
                    </m:sSub>
                    <m:r>
                      <a:rPr lang="en-US" sz="3600" b="0" i="1" smtClean="0">
                        <a:latin typeface="Cambria Math" panose="02040503050406030204" pitchFamily="18" charset="0"/>
                      </a:rPr>
                      <m:t> </m:t>
                    </m:r>
                  </m:oMath>
                </a14:m>
                <a:r>
                  <a:rPr lang="en-US" sz="3600" dirty="0"/>
                  <a:t>is a quality control sample failure if </a:t>
                </a:r>
                <a14:m>
                  <m:oMath xmlns:m="http://schemas.openxmlformats.org/officeDocument/2006/math">
                    <m:sSub>
                      <m:sSubPr>
                        <m:ctrlPr>
                          <a:rPr lang="en-US" sz="3600" i="1" smtClean="0">
                            <a:latin typeface="Cambria Math" panose="02040503050406030204" pitchFamily="18" charset="0"/>
                          </a:rPr>
                        </m:ctrlPr>
                      </m:sSubPr>
                      <m:e>
                        <m:r>
                          <a:rPr lang="en-US" sz="3600" b="0" i="1" smtClean="0">
                            <a:latin typeface="Cambria Math" panose="02040503050406030204" pitchFamily="18" charset="0"/>
                          </a:rPr>
                          <m:t>𝑥</m:t>
                        </m:r>
                      </m:e>
                      <m:sub>
                        <m:r>
                          <a:rPr lang="en-US" sz="3600" b="0" i="1" smtClean="0">
                            <a:latin typeface="Cambria Math" panose="02040503050406030204" pitchFamily="18" charset="0"/>
                          </a:rPr>
                          <m:t>𝑖</m:t>
                        </m:r>
                      </m:sub>
                    </m:sSub>
                  </m:oMath>
                </a14:m>
                <a:r>
                  <a:rPr lang="en-US" sz="3600" dirty="0"/>
                  <a:t> &lt; lower-quartile - 1.5 × IQR or </a:t>
                </a:r>
                <a14:m>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𝑥</m:t>
                        </m:r>
                      </m:e>
                      <m:sub>
                        <m:r>
                          <a:rPr lang="en-US" sz="3600" i="1">
                            <a:latin typeface="Cambria Math" panose="02040503050406030204" pitchFamily="18" charset="0"/>
                          </a:rPr>
                          <m:t>𝑖</m:t>
                        </m:r>
                      </m:sub>
                    </m:sSub>
                  </m:oMath>
                </a14:m>
                <a:r>
                  <a:rPr lang="en-US" sz="3600" dirty="0"/>
                  <a:t> &gt; upper-quartile + 1.5 × IQR, where IQR is the interquartile range of </a:t>
                </a:r>
                <a14:m>
                  <m:oMath xmlns:m="http://schemas.openxmlformats.org/officeDocument/2006/math">
                    <m:r>
                      <a:rPr lang="en-US" sz="3600" b="1" i="1" smtClean="0">
                        <a:latin typeface="Cambria Math" panose="02040503050406030204" pitchFamily="18" charset="0"/>
                      </a:rPr>
                      <m:t>𝒙</m:t>
                    </m:r>
                  </m:oMath>
                </a14:m>
                <a:r>
                  <a:rPr lang="en-US" sz="3600" dirty="0"/>
                  <a:t>.</a:t>
                </a:r>
              </a:p>
            </p:txBody>
          </p:sp>
        </mc:Choice>
        <mc:Fallback xmlns="">
          <p:sp>
            <p:nvSpPr>
              <p:cNvPr id="27" name="TextBox 26">
                <a:extLst>
                  <a:ext uri="{FF2B5EF4-FFF2-40B4-BE49-F238E27FC236}">
                    <a16:creationId xmlns:a16="http://schemas.microsoft.com/office/drawing/2014/main" id="{1961BA29-85B2-4B9F-A3CB-F980B5580741}"/>
                  </a:ext>
                </a:extLst>
              </p:cNvPr>
              <p:cNvSpPr txBox="1">
                <a:spLocks noRot="1" noChangeAspect="1" noMove="1" noResize="1" noEditPoints="1" noAdjustHandles="1" noChangeArrowheads="1" noChangeShapeType="1" noTextEdit="1"/>
              </p:cNvSpPr>
              <p:nvPr/>
            </p:nvSpPr>
            <p:spPr>
              <a:xfrm flipH="1">
                <a:off x="29160107" y="5313319"/>
                <a:ext cx="12547892" cy="6740307"/>
              </a:xfrm>
              <a:prstGeom prst="rect">
                <a:avLst/>
              </a:prstGeom>
              <a:blipFill>
                <a:blip r:embed="rId6"/>
                <a:stretch>
                  <a:fillRect l="-1506" t="-1448" r="-1457" b="-2534"/>
                </a:stretch>
              </a:blipFill>
            </p:spPr>
            <p:txBody>
              <a:bodyPr/>
              <a:lstStyle/>
              <a:p>
                <a:r>
                  <a:rPr lang="en-US">
                    <a:noFill/>
                  </a:rPr>
                  <a:t> </a:t>
                </a:r>
              </a:p>
            </p:txBody>
          </p:sp>
        </mc:Fallback>
      </mc:AlternateContent>
      <p:grpSp>
        <p:nvGrpSpPr>
          <p:cNvPr id="32" name="Group 31">
            <a:extLst>
              <a:ext uri="{FF2B5EF4-FFF2-40B4-BE49-F238E27FC236}">
                <a16:creationId xmlns:a16="http://schemas.microsoft.com/office/drawing/2014/main" id="{975B4A0E-BEDE-4996-B70D-D04E4C32510B}"/>
              </a:ext>
            </a:extLst>
          </p:cNvPr>
          <p:cNvGrpSpPr/>
          <p:nvPr/>
        </p:nvGrpSpPr>
        <p:grpSpPr>
          <a:xfrm>
            <a:off x="32591138" y="12289706"/>
            <a:ext cx="9368993" cy="3248527"/>
            <a:chOff x="29357052" y="12396925"/>
            <a:chExt cx="9368993" cy="3248527"/>
          </a:xfrm>
        </p:grpSpPr>
        <p:pic>
          <p:nvPicPr>
            <p:cNvPr id="29" name="Picture 28">
              <a:extLst>
                <a:ext uri="{FF2B5EF4-FFF2-40B4-BE49-F238E27FC236}">
                  <a16:creationId xmlns:a16="http://schemas.microsoft.com/office/drawing/2014/main" id="{9DC63464-4BE9-4173-A119-A7D80D7BA48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357052" y="12396925"/>
              <a:ext cx="4547938" cy="3248527"/>
            </a:xfrm>
            <a:prstGeom prst="rect">
              <a:avLst/>
            </a:prstGeom>
          </p:spPr>
        </p:pic>
        <p:pic>
          <p:nvPicPr>
            <p:cNvPr id="31" name="Picture 30">
              <a:extLst>
                <a:ext uri="{FF2B5EF4-FFF2-40B4-BE49-F238E27FC236}">
                  <a16:creationId xmlns:a16="http://schemas.microsoft.com/office/drawing/2014/main" id="{B6FA73B2-8E16-487F-9171-51065F1CB4F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213428" y="12422154"/>
              <a:ext cx="4512617" cy="3223298"/>
            </a:xfrm>
            <a:prstGeom prst="rect">
              <a:avLst/>
            </a:prstGeom>
          </p:spPr>
        </p:pic>
      </p:grpSp>
      <p:sp>
        <p:nvSpPr>
          <p:cNvPr id="33" name="TextBox 32">
            <a:extLst>
              <a:ext uri="{FF2B5EF4-FFF2-40B4-BE49-F238E27FC236}">
                <a16:creationId xmlns:a16="http://schemas.microsoft.com/office/drawing/2014/main" id="{A4CD5390-EE43-4B7D-BBAF-5F56AF149782}"/>
              </a:ext>
            </a:extLst>
          </p:cNvPr>
          <p:cNvSpPr txBox="1"/>
          <p:nvPr/>
        </p:nvSpPr>
        <p:spPr>
          <a:xfrm rot="10800000" flipH="1" flipV="1">
            <a:off x="28883768" y="12289706"/>
            <a:ext cx="3333132" cy="3139321"/>
          </a:xfrm>
          <a:prstGeom prst="rect">
            <a:avLst/>
          </a:prstGeom>
          <a:noFill/>
        </p:spPr>
        <p:txBody>
          <a:bodyPr wrap="square" rtlCol="0">
            <a:spAutoFit/>
          </a:bodyPr>
          <a:lstStyle/>
          <a:p>
            <a:r>
              <a:rPr lang="en-US" sz="2200" b="1" dirty="0"/>
              <a:t>Figure 1.  </a:t>
            </a:r>
            <a:r>
              <a:rPr lang="en-US" sz="2200" dirty="0"/>
              <a:t>The raw (left) and CLR transformed (right) total counts for 120 mRNA samples sequenced in 5 runs.  The CLR transformation substantially improves the detection of low total count outlying samples.</a:t>
            </a:r>
          </a:p>
        </p:txBody>
      </p:sp>
      <p:sp>
        <p:nvSpPr>
          <p:cNvPr id="2" name="TextBox 1">
            <a:extLst>
              <a:ext uri="{FF2B5EF4-FFF2-40B4-BE49-F238E27FC236}">
                <a16:creationId xmlns:a16="http://schemas.microsoft.com/office/drawing/2014/main" id="{BEB01097-9A6F-4BAD-ABEC-BB35033BB7AF}"/>
              </a:ext>
            </a:extLst>
          </p:cNvPr>
          <p:cNvSpPr txBox="1"/>
          <p:nvPr/>
        </p:nvSpPr>
        <p:spPr>
          <a:xfrm>
            <a:off x="727866" y="18177727"/>
            <a:ext cx="12683332" cy="6186309"/>
          </a:xfrm>
          <a:prstGeom prst="rect">
            <a:avLst/>
          </a:prstGeom>
          <a:noFill/>
        </p:spPr>
        <p:txBody>
          <a:bodyPr wrap="square" rtlCol="0">
            <a:spAutoFit/>
          </a:bodyPr>
          <a:lstStyle/>
          <a:p>
            <a:r>
              <a:rPr lang="en-US" sz="3600" dirty="0"/>
              <a:t>RNA-</a:t>
            </a:r>
            <a:r>
              <a:rPr lang="en-US" sz="3600" dirty="0" err="1"/>
              <a:t>Seq</a:t>
            </a:r>
            <a:r>
              <a:rPr lang="en-US" sz="3600" dirty="0"/>
              <a:t> analyses assume the number of reads assigned to a sample is independent of the relative abundance of  probes (Compositional Invariance (CI)). </a:t>
            </a:r>
          </a:p>
          <a:p>
            <a:pPr marL="457200" indent="-457200">
              <a:buFont typeface="Arial" panose="020B0604020202020204" pitchFamily="34" charset="0"/>
              <a:buChar char="•"/>
            </a:pPr>
            <a:r>
              <a:rPr lang="en-US" sz="3600" dirty="0"/>
              <a:t>Insufficient availability of probes may lead to violations of CI.  </a:t>
            </a:r>
          </a:p>
          <a:p>
            <a:pPr marL="457200" indent="-457200">
              <a:buFont typeface="Arial" panose="020B0604020202020204" pitchFamily="34" charset="0"/>
              <a:buChar char="•"/>
            </a:pPr>
            <a:r>
              <a:rPr lang="en-US" sz="3600" dirty="0"/>
              <a:t>Modelling CI in high dimensional RNA-</a:t>
            </a:r>
            <a:r>
              <a:rPr lang="en-US" sz="3600" dirty="0" err="1"/>
              <a:t>Seq</a:t>
            </a:r>
            <a:r>
              <a:rPr lang="en-US" sz="3600" dirty="0"/>
              <a:t> can be problematic</a:t>
            </a:r>
          </a:p>
          <a:p>
            <a:r>
              <a:rPr lang="en-US" sz="3600" b="1" dirty="0"/>
              <a:t>Method: </a:t>
            </a:r>
          </a:p>
          <a:p>
            <a:pPr marL="514350" indent="-514350">
              <a:buFont typeface="+mj-lt"/>
              <a:buAutoNum type="arabicPeriod"/>
            </a:pPr>
            <a:r>
              <a:rPr lang="en-US" sz="3600" dirty="0"/>
              <a:t>Calculate all pairwise distances using Aitchison Distance</a:t>
            </a:r>
          </a:p>
          <a:p>
            <a:pPr marL="514350" indent="-514350">
              <a:buFont typeface="+mj-lt"/>
              <a:buAutoNum type="arabicPeriod"/>
            </a:pPr>
            <a:r>
              <a:rPr lang="en-US" sz="3600" dirty="0"/>
              <a:t>Create heatmap of distances with samples ordered by total reads</a:t>
            </a:r>
          </a:p>
          <a:p>
            <a:pPr marL="514350" indent="-514350">
              <a:buFont typeface="+mj-lt"/>
              <a:buAutoNum type="arabicPeriod"/>
            </a:pPr>
            <a:r>
              <a:rPr lang="en-US" sz="3600" dirty="0"/>
              <a:t>Plot multi-variate distance between each sample and the center of the top 25% of samples with respect to total reads</a:t>
            </a:r>
          </a:p>
        </p:txBody>
      </p:sp>
      <p:pic>
        <p:nvPicPr>
          <p:cNvPr id="6" name="Picture 5">
            <a:extLst>
              <a:ext uri="{FF2B5EF4-FFF2-40B4-BE49-F238E27FC236}">
                <a16:creationId xmlns:a16="http://schemas.microsoft.com/office/drawing/2014/main" id="{AB9DFE89-EED4-42AF-B658-D15E500BA8C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37409" y="24364036"/>
            <a:ext cx="4396591" cy="4396591"/>
          </a:xfrm>
          <a:prstGeom prst="rect">
            <a:avLst/>
          </a:prstGeom>
        </p:spPr>
      </p:pic>
      <p:sp>
        <p:nvSpPr>
          <p:cNvPr id="7" name="TextBox 6">
            <a:extLst>
              <a:ext uri="{FF2B5EF4-FFF2-40B4-BE49-F238E27FC236}">
                <a16:creationId xmlns:a16="http://schemas.microsoft.com/office/drawing/2014/main" id="{33ACBAC5-6B78-49ED-AABA-43E3A235C19F}"/>
              </a:ext>
            </a:extLst>
          </p:cNvPr>
          <p:cNvSpPr txBox="1"/>
          <p:nvPr/>
        </p:nvSpPr>
        <p:spPr>
          <a:xfrm flipH="1">
            <a:off x="5724211" y="24591836"/>
            <a:ext cx="7296776" cy="3108543"/>
          </a:xfrm>
          <a:prstGeom prst="rect">
            <a:avLst/>
          </a:prstGeom>
          <a:noFill/>
        </p:spPr>
        <p:txBody>
          <a:bodyPr wrap="square" rtlCol="0">
            <a:spAutoFit/>
          </a:bodyPr>
          <a:lstStyle/>
          <a:p>
            <a:r>
              <a:rPr lang="en-US" sz="2800" dirty="0"/>
              <a:t>Figure 2. Distances between samples should be independent of the total reads assigned to each sample.  Violations of compositional invariance can be visualized through the ordering samples by total aligned reads.  Gradients along the diagonal in the heatmap (a), or non-zero slopes (b) indicate a violation of CI.</a:t>
            </a:r>
          </a:p>
        </p:txBody>
      </p:sp>
      <p:sp>
        <p:nvSpPr>
          <p:cNvPr id="8" name="TextBox 7">
            <a:extLst>
              <a:ext uri="{FF2B5EF4-FFF2-40B4-BE49-F238E27FC236}">
                <a16:creationId xmlns:a16="http://schemas.microsoft.com/office/drawing/2014/main" id="{896DB140-5264-4CF5-A835-A7D292B9A190}"/>
              </a:ext>
            </a:extLst>
          </p:cNvPr>
          <p:cNvSpPr txBox="1"/>
          <p:nvPr/>
        </p:nvSpPr>
        <p:spPr>
          <a:xfrm>
            <a:off x="15024330" y="18328943"/>
            <a:ext cx="12121067" cy="6186309"/>
          </a:xfrm>
          <a:prstGeom prst="rect">
            <a:avLst/>
          </a:prstGeom>
          <a:noFill/>
        </p:spPr>
        <p:txBody>
          <a:bodyPr wrap="square" rtlCol="0">
            <a:spAutoFit/>
          </a:bodyPr>
          <a:lstStyle/>
          <a:p>
            <a:r>
              <a:rPr lang="en-US" sz="3600" dirty="0"/>
              <a:t>Identifying and controlling for batch effects is a critical step in the transition of RNA-</a:t>
            </a:r>
            <a:r>
              <a:rPr lang="en-US" sz="3600" dirty="0" err="1"/>
              <a:t>Seq</a:t>
            </a:r>
            <a:r>
              <a:rPr lang="en-US" sz="3600" dirty="0"/>
              <a:t> from the lab to the clinic. </a:t>
            </a:r>
          </a:p>
          <a:p>
            <a:pPr marL="457200" indent="-457200">
              <a:buFont typeface="Arial" panose="020B0604020202020204" pitchFamily="34" charset="0"/>
              <a:buChar char="•"/>
            </a:pPr>
            <a:r>
              <a:rPr lang="en-US" sz="3600" dirty="0"/>
              <a:t>Identify sample groups related to batch with a hierarchical clustering (HC) or principal components analysis (PCA) on CLR transformed counts.</a:t>
            </a:r>
          </a:p>
          <a:p>
            <a:pPr marL="457200" indent="-457200">
              <a:buFont typeface="Arial" panose="020B0604020202020204" pitchFamily="34" charset="0"/>
              <a:buChar char="•"/>
            </a:pPr>
            <a:r>
              <a:rPr lang="en-US" sz="3600" dirty="0"/>
              <a:t>CLR transformation has several benefits:</a:t>
            </a:r>
          </a:p>
          <a:p>
            <a:pPr marL="914400" lvl="1" indent="-457200">
              <a:buFont typeface="Arial" panose="020B0604020202020204" pitchFamily="34" charset="0"/>
              <a:buChar char="•"/>
            </a:pPr>
            <a:r>
              <a:rPr lang="en-US" sz="3600" dirty="0"/>
              <a:t>Double centering transformation improves PCA biplot interpretation</a:t>
            </a:r>
          </a:p>
          <a:p>
            <a:pPr marL="914400" lvl="1" indent="-457200">
              <a:buFont typeface="Arial" panose="020B0604020202020204" pitchFamily="34" charset="0"/>
              <a:buChar char="•"/>
            </a:pPr>
            <a:r>
              <a:rPr lang="en-US" sz="3600" dirty="0"/>
              <a:t>Works as single sample normalization without biological assumptions about differential expression among samples</a:t>
            </a:r>
          </a:p>
          <a:p>
            <a:pPr marL="914400" lvl="1" indent="-457200">
              <a:buFont typeface="Arial" panose="020B0604020202020204" pitchFamily="34" charset="0"/>
              <a:buChar char="•"/>
            </a:pPr>
            <a:endParaRPr lang="en-US" sz="3600" dirty="0"/>
          </a:p>
        </p:txBody>
      </p:sp>
      <p:pic>
        <p:nvPicPr>
          <p:cNvPr id="9" name="Picture 8">
            <a:extLst>
              <a:ext uri="{FF2B5EF4-FFF2-40B4-BE49-F238E27FC236}">
                <a16:creationId xmlns:a16="http://schemas.microsoft.com/office/drawing/2014/main" id="{6FE30BDE-4E91-40AC-A787-C26BEF577DF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9532592" y="24306663"/>
            <a:ext cx="8328834" cy="4164417"/>
          </a:xfrm>
          <a:prstGeom prst="rect">
            <a:avLst/>
          </a:prstGeom>
        </p:spPr>
      </p:pic>
      <p:sp>
        <p:nvSpPr>
          <p:cNvPr id="16" name="TextBox 15">
            <a:extLst>
              <a:ext uri="{FF2B5EF4-FFF2-40B4-BE49-F238E27FC236}">
                <a16:creationId xmlns:a16="http://schemas.microsoft.com/office/drawing/2014/main" id="{C7CF56D2-A989-4E8B-8811-900A989B8985}"/>
              </a:ext>
            </a:extLst>
          </p:cNvPr>
          <p:cNvSpPr txBox="1"/>
          <p:nvPr/>
        </p:nvSpPr>
        <p:spPr>
          <a:xfrm flipH="1">
            <a:off x="15027113" y="24306663"/>
            <a:ext cx="4098231" cy="3970318"/>
          </a:xfrm>
          <a:prstGeom prst="rect">
            <a:avLst/>
          </a:prstGeom>
          <a:noFill/>
        </p:spPr>
        <p:txBody>
          <a:bodyPr wrap="square" rtlCol="0">
            <a:spAutoFit/>
          </a:bodyPr>
          <a:lstStyle/>
          <a:p>
            <a:r>
              <a:rPr lang="en-US" sz="2800" dirty="0"/>
              <a:t>Figure 3.  Plot of the first 2 components of a PCA of mi-RNA samples from 5 different sequencing runs.  Batch effects are ore more clearly discernible in the CLR transformed data (B) than in the log-untransformed data (A).</a:t>
            </a:r>
          </a:p>
        </p:txBody>
      </p:sp>
      <p:sp>
        <p:nvSpPr>
          <p:cNvPr id="18" name="TextBox 17">
            <a:extLst>
              <a:ext uri="{FF2B5EF4-FFF2-40B4-BE49-F238E27FC236}">
                <a16:creationId xmlns:a16="http://schemas.microsoft.com/office/drawing/2014/main" id="{4253CE57-02D5-4E43-A210-88BDE7EDB24A}"/>
              </a:ext>
            </a:extLst>
          </p:cNvPr>
          <p:cNvSpPr txBox="1"/>
          <p:nvPr/>
        </p:nvSpPr>
        <p:spPr>
          <a:xfrm flipH="1">
            <a:off x="29205826" y="18385971"/>
            <a:ext cx="12513674" cy="8956298"/>
          </a:xfrm>
          <a:prstGeom prst="rect">
            <a:avLst/>
          </a:prstGeom>
          <a:noFill/>
        </p:spPr>
        <p:txBody>
          <a:bodyPr wrap="square" rtlCol="0">
            <a:spAutoFit/>
          </a:bodyPr>
          <a:lstStyle/>
          <a:p>
            <a:pPr marL="285750" indent="-285750">
              <a:buFont typeface="Arial" panose="020B0604020202020204" pitchFamily="34" charset="0"/>
              <a:buChar char="•"/>
            </a:pPr>
            <a:r>
              <a:rPr lang="en-US" sz="3600" dirty="0"/>
              <a:t>Our fractional read allocation metric can identify problematic samples which arise from multiple failure modes, e.g. a low quality sample or a sequencing problem.</a:t>
            </a:r>
          </a:p>
          <a:p>
            <a:pPr marL="285750" indent="-285750">
              <a:buFont typeface="Arial" panose="020B0604020202020204" pitchFamily="34" charset="0"/>
              <a:buChar char="•"/>
            </a:pPr>
            <a:endParaRPr lang="en-US" sz="3600" dirty="0"/>
          </a:p>
          <a:p>
            <a:pPr marL="285750" indent="-285750">
              <a:buFont typeface="Arial" panose="020B0604020202020204" pitchFamily="34" charset="0"/>
              <a:buChar char="•"/>
            </a:pPr>
            <a:r>
              <a:rPr lang="en-US" sz="3600" dirty="0"/>
              <a:t>The identification compositional invariance violations allows the investigator to account for the dependency between the total aligned reads and the composition when modelling.</a:t>
            </a:r>
          </a:p>
          <a:p>
            <a:pPr marL="285750" indent="-285750">
              <a:buFont typeface="Arial" panose="020B0604020202020204" pitchFamily="34" charset="0"/>
              <a:buChar char="•"/>
            </a:pPr>
            <a:endParaRPr lang="en-US" sz="3600" dirty="0"/>
          </a:p>
          <a:p>
            <a:pPr marL="285750" indent="-285750">
              <a:buFont typeface="Arial" panose="020B0604020202020204" pitchFamily="34" charset="0"/>
              <a:buChar char="•"/>
            </a:pPr>
            <a:r>
              <a:rPr lang="en-US" sz="3600" dirty="0"/>
              <a:t>The CLR transformation improves PCA biplot interpretation and provides sample normalization.</a:t>
            </a:r>
          </a:p>
          <a:p>
            <a:pPr marL="285750" indent="-285750">
              <a:buFont typeface="Arial" panose="020B0604020202020204" pitchFamily="34" charset="0"/>
              <a:buChar char="•"/>
            </a:pPr>
            <a:endParaRPr lang="en-US" sz="3600" dirty="0"/>
          </a:p>
          <a:p>
            <a:r>
              <a:rPr lang="en-US" sz="3600" b="1" dirty="0"/>
              <a:t>Future Work</a:t>
            </a:r>
          </a:p>
          <a:p>
            <a:endParaRPr lang="en-US" sz="3600" b="1" dirty="0"/>
          </a:p>
          <a:p>
            <a:pPr marL="571500" indent="-571500">
              <a:buFont typeface="Arial" panose="020B0604020202020204" pitchFamily="34" charset="0"/>
              <a:buChar char="•"/>
            </a:pPr>
            <a:r>
              <a:rPr lang="en-US" sz="3600" dirty="0"/>
              <a:t>Leverage compositional theory to improve analytical methods for targeted extraction-free RNA-</a:t>
            </a:r>
            <a:r>
              <a:rPr lang="en-US" sz="3600" dirty="0" err="1"/>
              <a:t>Seq</a:t>
            </a:r>
            <a:endParaRPr lang="en-US" sz="3600" dirty="0"/>
          </a:p>
          <a:p>
            <a:r>
              <a:rPr lang="en-US" sz="3600" dirty="0"/>
              <a:t> </a:t>
            </a:r>
          </a:p>
        </p:txBody>
      </p:sp>
      <p:sp>
        <p:nvSpPr>
          <p:cNvPr id="28" name="TextBox 27">
            <a:extLst>
              <a:ext uri="{FF2B5EF4-FFF2-40B4-BE49-F238E27FC236}">
                <a16:creationId xmlns:a16="http://schemas.microsoft.com/office/drawing/2014/main" id="{35001920-BF01-4DC3-880A-57E40B512533}"/>
              </a:ext>
            </a:extLst>
          </p:cNvPr>
          <p:cNvSpPr txBox="1"/>
          <p:nvPr/>
        </p:nvSpPr>
        <p:spPr>
          <a:xfrm>
            <a:off x="727866" y="29280313"/>
            <a:ext cx="36411209" cy="584775"/>
          </a:xfrm>
          <a:prstGeom prst="rect">
            <a:avLst/>
          </a:prstGeom>
          <a:noFill/>
        </p:spPr>
        <p:txBody>
          <a:bodyPr wrap="square" rtlCol="0">
            <a:spAutoFit/>
          </a:bodyPr>
          <a:lstStyle/>
          <a:p>
            <a:r>
              <a:rPr lang="en-US" sz="3200" baseline="30000" dirty="0"/>
              <a:t>1 </a:t>
            </a:r>
            <a:r>
              <a:rPr lang="en-US" sz="3200" dirty="0"/>
              <a:t>University of Arizona, Mel and Enid Zuckerman College of Public Health, Department of Biostatistics, </a:t>
            </a:r>
            <a:r>
              <a:rPr lang="en-US" sz="3200" baseline="30000" dirty="0"/>
              <a:t>2</a:t>
            </a:r>
            <a:r>
              <a:rPr lang="en-US" sz="3200" dirty="0"/>
              <a:t>HTG Molecular Diagnostics, </a:t>
            </a:r>
            <a:r>
              <a:rPr lang="en-US" sz="3200" baseline="30000" dirty="0"/>
              <a:t>*</a:t>
            </a:r>
            <a:r>
              <a:rPr lang="en-US" sz="3200" dirty="0"/>
              <a:t>Corresponding Author: </a:t>
            </a:r>
            <a:r>
              <a:rPr lang="en-US" sz="3200" dirty="0" err="1"/>
              <a:t>dlaroche@email.arizona</a:t>
            </a:r>
            <a:r>
              <a:rPr lang="en-US" sz="3200" dirty="0"/>
              <a:t> .</a:t>
            </a:r>
            <a:r>
              <a:rPr lang="en-US" sz="3200" dirty="0" err="1"/>
              <a:t>edu</a:t>
            </a:r>
            <a:r>
              <a:rPr lang="en-US" sz="3200" baseline="30000" dirty="0"/>
              <a:t> </a:t>
            </a:r>
          </a:p>
        </p:txBody>
      </p:sp>
      <p:pic>
        <p:nvPicPr>
          <p:cNvPr id="34" name="Picture 33">
            <a:extLst>
              <a:ext uri="{FF2B5EF4-FFF2-40B4-BE49-F238E27FC236}">
                <a16:creationId xmlns:a16="http://schemas.microsoft.com/office/drawing/2014/main" id="{E36F2A0A-B399-4960-A989-85F75BC4D8A6}"/>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9945288" y="28839597"/>
            <a:ext cx="1252568" cy="1259808"/>
          </a:xfrm>
          <a:prstGeom prst="rect">
            <a:avLst/>
          </a:prstGeom>
        </p:spPr>
      </p:pic>
    </p:spTree>
    <p:extLst>
      <p:ext uri="{BB962C8B-B14F-4D97-AF65-F5344CB8AC3E}">
        <p14:creationId xmlns:p14="http://schemas.microsoft.com/office/powerpoint/2010/main" val="293415191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4129</TotalTime>
  <Words>742</Words>
  <Application>Microsoft Office PowerPoint</Application>
  <PresentationFormat>Custom</PresentationFormat>
  <Paragraphs>70</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Cambria Math</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Dominic LaRoche</dc:creator>
  <cp:lastModifiedBy>Dominic LaRoche</cp:lastModifiedBy>
  <cp:revision>59</cp:revision>
  <dcterms:created xsi:type="dcterms:W3CDTF">2017-05-25T20:09:27Z</dcterms:created>
  <dcterms:modified xsi:type="dcterms:W3CDTF">2017-06-01T16:29:16Z</dcterms:modified>
</cp:coreProperties>
</file>