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67" r:id="rId6"/>
    <p:sldId id="265" r:id="rId7"/>
    <p:sldId id="264" r:id="rId8"/>
    <p:sldId id="260" r:id="rId9"/>
    <p:sldId id="262" r:id="rId10"/>
    <p:sldId id="268" r:id="rId11"/>
    <p:sldId id="263" r:id="rId12"/>
    <p:sldId id="261" r:id="rId13"/>
    <p:sldId id="259" r:id="rId14"/>
    <p:sldId id="269" r:id="rId15"/>
    <p:sldId id="270" r:id="rId16"/>
    <p:sldId id="271" r:id="rId17"/>
    <p:sldId id="272" r:id="rId18"/>
    <p:sldId id="289" r:id="rId19"/>
    <p:sldId id="282" r:id="rId20"/>
    <p:sldId id="290" r:id="rId21"/>
    <p:sldId id="283" r:id="rId22"/>
    <p:sldId id="288" r:id="rId23"/>
    <p:sldId id="284" r:id="rId24"/>
    <p:sldId id="286" r:id="rId25"/>
    <p:sldId id="287" r:id="rId26"/>
    <p:sldId id="285" r:id="rId27"/>
    <p:sldId id="27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03E3"/>
    <a:srgbClr val="3D37A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p:scale>
          <a:sx n="100" d="100"/>
          <a:sy n="100" d="100"/>
        </p:scale>
        <p:origin x="-282"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EBE0829-8C75-4563-BB1A-7D02E2B88D98}" type="datetimeFigureOut">
              <a:rPr lang="en-US" smtClean="0"/>
              <a:t>12/7/2014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DFBAA61-8D49-4CCB-A26C-A89F95EDECA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BE0829-8C75-4563-BB1A-7D02E2B88D98}"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AA61-8D49-4CCB-A26C-A89F95EDEC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BE0829-8C75-4563-BB1A-7D02E2B88D98}"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AA61-8D49-4CCB-A26C-A89F95EDEC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BE0829-8C75-4563-BB1A-7D02E2B88D98}"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AA61-8D49-4CCB-A26C-A89F95EDEC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BE0829-8C75-4563-BB1A-7D02E2B88D98}"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AA61-8D49-4CCB-A26C-A89F95EDECA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BE0829-8C75-4563-BB1A-7D02E2B88D98}"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BAA61-8D49-4CCB-A26C-A89F95EDEC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EBE0829-8C75-4563-BB1A-7D02E2B88D98}" type="datetimeFigureOut">
              <a:rPr lang="en-US" smtClean="0"/>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BAA61-8D49-4CCB-A26C-A89F95EDEC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BE0829-8C75-4563-BB1A-7D02E2B88D98}" type="datetimeFigureOut">
              <a:rPr lang="en-US" smtClean="0"/>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BAA61-8D49-4CCB-A26C-A89F95EDEC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E0829-8C75-4563-BB1A-7D02E2B88D98}" type="datetimeFigureOut">
              <a:rPr lang="en-US" smtClean="0"/>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BAA61-8D49-4CCB-A26C-A89F95EDEC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BE0829-8C75-4563-BB1A-7D02E2B88D98}"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BAA61-8D49-4CCB-A26C-A89F95EDECA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BE0829-8C75-4563-BB1A-7D02E2B88D98}"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DFBAA61-8D49-4CCB-A26C-A89F95EDECA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BE0829-8C75-4563-BB1A-7D02E2B88D98}" type="datetimeFigureOut">
              <a:rPr lang="en-US" smtClean="0"/>
              <a:t>12/7/2014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DFBAA61-8D49-4CCB-A26C-A89F95EDECA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4.jpg"/><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5.jpg"/><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6.jpg"/><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17.jpg"/><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18.jpg"/><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19.jpg"/><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20.jpg"/><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21.jpg"/><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hhs.gov/ohrp/humansubjects/guidance/belmont.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Additional Comments on </a:t>
            </a:r>
            <a:r>
              <a:rPr lang="en-US" dirty="0" smtClean="0"/>
              <a:t>Cohorts</a:t>
            </a:r>
            <a:endParaRPr lang="en-US" dirty="0"/>
          </a:p>
        </p:txBody>
      </p:sp>
      <p:sp>
        <p:nvSpPr>
          <p:cNvPr id="3" name="Subtitle 2"/>
          <p:cNvSpPr>
            <a:spLocks noGrp="1"/>
          </p:cNvSpPr>
          <p:nvPr>
            <p:ph type="subTitle" idx="1"/>
          </p:nvPr>
        </p:nvSpPr>
        <p:spPr/>
        <p:txBody>
          <a:bodyPr/>
          <a:lstStyle/>
          <a:p>
            <a:r>
              <a:rPr lang="en-US" dirty="0" smtClean="0"/>
              <a:t>Research Considerations</a:t>
            </a:r>
            <a:endParaRPr lang="en-US" dirty="0"/>
          </a:p>
        </p:txBody>
      </p:sp>
      <p:sp>
        <p:nvSpPr>
          <p:cNvPr id="4" name="TextBox 3"/>
          <p:cNvSpPr txBox="1"/>
          <p:nvPr/>
        </p:nvSpPr>
        <p:spPr>
          <a:xfrm>
            <a:off x="6501897" y="6314213"/>
            <a:ext cx="21336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CPH573A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79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1150" y="457200"/>
            <a:ext cx="8271850" cy="4401205"/>
          </a:xfrm>
          <a:prstGeom prst="rect">
            <a:avLst/>
          </a:prstGeom>
          <a:noFill/>
        </p:spPr>
        <p:txBody>
          <a:bodyPr wrap="square" rtlCol="0">
            <a:spAutoFit/>
          </a:bodyPr>
          <a:lstStyle/>
          <a:p>
            <a:r>
              <a:rPr lang="en-US" sz="4000" dirty="0" smtClean="0">
                <a:latin typeface="+mj-lt"/>
              </a:rPr>
              <a:t>The more information requested, the greater the risk, </a:t>
            </a:r>
          </a:p>
          <a:p>
            <a:endParaRPr lang="en-US" sz="4000" dirty="0">
              <a:solidFill>
                <a:schemeClr val="bg1"/>
              </a:solidFill>
              <a:latin typeface="+mj-lt"/>
            </a:endParaRPr>
          </a:p>
          <a:p>
            <a:endParaRPr lang="en-US" sz="4000" dirty="0" smtClean="0">
              <a:solidFill>
                <a:schemeClr val="bg1"/>
              </a:solidFill>
              <a:latin typeface="+mj-lt"/>
            </a:endParaRPr>
          </a:p>
          <a:p>
            <a:r>
              <a:rPr lang="en-US" sz="4000" dirty="0" smtClean="0">
                <a:solidFill>
                  <a:schemeClr val="bg1"/>
                </a:solidFill>
                <a:latin typeface="+mj-lt"/>
              </a:rPr>
              <a:t>- in additional to the greater time and effort involved from the participant to provide that information.</a:t>
            </a:r>
            <a:endParaRPr lang="en-US" sz="4000" dirty="0">
              <a:solidFill>
                <a:schemeClr val="bg1"/>
              </a:solidFill>
              <a:latin typeface="+mj-lt"/>
            </a:endParaRPr>
          </a:p>
        </p:txBody>
      </p:sp>
      <p:pic>
        <p:nvPicPr>
          <p:cNvPr id="4100" name="Picture 4" descr="https://encrypted-tbn0.gstatic.com/images?q=tbn:ANd9GcQymfJvVrxYLORsFfjNNWGoSkV5qwE-ns8CkUxscC_cJGgbHu3n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505" y="4724400"/>
            <a:ext cx="3381375" cy="191121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jfoote\Documents\TempPics\images4Y9MXJZ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218" y="115092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399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AMPRO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04800"/>
            <a:ext cx="2390775" cy="23479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0354" y="838200"/>
            <a:ext cx="6051487" cy="1077218"/>
          </a:xfrm>
          <a:prstGeom prst="rect">
            <a:avLst/>
          </a:prstGeom>
          <a:noFill/>
        </p:spPr>
        <p:txBody>
          <a:bodyPr wrap="square" rtlCol="0">
            <a:spAutoFit/>
          </a:bodyPr>
          <a:lstStyle/>
          <a:p>
            <a:r>
              <a:rPr lang="en-US" sz="3200" dirty="0" smtClean="0">
                <a:latin typeface="+mj-lt"/>
              </a:rPr>
              <a:t>So what does all IRB concerns have to do with Cohort Studies?</a:t>
            </a:r>
            <a:endParaRPr lang="en-US" sz="3200" dirty="0">
              <a:latin typeface="+mj-lt"/>
            </a:endParaRPr>
          </a:p>
        </p:txBody>
      </p:sp>
      <p:sp>
        <p:nvSpPr>
          <p:cNvPr id="4" name="TextBox 3"/>
          <p:cNvSpPr txBox="1"/>
          <p:nvPr/>
        </p:nvSpPr>
        <p:spPr>
          <a:xfrm>
            <a:off x="6406081" y="1783272"/>
            <a:ext cx="1423987" cy="646331"/>
          </a:xfrm>
          <a:prstGeom prst="rect">
            <a:avLst/>
          </a:prstGeom>
          <a:noFill/>
        </p:spPr>
        <p:txBody>
          <a:bodyPr wrap="square" rtlCol="0">
            <a:spAutoFit/>
          </a:bodyPr>
          <a:lstStyle/>
          <a:p>
            <a:pPr algn="ctr"/>
            <a:r>
              <a:rPr lang="en-US" dirty="0" smtClean="0">
                <a:solidFill>
                  <a:schemeClr val="bg1"/>
                </a:solidFill>
              </a:rPr>
              <a:t>IRB concerns</a:t>
            </a:r>
            <a:endParaRPr lang="en-US" dirty="0">
              <a:solidFill>
                <a:schemeClr val="bg1"/>
              </a:solidFill>
            </a:endParaRPr>
          </a:p>
        </p:txBody>
      </p:sp>
      <p:sp>
        <p:nvSpPr>
          <p:cNvPr id="5" name="TextBox 4"/>
          <p:cNvSpPr txBox="1"/>
          <p:nvPr/>
        </p:nvSpPr>
        <p:spPr>
          <a:xfrm>
            <a:off x="533400" y="2514600"/>
            <a:ext cx="7696200" cy="4093428"/>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600" dirty="0" smtClean="0">
                <a:latin typeface="+mj-lt"/>
              </a:rPr>
              <a:t>Cohort Studies are designed – and approved – based on stated hypotheses. </a:t>
            </a:r>
          </a:p>
          <a:p>
            <a:pPr marL="342900" indent="-342900">
              <a:buFont typeface="Arial" panose="020B0604020202020204" pitchFamily="34" charset="0"/>
              <a:buChar char="•"/>
            </a:pPr>
            <a:endParaRPr lang="en-US" sz="2600" dirty="0">
              <a:latin typeface="+mj-lt"/>
            </a:endParaRPr>
          </a:p>
          <a:p>
            <a:pPr marL="342900" indent="-342900">
              <a:buFont typeface="Arial" panose="020B0604020202020204" pitchFamily="34" charset="0"/>
              <a:buChar char="•"/>
            </a:pPr>
            <a:r>
              <a:rPr lang="en-US" sz="2600" dirty="0" smtClean="0">
                <a:latin typeface="+mj-lt"/>
              </a:rPr>
              <a:t>Investigators are not simply “collecting all the info they can acquire” and then “creating a scenario to examine the info collected”</a:t>
            </a:r>
          </a:p>
          <a:p>
            <a:pPr marL="342900" indent="-342900">
              <a:buFont typeface="Arial" panose="020B0604020202020204" pitchFamily="34" charset="0"/>
              <a:buChar char="•"/>
            </a:pPr>
            <a:endParaRPr lang="en-US" sz="2600" dirty="0">
              <a:latin typeface="+mj-lt"/>
            </a:endParaRPr>
          </a:p>
          <a:p>
            <a:pPr marL="342900" indent="-342900">
              <a:buFont typeface="Arial" panose="020B0604020202020204" pitchFamily="34" charset="0"/>
              <a:buChar char="•"/>
            </a:pPr>
            <a:r>
              <a:rPr lang="en-US" sz="2600" dirty="0" smtClean="0">
                <a:latin typeface="+mj-lt"/>
              </a:rPr>
              <a:t>Cohort Studies are started, administered, and ethically responsible to analyze data collected based on initial hypotheses stated.</a:t>
            </a:r>
            <a:endParaRPr lang="en-US" sz="2600" dirty="0">
              <a:latin typeface="+mj-lt"/>
            </a:endParaRPr>
          </a:p>
        </p:txBody>
      </p:sp>
    </p:spTree>
    <p:extLst>
      <p:ext uri="{BB962C8B-B14F-4D97-AF65-F5344CB8AC3E}">
        <p14:creationId xmlns:p14="http://schemas.microsoft.com/office/powerpoint/2010/main" val="3045405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7391400" cy="2062103"/>
          </a:xfrm>
          <a:prstGeom prst="rect">
            <a:avLst/>
          </a:prstGeom>
          <a:noFill/>
        </p:spPr>
        <p:txBody>
          <a:bodyPr wrap="square" rtlCol="0">
            <a:spAutoFit/>
          </a:bodyPr>
          <a:lstStyle/>
          <a:p>
            <a:r>
              <a:rPr lang="en-US" sz="3200" dirty="0" smtClean="0">
                <a:solidFill>
                  <a:srgbClr val="FFFF00"/>
                </a:solidFill>
                <a:latin typeface="+mj-lt"/>
              </a:rPr>
              <a:t>Many of the well-known cohorts, that have provided important analyses &amp; data, have been approved to continued beyond their initial hypotheses.</a:t>
            </a:r>
            <a:endParaRPr lang="en-US" sz="3200" dirty="0">
              <a:solidFill>
                <a:srgbClr val="FFFF00"/>
              </a:solidFill>
              <a:latin typeface="+mj-lt"/>
            </a:endParaRPr>
          </a:p>
        </p:txBody>
      </p:sp>
      <p:sp>
        <p:nvSpPr>
          <p:cNvPr id="3" name="TextBox 2"/>
          <p:cNvSpPr txBox="1"/>
          <p:nvPr/>
        </p:nvSpPr>
        <p:spPr>
          <a:xfrm>
            <a:off x="533400" y="2531374"/>
            <a:ext cx="8077200" cy="4031873"/>
          </a:xfrm>
          <a:prstGeom prst="rect">
            <a:avLst/>
          </a:prstGeom>
          <a:solidFill>
            <a:schemeClr val="bg1"/>
          </a:solidFill>
        </p:spPr>
        <p:txBody>
          <a:bodyPr wrap="square" rtlCol="0">
            <a:spAutoFit/>
          </a:bodyPr>
          <a:lstStyle/>
          <a:p>
            <a:r>
              <a:rPr lang="en-US" sz="3200" dirty="0" smtClean="0">
                <a:latin typeface="+mj-lt"/>
              </a:rPr>
              <a:t>While continuing beyond initial aims can be advantageous for examining additional hypotheses (more bang for the buck), it is CRITICAL to assess whether the cohort actually had the appropriate data – or the best data – collected in an appropriate time-frame, to examine the exposures and outcomes on which the cohort may be reporting!</a:t>
            </a:r>
            <a:endParaRPr lang="en-US" sz="3200" dirty="0">
              <a:latin typeface="+mj-lt"/>
            </a:endParaRPr>
          </a:p>
        </p:txBody>
      </p:sp>
    </p:spTree>
    <p:extLst>
      <p:ext uri="{BB962C8B-B14F-4D97-AF65-F5344CB8AC3E}">
        <p14:creationId xmlns:p14="http://schemas.microsoft.com/office/powerpoint/2010/main" val="144172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1146750"/>
            <a:ext cx="4648200" cy="584775"/>
          </a:xfrm>
          <a:prstGeom prst="rect">
            <a:avLst/>
          </a:prstGeom>
          <a:solidFill>
            <a:srgbClr val="002060"/>
          </a:solidFill>
        </p:spPr>
        <p:txBody>
          <a:bodyPr wrap="square" rtlCol="0">
            <a:spAutoFit/>
          </a:bodyPr>
          <a:lstStyle/>
          <a:p>
            <a:r>
              <a:rPr lang="en-US" sz="3200" dirty="0" smtClean="0">
                <a:latin typeface="+mj-lt"/>
              </a:rPr>
              <a:t>In brief, know your cohort!</a:t>
            </a:r>
            <a:endParaRPr lang="en-US" sz="3200" dirty="0">
              <a:latin typeface="+mj-lt"/>
            </a:endParaRPr>
          </a:p>
        </p:txBody>
      </p:sp>
      <p:grpSp>
        <p:nvGrpSpPr>
          <p:cNvPr id="5" name="Group 4"/>
          <p:cNvGrpSpPr/>
          <p:nvPr/>
        </p:nvGrpSpPr>
        <p:grpSpPr>
          <a:xfrm>
            <a:off x="914400" y="569768"/>
            <a:ext cx="951401" cy="2286000"/>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2883912698"/>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1032" name="ClipArt" r:id="rId3" imgW="1190608" imgH="3648009" progId="MS_ClipArt_Gallery.2">
                    <p:embed/>
                  </p:oleObj>
                </mc:Choice>
                <mc:Fallback>
                  <p:oleObj name="ClipArt" r:id="rId3" imgW="1190608" imgH="3648009" progId="MS_ClipArt_Gallery.2">
                    <p:embed/>
                    <p:pic>
                      <p:nvPicPr>
                        <p:cNvPr id="0" name="Object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 name="TextBox 5"/>
          <p:cNvSpPr txBox="1"/>
          <p:nvPr/>
        </p:nvSpPr>
        <p:spPr>
          <a:xfrm>
            <a:off x="1219200" y="3048000"/>
            <a:ext cx="6781800" cy="2708434"/>
          </a:xfrm>
          <a:prstGeom prst="rect">
            <a:avLst/>
          </a:prstGeom>
          <a:noFill/>
        </p:spPr>
        <p:txBody>
          <a:bodyPr wrap="square" rtlCol="0">
            <a:spAutoFit/>
          </a:bodyPr>
          <a:lstStyle/>
          <a:p>
            <a:r>
              <a:rPr lang="en-US" sz="3400" dirty="0" smtClean="0">
                <a:latin typeface="+mj-lt"/>
              </a:rPr>
              <a:t>When you are reading an article, that cohort X found such and such, you need to critically consider whether cohort X really had the right – or best – data to examine the hypotheses.</a:t>
            </a:r>
            <a:endParaRPr lang="en-US" sz="3400" dirty="0">
              <a:latin typeface="+mj-lt"/>
            </a:endParaRPr>
          </a:p>
        </p:txBody>
      </p:sp>
    </p:spTree>
    <p:extLst>
      <p:ext uri="{BB962C8B-B14F-4D97-AF65-F5344CB8AC3E}">
        <p14:creationId xmlns:p14="http://schemas.microsoft.com/office/powerpoint/2010/main" val="111801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066800"/>
            <a:ext cx="8229600" cy="5509200"/>
          </a:xfrm>
          <a:prstGeom prst="rect">
            <a:avLst/>
          </a:prstGeom>
          <a:solidFill>
            <a:schemeClr val="bg1"/>
          </a:solidFill>
        </p:spPr>
        <p:txBody>
          <a:bodyPr wrap="square" rtlCol="0">
            <a:spAutoFit/>
          </a:bodyPr>
          <a:lstStyle/>
          <a:p>
            <a:r>
              <a:rPr lang="en-US" sz="3200" dirty="0" smtClean="0">
                <a:solidFill>
                  <a:srgbClr val="FFFF00"/>
                </a:solidFill>
                <a:latin typeface="+mj-lt"/>
              </a:rPr>
              <a:t>When ‘results’ get published using less than ideal data, it hurts everyone. </a:t>
            </a:r>
          </a:p>
          <a:p>
            <a:pPr marL="285750" indent="-285750">
              <a:buFont typeface="Arial" panose="020B0604020202020204" pitchFamily="34" charset="0"/>
              <a:buChar char="•"/>
            </a:pPr>
            <a:r>
              <a:rPr lang="en-US" sz="3200" dirty="0" smtClean="0">
                <a:latin typeface="+mj-lt"/>
              </a:rPr>
              <a:t>Results taken as “true” although not based on an appropriate study. Depending on source, may get a lot of press</a:t>
            </a:r>
          </a:p>
          <a:p>
            <a:pPr marL="285750" indent="-285750">
              <a:buFont typeface="Arial" panose="020B0604020202020204" pitchFamily="34" charset="0"/>
              <a:buChar char="•"/>
            </a:pPr>
            <a:r>
              <a:rPr lang="en-US" sz="3200" dirty="0" smtClean="0">
                <a:latin typeface="+mj-lt"/>
              </a:rPr>
              <a:t>Conclusion may not be valid &amp; can take a long time to “disprove”</a:t>
            </a:r>
          </a:p>
          <a:p>
            <a:pPr marL="285750" indent="-285750">
              <a:buFont typeface="Arial" panose="020B0604020202020204" pitchFamily="34" charset="0"/>
              <a:buChar char="•"/>
            </a:pPr>
            <a:r>
              <a:rPr lang="en-US" sz="3200" dirty="0" smtClean="0">
                <a:latin typeface="+mj-lt"/>
              </a:rPr>
              <a:t>More difficult for another research group to get funding to look at similar hypothesis, even if designing a study that is using better data/measures.</a:t>
            </a:r>
            <a:endParaRPr lang="en-US" sz="3200" dirty="0">
              <a:latin typeface="+mj-lt"/>
            </a:endParaRPr>
          </a:p>
        </p:txBody>
      </p:sp>
    </p:spTree>
    <p:extLst>
      <p:ext uri="{BB962C8B-B14F-4D97-AF65-F5344CB8AC3E}">
        <p14:creationId xmlns:p14="http://schemas.microsoft.com/office/powerpoint/2010/main" val="4131339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990600"/>
            <a:ext cx="4648200" cy="584775"/>
          </a:xfrm>
          <a:prstGeom prst="rect">
            <a:avLst/>
          </a:prstGeom>
          <a:solidFill>
            <a:srgbClr val="002060"/>
          </a:solidFill>
        </p:spPr>
        <p:txBody>
          <a:bodyPr wrap="square" rtlCol="0">
            <a:spAutoFit/>
          </a:bodyPr>
          <a:lstStyle/>
          <a:p>
            <a:r>
              <a:rPr lang="en-US" sz="3200" dirty="0" smtClean="0">
                <a:latin typeface="+mj-lt"/>
              </a:rPr>
              <a:t>In brief, know your cohort!</a:t>
            </a:r>
            <a:endParaRPr lang="en-US" sz="3200" dirty="0">
              <a:latin typeface="+mj-lt"/>
            </a:endParaRPr>
          </a:p>
        </p:txBody>
      </p:sp>
      <p:grpSp>
        <p:nvGrpSpPr>
          <p:cNvPr id="5" name="Group 4"/>
          <p:cNvGrpSpPr/>
          <p:nvPr/>
        </p:nvGrpSpPr>
        <p:grpSpPr>
          <a:xfrm>
            <a:off x="914400" y="569768"/>
            <a:ext cx="951401" cy="2286000"/>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3651442364"/>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2055" name="ClipArt" r:id="rId3" imgW="1190608" imgH="3648009" progId="MS_ClipArt_Gallery.2">
                    <p:embed/>
                  </p:oleObj>
                </mc:Choice>
                <mc:Fallback>
                  <p:oleObj name="ClipArt" r:id="rId3" imgW="1190608" imgH="3648009"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 name="TextBox 5"/>
          <p:cNvSpPr txBox="1"/>
          <p:nvPr/>
        </p:nvSpPr>
        <p:spPr>
          <a:xfrm>
            <a:off x="1219200" y="3048000"/>
            <a:ext cx="6781800" cy="2708434"/>
          </a:xfrm>
          <a:prstGeom prst="rect">
            <a:avLst/>
          </a:prstGeom>
          <a:noFill/>
        </p:spPr>
        <p:txBody>
          <a:bodyPr wrap="square" rtlCol="0">
            <a:spAutoFit/>
          </a:bodyPr>
          <a:lstStyle/>
          <a:p>
            <a:pPr marL="457200" indent="-457200">
              <a:buFont typeface="Arial" panose="020B0604020202020204" pitchFamily="34" charset="0"/>
              <a:buChar char="•"/>
            </a:pPr>
            <a:r>
              <a:rPr lang="en-US" sz="3400" dirty="0" smtClean="0">
                <a:latin typeface="+mj-lt"/>
              </a:rPr>
              <a:t>Why was the cohort created?</a:t>
            </a:r>
          </a:p>
          <a:p>
            <a:pPr marL="457200" indent="-457200">
              <a:buFont typeface="Arial" panose="020B0604020202020204" pitchFamily="34" charset="0"/>
              <a:buChar char="•"/>
            </a:pPr>
            <a:r>
              <a:rPr lang="en-US" sz="3400" dirty="0" smtClean="0">
                <a:latin typeface="+mj-lt"/>
              </a:rPr>
              <a:t>What was it designed to examine?</a:t>
            </a:r>
          </a:p>
          <a:p>
            <a:endParaRPr lang="en-US" sz="3400" dirty="0" smtClean="0">
              <a:latin typeface="+mj-lt"/>
            </a:endParaRPr>
          </a:p>
          <a:p>
            <a:r>
              <a:rPr lang="en-US" sz="3400" dirty="0" smtClean="0">
                <a:latin typeface="+mj-lt"/>
              </a:rPr>
              <a:t>In other words, what does it have good data to examine well?</a:t>
            </a:r>
            <a:endParaRPr lang="en-US" sz="3400" dirty="0">
              <a:latin typeface="+mj-lt"/>
            </a:endParaRPr>
          </a:p>
        </p:txBody>
      </p:sp>
    </p:spTree>
    <p:extLst>
      <p:ext uri="{BB962C8B-B14F-4D97-AF65-F5344CB8AC3E}">
        <p14:creationId xmlns:p14="http://schemas.microsoft.com/office/powerpoint/2010/main" val="2423113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86100" y="304800"/>
            <a:ext cx="1752600" cy="523220"/>
          </a:xfrm>
          <a:prstGeom prst="rect">
            <a:avLst/>
          </a:prstGeom>
          <a:noFill/>
        </p:spPr>
        <p:txBody>
          <a:bodyPr wrap="square" rtlCol="0">
            <a:spAutoFit/>
          </a:bodyPr>
          <a:lstStyle/>
          <a:p>
            <a:r>
              <a:rPr lang="en-US" sz="2800" dirty="0" smtClean="0">
                <a:latin typeface="+mj-lt"/>
              </a:rPr>
              <a:t>Examples:</a:t>
            </a:r>
            <a:endParaRPr lang="en-US" sz="2800" dirty="0">
              <a:latin typeface="+mj-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5109005"/>
          </a:xfrm>
          <a:prstGeom prst="rect">
            <a:avLst/>
          </a:prstGeom>
        </p:spPr>
      </p:pic>
    </p:spTree>
    <p:extLst>
      <p:ext uri="{BB962C8B-B14F-4D97-AF65-F5344CB8AC3E}">
        <p14:creationId xmlns:p14="http://schemas.microsoft.com/office/powerpoint/2010/main" val="242311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65013"/>
            <a:ext cx="4648200" cy="584775"/>
          </a:xfrm>
          <a:prstGeom prst="rect">
            <a:avLst/>
          </a:prstGeom>
          <a:solidFill>
            <a:srgbClr val="002060"/>
          </a:solidFill>
        </p:spPr>
        <p:txBody>
          <a:bodyPr wrap="square" rtlCol="0">
            <a:spAutoFit/>
          </a:bodyPr>
          <a:lstStyle/>
          <a:p>
            <a:r>
              <a:rPr lang="en-US" sz="3200" dirty="0" smtClean="0">
                <a:latin typeface="+mj-lt"/>
              </a:rPr>
              <a:t>In brief, know your cohort!</a:t>
            </a:r>
            <a:endParaRPr lang="en-US" sz="3200" dirty="0">
              <a:latin typeface="+mj-lt"/>
            </a:endParaRPr>
          </a:p>
        </p:txBody>
      </p:sp>
      <p:grpSp>
        <p:nvGrpSpPr>
          <p:cNvPr id="5" name="Group 4"/>
          <p:cNvGrpSpPr/>
          <p:nvPr/>
        </p:nvGrpSpPr>
        <p:grpSpPr>
          <a:xfrm>
            <a:off x="381000" y="228600"/>
            <a:ext cx="611777" cy="1124243"/>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3651442364"/>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3080" name="ClipArt" r:id="rId3" imgW="1190608" imgH="3648009" progId="MS_ClipArt_Gallery.2">
                    <p:embed/>
                  </p:oleObj>
                </mc:Choice>
                <mc:Fallback>
                  <p:oleObj name="ClipArt" r:id="rId3" imgW="1190608" imgH="3648009"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447800"/>
            <a:ext cx="8534399" cy="5029200"/>
          </a:xfrm>
          <a:prstGeom prst="rect">
            <a:avLst/>
          </a:prstGeom>
        </p:spPr>
      </p:pic>
    </p:spTree>
    <p:extLst>
      <p:ext uri="{BB962C8B-B14F-4D97-AF65-F5344CB8AC3E}">
        <p14:creationId xmlns:p14="http://schemas.microsoft.com/office/powerpoint/2010/main" val="2423113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65013"/>
            <a:ext cx="4648200" cy="584775"/>
          </a:xfrm>
          <a:prstGeom prst="rect">
            <a:avLst/>
          </a:prstGeom>
          <a:solidFill>
            <a:srgbClr val="002060"/>
          </a:solidFill>
        </p:spPr>
        <p:txBody>
          <a:bodyPr wrap="square" rtlCol="0">
            <a:spAutoFit/>
          </a:bodyPr>
          <a:lstStyle/>
          <a:p>
            <a:r>
              <a:rPr lang="en-US" sz="3200" dirty="0" smtClean="0">
                <a:latin typeface="+mj-lt"/>
              </a:rPr>
              <a:t>In brief, know your cohort!</a:t>
            </a:r>
            <a:endParaRPr lang="en-US" sz="3200" dirty="0">
              <a:latin typeface="+mj-lt"/>
            </a:endParaRPr>
          </a:p>
        </p:txBody>
      </p:sp>
      <p:grpSp>
        <p:nvGrpSpPr>
          <p:cNvPr id="5" name="Group 4"/>
          <p:cNvGrpSpPr/>
          <p:nvPr/>
        </p:nvGrpSpPr>
        <p:grpSpPr>
          <a:xfrm>
            <a:off x="381000" y="228600"/>
            <a:ext cx="611777" cy="1124243"/>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4276309350"/>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14343" name="ClipArt" r:id="rId3" imgW="1190608" imgH="3648009" progId="MS_ClipArt_Gallery.2">
                    <p:embed/>
                  </p:oleObj>
                </mc:Choice>
                <mc:Fallback>
                  <p:oleObj name="ClipArt" r:id="rId3" imgW="1190608" imgH="3648009"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423136"/>
            <a:ext cx="9144000" cy="4011727"/>
          </a:xfrm>
          <a:prstGeom prst="rect">
            <a:avLst/>
          </a:prstGeom>
        </p:spPr>
      </p:pic>
    </p:spTree>
    <p:extLst>
      <p:ext uri="{BB962C8B-B14F-4D97-AF65-F5344CB8AC3E}">
        <p14:creationId xmlns:p14="http://schemas.microsoft.com/office/powerpoint/2010/main" val="2472475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65013"/>
            <a:ext cx="4648200" cy="584775"/>
          </a:xfrm>
          <a:prstGeom prst="rect">
            <a:avLst/>
          </a:prstGeom>
          <a:solidFill>
            <a:srgbClr val="002060"/>
          </a:solidFill>
        </p:spPr>
        <p:txBody>
          <a:bodyPr wrap="square" rtlCol="0">
            <a:spAutoFit/>
          </a:bodyPr>
          <a:lstStyle/>
          <a:p>
            <a:r>
              <a:rPr lang="en-US" sz="3200" dirty="0" smtClean="0">
                <a:latin typeface="+mj-lt"/>
              </a:rPr>
              <a:t>In brief, know your cohort!</a:t>
            </a:r>
            <a:endParaRPr lang="en-US" sz="3200" dirty="0">
              <a:latin typeface="+mj-lt"/>
            </a:endParaRPr>
          </a:p>
        </p:txBody>
      </p:sp>
      <p:grpSp>
        <p:nvGrpSpPr>
          <p:cNvPr id="5" name="Group 4"/>
          <p:cNvGrpSpPr/>
          <p:nvPr/>
        </p:nvGrpSpPr>
        <p:grpSpPr>
          <a:xfrm>
            <a:off x="381000" y="228600"/>
            <a:ext cx="611777" cy="1124243"/>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1738664516"/>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13320" name="ClipArt" r:id="rId3" imgW="1190608" imgH="3648009" progId="MS_ClipArt_Gallery.2">
                    <p:embed/>
                  </p:oleObj>
                </mc:Choice>
                <mc:Fallback>
                  <p:oleObj name="ClipArt" r:id="rId3" imgW="1190608" imgH="3648009"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76400"/>
            <a:ext cx="9144000" cy="3960955"/>
          </a:xfrm>
          <a:prstGeom prst="rect">
            <a:avLst/>
          </a:prstGeom>
        </p:spPr>
      </p:pic>
    </p:spTree>
    <p:extLst>
      <p:ext uri="{BB962C8B-B14F-4D97-AF65-F5344CB8AC3E}">
        <p14:creationId xmlns:p14="http://schemas.microsoft.com/office/powerpoint/2010/main" val="153940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33400"/>
            <a:ext cx="7848600" cy="1569660"/>
          </a:xfrm>
          <a:prstGeom prst="rect">
            <a:avLst/>
          </a:prstGeom>
          <a:noFill/>
        </p:spPr>
        <p:txBody>
          <a:bodyPr wrap="square" rtlCol="0">
            <a:spAutoFit/>
          </a:bodyPr>
          <a:lstStyle/>
          <a:p>
            <a:r>
              <a:rPr lang="en-US" sz="3200" dirty="0" smtClean="0">
                <a:latin typeface="+mj-lt"/>
              </a:rPr>
              <a:t>You may or may not yet have completed your CITI Training – Responsible Conduct of Research – prior to taking this course</a:t>
            </a:r>
            <a:r>
              <a:rPr lang="en-US" dirty="0" smtClean="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515" y="2209800"/>
            <a:ext cx="6324600"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286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65013"/>
            <a:ext cx="4648200" cy="584775"/>
          </a:xfrm>
          <a:prstGeom prst="rect">
            <a:avLst/>
          </a:prstGeom>
          <a:solidFill>
            <a:srgbClr val="002060"/>
          </a:solidFill>
        </p:spPr>
        <p:txBody>
          <a:bodyPr wrap="square" rtlCol="0">
            <a:spAutoFit/>
          </a:bodyPr>
          <a:lstStyle/>
          <a:p>
            <a:r>
              <a:rPr lang="en-US" sz="3200" dirty="0" smtClean="0">
                <a:latin typeface="+mj-lt"/>
              </a:rPr>
              <a:t>In brief, know your cohort!</a:t>
            </a:r>
            <a:endParaRPr lang="en-US" sz="3200" dirty="0">
              <a:latin typeface="+mj-lt"/>
            </a:endParaRPr>
          </a:p>
        </p:txBody>
      </p:sp>
      <p:grpSp>
        <p:nvGrpSpPr>
          <p:cNvPr id="5" name="Group 4"/>
          <p:cNvGrpSpPr/>
          <p:nvPr/>
        </p:nvGrpSpPr>
        <p:grpSpPr>
          <a:xfrm>
            <a:off x="381000" y="228600"/>
            <a:ext cx="611777" cy="1124243"/>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4276309350"/>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15368" name="ClipArt" r:id="rId3" imgW="1190608" imgH="3648009" progId="MS_ClipArt_Gallery.2">
                    <p:embed/>
                  </p:oleObj>
                </mc:Choice>
                <mc:Fallback>
                  <p:oleObj name="ClipArt" r:id="rId3" imgW="1190608" imgH="3648009"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 y="2001581"/>
            <a:ext cx="8991600" cy="3180019"/>
          </a:xfrm>
          <a:prstGeom prst="rect">
            <a:avLst/>
          </a:prstGeom>
        </p:spPr>
      </p:pic>
    </p:spTree>
    <p:extLst>
      <p:ext uri="{BB962C8B-B14F-4D97-AF65-F5344CB8AC3E}">
        <p14:creationId xmlns:p14="http://schemas.microsoft.com/office/powerpoint/2010/main" val="2472475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17782" y="5158507"/>
            <a:ext cx="685800" cy="1219200"/>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1738664516"/>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16391" name="ClipArt" r:id="rId3" imgW="1190608" imgH="3648009" progId="MS_ClipArt_Gallery.2">
                    <p:embed/>
                  </p:oleObj>
                </mc:Choice>
                <mc:Fallback>
                  <p:oleObj name="ClipArt" r:id="rId3" imgW="1190608" imgH="3648009"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 name="TextBox 5"/>
          <p:cNvSpPr txBox="1"/>
          <p:nvPr/>
        </p:nvSpPr>
        <p:spPr>
          <a:xfrm>
            <a:off x="1143000" y="4098607"/>
            <a:ext cx="7918624" cy="2677656"/>
          </a:xfrm>
          <a:prstGeom prst="rect">
            <a:avLst/>
          </a:prstGeom>
          <a:solidFill>
            <a:schemeClr val="accent4">
              <a:lumMod val="50000"/>
            </a:schemeClr>
          </a:solidFill>
        </p:spPr>
        <p:txBody>
          <a:bodyPr wrap="square" rtlCol="0">
            <a:spAutoFit/>
          </a:bodyPr>
          <a:lstStyle/>
          <a:p>
            <a:r>
              <a:rPr lang="en-US" sz="2800" b="1" dirty="0">
                <a:latin typeface="+mj-lt"/>
              </a:rPr>
              <a:t>Purpose</a:t>
            </a:r>
            <a:r>
              <a:rPr lang="en-US" sz="2800" dirty="0">
                <a:latin typeface="+mj-lt"/>
              </a:rPr>
              <a:t/>
            </a:r>
            <a:br>
              <a:rPr lang="en-US" sz="2800" dirty="0">
                <a:latin typeface="+mj-lt"/>
              </a:rPr>
            </a:br>
            <a:r>
              <a:rPr lang="en-US" sz="2800" dirty="0">
                <a:latin typeface="+mj-lt"/>
              </a:rPr>
              <a:t>The MEC Study was established to examine lifestyle risk factors, especially diet and nutrition, as well as genetic susceptibility (an inherited tendency to react more strongly to particular exposures) in relation to the causation of cancer</a:t>
            </a:r>
            <a:r>
              <a:rPr lang="en-US" sz="2800" dirty="0" smtClean="0">
                <a:latin typeface="+mj-lt"/>
              </a:rPr>
              <a:t>.</a:t>
            </a:r>
            <a:endParaRPr lang="en-US" sz="2800" dirty="0">
              <a:latin typeface="+mj-lt"/>
            </a:endParaRPr>
          </a:p>
        </p:txBody>
      </p:sp>
      <p:sp>
        <p:nvSpPr>
          <p:cNvPr id="8" name="TextBox 7"/>
          <p:cNvSpPr txBox="1"/>
          <p:nvPr/>
        </p:nvSpPr>
        <p:spPr>
          <a:xfrm>
            <a:off x="838200" y="2209236"/>
            <a:ext cx="7879801" cy="2215991"/>
          </a:xfrm>
          <a:prstGeom prst="rect">
            <a:avLst/>
          </a:prstGeom>
          <a:noFill/>
        </p:spPr>
        <p:txBody>
          <a:bodyPr wrap="square" rtlCol="0">
            <a:spAutoFit/>
          </a:bodyPr>
          <a:lstStyle/>
          <a:p>
            <a:r>
              <a:rPr lang="en-US" sz="2400" dirty="0">
                <a:latin typeface="+mj-lt"/>
              </a:rPr>
              <a:t>The cohort is comprised of more than 215,000 men and women primarily of African-American, Japanese, Latino, Native Hawaiian and Caucasian origin. The ethnic diversity of Hawai‘i and California made it possible to develop this large study with its unique representation of minority populations.</a:t>
            </a:r>
          </a:p>
          <a:p>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187" y="76200"/>
            <a:ext cx="7848600" cy="2209236"/>
          </a:xfrm>
          <a:prstGeom prst="rect">
            <a:avLst/>
          </a:prstGeom>
        </p:spPr>
      </p:pic>
    </p:spTree>
    <p:extLst>
      <p:ext uri="{BB962C8B-B14F-4D97-AF65-F5344CB8AC3E}">
        <p14:creationId xmlns:p14="http://schemas.microsoft.com/office/powerpoint/2010/main" val="1539407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1000" y="228600"/>
            <a:ext cx="611777" cy="1124243"/>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4168449562"/>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17415" name="ClipArt" r:id="rId3" imgW="1190608" imgH="3648009" progId="MS_ClipArt_Gallery.2">
                    <p:embed/>
                  </p:oleObj>
                </mc:Choice>
                <mc:Fallback>
                  <p:oleObj name="ClipArt" r:id="rId3" imgW="1190608" imgH="3648009"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893663"/>
            <a:ext cx="9144000" cy="5709198"/>
          </a:xfrm>
          <a:prstGeom prst="rect">
            <a:avLst/>
          </a:prstGeom>
        </p:spPr>
      </p:pic>
    </p:spTree>
    <p:extLst>
      <p:ext uri="{BB962C8B-B14F-4D97-AF65-F5344CB8AC3E}">
        <p14:creationId xmlns:p14="http://schemas.microsoft.com/office/powerpoint/2010/main" val="168769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65013"/>
            <a:ext cx="4648200" cy="584775"/>
          </a:xfrm>
          <a:prstGeom prst="rect">
            <a:avLst/>
          </a:prstGeom>
          <a:solidFill>
            <a:srgbClr val="002060"/>
          </a:solidFill>
        </p:spPr>
        <p:txBody>
          <a:bodyPr wrap="square" rtlCol="0">
            <a:spAutoFit/>
          </a:bodyPr>
          <a:lstStyle/>
          <a:p>
            <a:r>
              <a:rPr lang="en-US" sz="3200" dirty="0" smtClean="0">
                <a:latin typeface="+mj-lt"/>
              </a:rPr>
              <a:t>In brief, know your cohort!</a:t>
            </a:r>
            <a:endParaRPr lang="en-US" sz="3200" dirty="0">
              <a:latin typeface="+mj-lt"/>
            </a:endParaRPr>
          </a:p>
        </p:txBody>
      </p:sp>
      <p:grpSp>
        <p:nvGrpSpPr>
          <p:cNvPr id="5" name="Group 4"/>
          <p:cNvGrpSpPr/>
          <p:nvPr/>
        </p:nvGrpSpPr>
        <p:grpSpPr>
          <a:xfrm>
            <a:off x="381000" y="228600"/>
            <a:ext cx="611777" cy="1124243"/>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1738664516"/>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18439" name="ClipArt" r:id="rId3" imgW="1190608" imgH="3648009" progId="MS_ClipArt_Gallery.2">
                    <p:embed/>
                  </p:oleObj>
                </mc:Choice>
                <mc:Fallback>
                  <p:oleObj name="ClipArt" r:id="rId3" imgW="1190608" imgH="3648009"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 y="1676400"/>
            <a:ext cx="9039224" cy="2961914"/>
          </a:xfrm>
          <a:prstGeom prst="rect">
            <a:avLst/>
          </a:prstGeom>
        </p:spPr>
      </p:pic>
    </p:spTree>
    <p:extLst>
      <p:ext uri="{BB962C8B-B14F-4D97-AF65-F5344CB8AC3E}">
        <p14:creationId xmlns:p14="http://schemas.microsoft.com/office/powerpoint/2010/main" val="153940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65013"/>
            <a:ext cx="4648200" cy="584775"/>
          </a:xfrm>
          <a:prstGeom prst="rect">
            <a:avLst/>
          </a:prstGeom>
          <a:solidFill>
            <a:srgbClr val="002060"/>
          </a:solidFill>
        </p:spPr>
        <p:txBody>
          <a:bodyPr wrap="square" rtlCol="0">
            <a:spAutoFit/>
          </a:bodyPr>
          <a:lstStyle/>
          <a:p>
            <a:r>
              <a:rPr lang="en-US" sz="3200" dirty="0" smtClean="0">
                <a:latin typeface="+mj-lt"/>
              </a:rPr>
              <a:t>In brief, know your cohort!</a:t>
            </a:r>
            <a:endParaRPr lang="en-US" sz="3200" dirty="0">
              <a:latin typeface="+mj-lt"/>
            </a:endParaRPr>
          </a:p>
        </p:txBody>
      </p:sp>
      <p:grpSp>
        <p:nvGrpSpPr>
          <p:cNvPr id="5" name="Group 4"/>
          <p:cNvGrpSpPr/>
          <p:nvPr/>
        </p:nvGrpSpPr>
        <p:grpSpPr>
          <a:xfrm>
            <a:off x="381000" y="228600"/>
            <a:ext cx="611777" cy="1124243"/>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1738664516"/>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20487" name="ClipArt" r:id="rId3" imgW="1190608" imgH="3648009" progId="MS_ClipArt_Gallery.2">
                    <p:embed/>
                  </p:oleObj>
                </mc:Choice>
                <mc:Fallback>
                  <p:oleObj name="ClipArt" r:id="rId3" imgW="1190608" imgH="3648009"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171" y="1295400"/>
            <a:ext cx="7324725" cy="4695825"/>
          </a:xfrm>
          <a:prstGeom prst="rect">
            <a:avLst/>
          </a:prstGeom>
        </p:spPr>
      </p:pic>
    </p:spTree>
    <p:extLst>
      <p:ext uri="{BB962C8B-B14F-4D97-AF65-F5344CB8AC3E}">
        <p14:creationId xmlns:p14="http://schemas.microsoft.com/office/powerpoint/2010/main" val="1539407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65013"/>
            <a:ext cx="4648200" cy="584775"/>
          </a:xfrm>
          <a:prstGeom prst="rect">
            <a:avLst/>
          </a:prstGeom>
          <a:solidFill>
            <a:srgbClr val="002060"/>
          </a:solidFill>
        </p:spPr>
        <p:txBody>
          <a:bodyPr wrap="square" rtlCol="0">
            <a:spAutoFit/>
          </a:bodyPr>
          <a:lstStyle/>
          <a:p>
            <a:r>
              <a:rPr lang="en-US" sz="3200" dirty="0" smtClean="0">
                <a:latin typeface="+mj-lt"/>
              </a:rPr>
              <a:t>In brief, know your cohort!</a:t>
            </a:r>
            <a:endParaRPr lang="en-US" sz="3200" dirty="0">
              <a:latin typeface="+mj-lt"/>
            </a:endParaRPr>
          </a:p>
        </p:txBody>
      </p:sp>
      <p:grpSp>
        <p:nvGrpSpPr>
          <p:cNvPr id="5" name="Group 4"/>
          <p:cNvGrpSpPr/>
          <p:nvPr/>
        </p:nvGrpSpPr>
        <p:grpSpPr>
          <a:xfrm>
            <a:off x="381000" y="228600"/>
            <a:ext cx="611777" cy="1124243"/>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1738664516"/>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21511" name="ClipArt" r:id="rId3" imgW="1190608" imgH="3648009" progId="MS_ClipArt_Gallery.2">
                    <p:embed/>
                  </p:oleObj>
                </mc:Choice>
                <mc:Fallback>
                  <p:oleObj name="ClipArt" r:id="rId3" imgW="1190608" imgH="3648009"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 y="1143000"/>
            <a:ext cx="9144000" cy="256837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711378"/>
            <a:ext cx="9144000" cy="2486113"/>
          </a:xfrm>
          <a:prstGeom prst="rect">
            <a:avLst/>
          </a:prstGeom>
        </p:spPr>
      </p:pic>
    </p:spTree>
    <p:extLst>
      <p:ext uri="{BB962C8B-B14F-4D97-AF65-F5344CB8AC3E}">
        <p14:creationId xmlns:p14="http://schemas.microsoft.com/office/powerpoint/2010/main" val="153940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1000" y="228600"/>
            <a:ext cx="611777" cy="1124243"/>
            <a:chOff x="664377" y="1036320"/>
            <a:chExt cx="442265" cy="1676400"/>
          </a:xfrm>
        </p:grpSpPr>
        <p:graphicFrame>
          <p:nvGraphicFramePr>
            <p:cNvPr id="3" name="Object 2"/>
            <p:cNvGraphicFramePr>
              <a:graphicFrameLocks/>
            </p:cNvGraphicFramePr>
            <p:nvPr>
              <p:extLst>
                <p:ext uri="{D42A27DB-BD31-4B8C-83A1-F6EECF244321}">
                  <p14:modId xmlns:p14="http://schemas.microsoft.com/office/powerpoint/2010/main" val="1738664516"/>
                </p:ext>
              </p:extLst>
            </p:nvPr>
          </p:nvGraphicFramePr>
          <p:xfrm>
            <a:off x="664377" y="1036320"/>
            <a:ext cx="442265" cy="1676400"/>
          </p:xfrm>
          <a:graphic>
            <a:graphicData uri="http://schemas.openxmlformats.org/presentationml/2006/ole">
              <mc:AlternateContent xmlns:mc="http://schemas.openxmlformats.org/markup-compatibility/2006">
                <mc:Choice xmlns:v="urn:schemas-microsoft-com:vml" Requires="v">
                  <p:oleObj spid="_x0000_s19464" name="ClipArt" r:id="rId3" imgW="1190608" imgH="3648009" progId="MS_ClipArt_Gallery.2">
                    <p:embed/>
                  </p:oleObj>
                </mc:Choice>
                <mc:Fallback>
                  <p:oleObj name="ClipArt" r:id="rId3" imgW="1190608" imgH="3648009"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7" y="1036320"/>
                          <a:ext cx="442265" cy="1676400"/>
                        </a:xfrm>
                        <a:prstGeom prst="rect">
                          <a:avLst/>
                        </a:prstGeom>
                        <a:noFill/>
                        <a:ln>
                          <a:noFill/>
                        </a:ln>
                        <a:effectLst/>
                      </p:spPr>
                    </p:pic>
                  </p:oleObj>
                </mc:Fallback>
              </mc:AlternateContent>
            </a:graphicData>
          </a:graphic>
        </p:graphicFrame>
        <p:sp>
          <p:nvSpPr>
            <p:cNvPr id="4" name="Freeform 22"/>
            <p:cNvSpPr>
              <a:spLocks/>
            </p:cNvSpPr>
            <p:nvPr/>
          </p:nvSpPr>
          <p:spPr bwMode="auto">
            <a:xfrm>
              <a:off x="751994" y="1999614"/>
              <a:ext cx="271490" cy="304800"/>
            </a:xfrm>
            <a:custGeom>
              <a:avLst/>
              <a:gdLst>
                <a:gd name="T0" fmla="*/ 72 w 373"/>
                <a:gd name="T1" fmla="*/ 11 h 383"/>
                <a:gd name="T2" fmla="*/ 118 w 373"/>
                <a:gd name="T3" fmla="*/ 9 h 383"/>
                <a:gd name="T4" fmla="*/ 154 w 373"/>
                <a:gd name="T5" fmla="*/ 18 h 383"/>
                <a:gd name="T6" fmla="*/ 218 w 373"/>
                <a:gd name="T7" fmla="*/ 18 h 383"/>
                <a:gd name="T8" fmla="*/ 245 w 373"/>
                <a:gd name="T9" fmla="*/ 18 h 383"/>
                <a:gd name="T10" fmla="*/ 272 w 373"/>
                <a:gd name="T11" fmla="*/ 18 h 383"/>
                <a:gd name="T12" fmla="*/ 300 w 373"/>
                <a:gd name="T13" fmla="*/ 9 h 383"/>
                <a:gd name="T14" fmla="*/ 327 w 373"/>
                <a:gd name="T15" fmla="*/ 0 h 383"/>
                <a:gd name="T16" fmla="*/ 327 w 373"/>
                <a:gd name="T17" fmla="*/ 27 h 383"/>
                <a:gd name="T18" fmla="*/ 327 w 373"/>
                <a:gd name="T19" fmla="*/ 54 h 383"/>
                <a:gd name="T20" fmla="*/ 327 w 373"/>
                <a:gd name="T21" fmla="*/ 73 h 383"/>
                <a:gd name="T22" fmla="*/ 327 w 373"/>
                <a:gd name="T23" fmla="*/ 100 h 383"/>
                <a:gd name="T24" fmla="*/ 327 w 373"/>
                <a:gd name="T25" fmla="*/ 127 h 383"/>
                <a:gd name="T26" fmla="*/ 327 w 373"/>
                <a:gd name="T27" fmla="*/ 154 h 383"/>
                <a:gd name="T28" fmla="*/ 327 w 373"/>
                <a:gd name="T29" fmla="*/ 173 h 383"/>
                <a:gd name="T30" fmla="*/ 327 w 373"/>
                <a:gd name="T31" fmla="*/ 200 h 383"/>
                <a:gd name="T32" fmla="*/ 336 w 373"/>
                <a:gd name="T33" fmla="*/ 227 h 383"/>
                <a:gd name="T34" fmla="*/ 336 w 373"/>
                <a:gd name="T35" fmla="*/ 254 h 383"/>
                <a:gd name="T36" fmla="*/ 363 w 373"/>
                <a:gd name="T37" fmla="*/ 273 h 383"/>
                <a:gd name="T38" fmla="*/ 372 w 373"/>
                <a:gd name="T39" fmla="*/ 309 h 383"/>
                <a:gd name="T40" fmla="*/ 345 w 373"/>
                <a:gd name="T41" fmla="*/ 318 h 383"/>
                <a:gd name="T42" fmla="*/ 318 w 373"/>
                <a:gd name="T43" fmla="*/ 336 h 383"/>
                <a:gd name="T44" fmla="*/ 290 w 373"/>
                <a:gd name="T45" fmla="*/ 336 h 383"/>
                <a:gd name="T46" fmla="*/ 263 w 373"/>
                <a:gd name="T47" fmla="*/ 345 h 383"/>
                <a:gd name="T48" fmla="*/ 227 w 373"/>
                <a:gd name="T49" fmla="*/ 354 h 383"/>
                <a:gd name="T50" fmla="*/ 218 w 373"/>
                <a:gd name="T51" fmla="*/ 327 h 383"/>
                <a:gd name="T52" fmla="*/ 218 w 373"/>
                <a:gd name="T53" fmla="*/ 300 h 383"/>
                <a:gd name="T54" fmla="*/ 218 w 373"/>
                <a:gd name="T55" fmla="*/ 273 h 383"/>
                <a:gd name="T56" fmla="*/ 218 w 373"/>
                <a:gd name="T57" fmla="*/ 254 h 383"/>
                <a:gd name="T58" fmla="*/ 200 w 373"/>
                <a:gd name="T59" fmla="*/ 227 h 383"/>
                <a:gd name="T60" fmla="*/ 181 w 373"/>
                <a:gd name="T61" fmla="*/ 245 h 383"/>
                <a:gd name="T62" fmla="*/ 172 w 373"/>
                <a:gd name="T63" fmla="*/ 264 h 383"/>
                <a:gd name="T64" fmla="*/ 154 w 373"/>
                <a:gd name="T65" fmla="*/ 291 h 383"/>
                <a:gd name="T66" fmla="*/ 154 w 373"/>
                <a:gd name="T67" fmla="*/ 318 h 383"/>
                <a:gd name="T68" fmla="*/ 154 w 373"/>
                <a:gd name="T69" fmla="*/ 345 h 383"/>
                <a:gd name="T70" fmla="*/ 145 w 373"/>
                <a:gd name="T71" fmla="*/ 373 h 383"/>
                <a:gd name="T72" fmla="*/ 118 w 373"/>
                <a:gd name="T73" fmla="*/ 382 h 383"/>
                <a:gd name="T74" fmla="*/ 90 w 373"/>
                <a:gd name="T75" fmla="*/ 363 h 383"/>
                <a:gd name="T76" fmla="*/ 54 w 373"/>
                <a:gd name="T77" fmla="*/ 345 h 383"/>
                <a:gd name="T78" fmla="*/ 27 w 373"/>
                <a:gd name="T79" fmla="*/ 327 h 383"/>
                <a:gd name="T80" fmla="*/ 0 w 373"/>
                <a:gd name="T81" fmla="*/ 309 h 383"/>
                <a:gd name="T82" fmla="*/ 0 w 373"/>
                <a:gd name="T83" fmla="*/ 282 h 383"/>
                <a:gd name="T84" fmla="*/ 27 w 373"/>
                <a:gd name="T85" fmla="*/ 254 h 383"/>
                <a:gd name="T86" fmla="*/ 36 w 373"/>
                <a:gd name="T87" fmla="*/ 227 h 383"/>
                <a:gd name="T88" fmla="*/ 63 w 373"/>
                <a:gd name="T89" fmla="*/ 200 h 383"/>
                <a:gd name="T90" fmla="*/ 63 w 373"/>
                <a:gd name="T91" fmla="*/ 173 h 383"/>
                <a:gd name="T92" fmla="*/ 63 w 373"/>
                <a:gd name="T93" fmla="*/ 154 h 383"/>
                <a:gd name="T94" fmla="*/ 72 w 373"/>
                <a:gd name="T95" fmla="*/ 127 h 383"/>
                <a:gd name="T96" fmla="*/ 81 w 373"/>
                <a:gd name="T97" fmla="*/ 100 h 383"/>
                <a:gd name="T98" fmla="*/ 81 w 373"/>
                <a:gd name="T99" fmla="*/ 73 h 383"/>
                <a:gd name="T100" fmla="*/ 90 w 373"/>
                <a:gd name="T101" fmla="*/ 54 h 383"/>
                <a:gd name="T102" fmla="*/ 72 w 373"/>
                <a:gd name="T103" fmla="*/ 1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383">
                  <a:moveTo>
                    <a:pt x="72" y="11"/>
                  </a:moveTo>
                  <a:lnTo>
                    <a:pt x="118" y="9"/>
                  </a:lnTo>
                  <a:lnTo>
                    <a:pt x="154" y="18"/>
                  </a:lnTo>
                  <a:lnTo>
                    <a:pt x="218" y="18"/>
                  </a:lnTo>
                  <a:lnTo>
                    <a:pt x="245" y="18"/>
                  </a:lnTo>
                  <a:lnTo>
                    <a:pt x="272" y="18"/>
                  </a:lnTo>
                  <a:lnTo>
                    <a:pt x="300" y="9"/>
                  </a:lnTo>
                  <a:lnTo>
                    <a:pt x="327" y="0"/>
                  </a:lnTo>
                  <a:lnTo>
                    <a:pt x="327" y="27"/>
                  </a:lnTo>
                  <a:lnTo>
                    <a:pt x="327" y="54"/>
                  </a:lnTo>
                  <a:lnTo>
                    <a:pt x="327" y="73"/>
                  </a:lnTo>
                  <a:lnTo>
                    <a:pt x="327" y="100"/>
                  </a:lnTo>
                  <a:lnTo>
                    <a:pt x="327" y="127"/>
                  </a:lnTo>
                  <a:lnTo>
                    <a:pt x="327" y="154"/>
                  </a:lnTo>
                  <a:lnTo>
                    <a:pt x="327" y="173"/>
                  </a:lnTo>
                  <a:lnTo>
                    <a:pt x="327" y="200"/>
                  </a:lnTo>
                  <a:lnTo>
                    <a:pt x="336" y="227"/>
                  </a:lnTo>
                  <a:lnTo>
                    <a:pt x="336" y="254"/>
                  </a:lnTo>
                  <a:lnTo>
                    <a:pt x="363" y="273"/>
                  </a:lnTo>
                  <a:lnTo>
                    <a:pt x="372" y="309"/>
                  </a:lnTo>
                  <a:lnTo>
                    <a:pt x="345" y="318"/>
                  </a:lnTo>
                  <a:lnTo>
                    <a:pt x="318" y="336"/>
                  </a:lnTo>
                  <a:lnTo>
                    <a:pt x="290" y="336"/>
                  </a:lnTo>
                  <a:lnTo>
                    <a:pt x="263" y="345"/>
                  </a:lnTo>
                  <a:lnTo>
                    <a:pt x="227" y="354"/>
                  </a:lnTo>
                  <a:lnTo>
                    <a:pt x="218" y="327"/>
                  </a:lnTo>
                  <a:lnTo>
                    <a:pt x="218" y="300"/>
                  </a:lnTo>
                  <a:lnTo>
                    <a:pt x="218" y="273"/>
                  </a:lnTo>
                  <a:lnTo>
                    <a:pt x="218" y="254"/>
                  </a:lnTo>
                  <a:lnTo>
                    <a:pt x="200" y="227"/>
                  </a:lnTo>
                  <a:lnTo>
                    <a:pt x="181" y="245"/>
                  </a:lnTo>
                  <a:lnTo>
                    <a:pt x="172" y="264"/>
                  </a:lnTo>
                  <a:lnTo>
                    <a:pt x="154" y="291"/>
                  </a:lnTo>
                  <a:lnTo>
                    <a:pt x="154" y="318"/>
                  </a:lnTo>
                  <a:lnTo>
                    <a:pt x="154" y="345"/>
                  </a:lnTo>
                  <a:lnTo>
                    <a:pt x="145" y="373"/>
                  </a:lnTo>
                  <a:lnTo>
                    <a:pt x="118" y="382"/>
                  </a:lnTo>
                  <a:lnTo>
                    <a:pt x="90" y="363"/>
                  </a:lnTo>
                  <a:lnTo>
                    <a:pt x="54" y="345"/>
                  </a:lnTo>
                  <a:lnTo>
                    <a:pt x="27" y="327"/>
                  </a:lnTo>
                  <a:lnTo>
                    <a:pt x="0" y="309"/>
                  </a:lnTo>
                  <a:lnTo>
                    <a:pt x="0" y="282"/>
                  </a:lnTo>
                  <a:lnTo>
                    <a:pt x="27" y="254"/>
                  </a:lnTo>
                  <a:lnTo>
                    <a:pt x="36" y="227"/>
                  </a:lnTo>
                  <a:lnTo>
                    <a:pt x="63" y="200"/>
                  </a:lnTo>
                  <a:lnTo>
                    <a:pt x="63" y="173"/>
                  </a:lnTo>
                  <a:lnTo>
                    <a:pt x="63" y="154"/>
                  </a:lnTo>
                  <a:lnTo>
                    <a:pt x="72" y="127"/>
                  </a:lnTo>
                  <a:lnTo>
                    <a:pt x="81" y="100"/>
                  </a:lnTo>
                  <a:lnTo>
                    <a:pt x="81" y="73"/>
                  </a:lnTo>
                  <a:lnTo>
                    <a:pt x="90" y="54"/>
                  </a:lnTo>
                  <a:lnTo>
                    <a:pt x="72" y="11"/>
                  </a:lnTo>
                </a:path>
              </a:pathLst>
            </a:custGeom>
            <a:pattFill prst="solidDmnd">
              <a:fgClr>
                <a:srgbClr val="FFCCFF"/>
              </a:fgClr>
              <a:bgClr>
                <a:srgbClr val="9900FF"/>
              </a:bgClr>
            </a:patt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 name="TextBox 5"/>
          <p:cNvSpPr txBox="1"/>
          <p:nvPr/>
        </p:nvSpPr>
        <p:spPr>
          <a:xfrm>
            <a:off x="1504950" y="976817"/>
            <a:ext cx="6705600" cy="1815882"/>
          </a:xfrm>
          <a:prstGeom prst="rect">
            <a:avLst/>
          </a:prstGeom>
          <a:noFill/>
        </p:spPr>
        <p:txBody>
          <a:bodyPr wrap="square" rtlCol="0">
            <a:spAutoFit/>
          </a:bodyPr>
          <a:lstStyle/>
          <a:p>
            <a:r>
              <a:rPr lang="en-US" sz="2800" dirty="0" smtClean="0">
                <a:solidFill>
                  <a:srgbClr val="FFFF00"/>
                </a:solidFill>
                <a:latin typeface="+mj-lt"/>
              </a:rPr>
              <a:t>The previous are all examples of studies that were specifically designed as a cohort to study a given hypothesis and actively following members.</a:t>
            </a:r>
            <a:endParaRPr lang="en-US" sz="2800" dirty="0">
              <a:solidFill>
                <a:srgbClr val="FFFF00"/>
              </a:solidFill>
              <a:latin typeface="+mj-lt"/>
            </a:endParaRPr>
          </a:p>
        </p:txBody>
      </p:sp>
      <p:sp>
        <p:nvSpPr>
          <p:cNvPr id="8" name="TextBox 7"/>
          <p:cNvSpPr txBox="1"/>
          <p:nvPr/>
        </p:nvSpPr>
        <p:spPr>
          <a:xfrm>
            <a:off x="304801" y="3048000"/>
            <a:ext cx="8458200" cy="2062103"/>
          </a:xfrm>
          <a:prstGeom prst="rect">
            <a:avLst/>
          </a:prstGeom>
          <a:solidFill>
            <a:schemeClr val="bg1"/>
          </a:solidFill>
        </p:spPr>
        <p:txBody>
          <a:bodyPr wrap="square" rtlCol="0">
            <a:spAutoFit/>
          </a:bodyPr>
          <a:lstStyle/>
          <a:p>
            <a:r>
              <a:rPr lang="en-US" sz="3200" dirty="0" smtClean="0">
                <a:latin typeface="+mj-lt"/>
              </a:rPr>
              <a:t>Cohorts can also be created by using surveillance groups and </a:t>
            </a:r>
            <a:r>
              <a:rPr lang="en-US" sz="3200" i="1" dirty="0" smtClean="0">
                <a:latin typeface="+mj-lt"/>
              </a:rPr>
              <a:t>passively</a:t>
            </a:r>
            <a:r>
              <a:rPr lang="en-US" sz="3200" dirty="0" smtClean="0">
                <a:latin typeface="+mj-lt"/>
              </a:rPr>
              <a:t> follow for outcomes by linking with registry data that is known to have high quality data for the outcome(s) of interest.</a:t>
            </a:r>
            <a:endParaRPr lang="en-US" sz="3200" dirty="0">
              <a:latin typeface="+mj-lt"/>
            </a:endParaRPr>
          </a:p>
        </p:txBody>
      </p:sp>
    </p:spTree>
    <p:extLst>
      <p:ext uri="{BB962C8B-B14F-4D97-AF65-F5344CB8AC3E}">
        <p14:creationId xmlns:p14="http://schemas.microsoft.com/office/powerpoint/2010/main" val="1539407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29025" y="314980"/>
            <a:ext cx="1524000" cy="523220"/>
          </a:xfrm>
          <a:prstGeom prst="rect">
            <a:avLst/>
          </a:prstGeom>
          <a:noFill/>
        </p:spPr>
        <p:txBody>
          <a:bodyPr wrap="square" rtlCol="0">
            <a:spAutoFit/>
          </a:bodyPr>
          <a:lstStyle/>
          <a:p>
            <a:r>
              <a:rPr lang="en-US" sz="2800" dirty="0" smtClean="0">
                <a:solidFill>
                  <a:srgbClr val="FFFF00"/>
                </a:solidFill>
                <a:latin typeface="+mj-lt"/>
              </a:rPr>
              <a:t>Cohorts</a:t>
            </a:r>
            <a:endParaRPr lang="en-US" sz="2800" dirty="0">
              <a:solidFill>
                <a:srgbClr val="FFFF00"/>
              </a:solidFill>
              <a:latin typeface="+mj-lt"/>
            </a:endParaRPr>
          </a:p>
        </p:txBody>
      </p:sp>
      <p:sp>
        <p:nvSpPr>
          <p:cNvPr id="8" name="TextBox 7"/>
          <p:cNvSpPr txBox="1"/>
          <p:nvPr/>
        </p:nvSpPr>
        <p:spPr>
          <a:xfrm>
            <a:off x="457200" y="838200"/>
            <a:ext cx="8229600" cy="5611664"/>
          </a:xfrm>
          <a:prstGeom prst="rect">
            <a:avLst/>
          </a:prstGeom>
          <a:solidFill>
            <a:srgbClr val="2303E3"/>
          </a:solidFill>
        </p:spPr>
        <p:txBody>
          <a:bodyPr wrap="square" rtlCol="0">
            <a:spAutoFit/>
          </a:bodyPr>
          <a:lstStyle/>
          <a:p>
            <a:pPr marL="457200" indent="-457200">
              <a:lnSpc>
                <a:spcPts val="3600"/>
              </a:lnSpc>
              <a:buFont typeface="Arial" panose="020B0604020202020204" pitchFamily="34" charset="0"/>
              <a:buChar char="•"/>
            </a:pPr>
            <a:r>
              <a:rPr lang="en-US" sz="2800" dirty="0" smtClean="0">
                <a:latin typeface="+mj-lt"/>
              </a:rPr>
              <a:t>IRB approval of hypotheses</a:t>
            </a:r>
          </a:p>
          <a:p>
            <a:pPr marL="457200" indent="-457200">
              <a:lnSpc>
                <a:spcPts val="3600"/>
              </a:lnSpc>
              <a:buFont typeface="Arial" panose="020B0604020202020204" pitchFamily="34" charset="0"/>
              <a:buChar char="•"/>
            </a:pPr>
            <a:r>
              <a:rPr lang="en-US" sz="2800" dirty="0" smtClean="0">
                <a:latin typeface="+mj-lt"/>
              </a:rPr>
              <a:t>Consent form had to allow for possibility</a:t>
            </a:r>
          </a:p>
          <a:p>
            <a:pPr marL="457200" indent="-457200">
              <a:lnSpc>
                <a:spcPts val="3600"/>
              </a:lnSpc>
              <a:buFont typeface="Arial" panose="020B0604020202020204" pitchFamily="34" charset="0"/>
              <a:buChar char="•"/>
            </a:pPr>
            <a:r>
              <a:rPr lang="en-US" sz="2800" dirty="0" smtClean="0">
                <a:latin typeface="+mj-lt"/>
              </a:rPr>
              <a:t>Should have good data for exposure(s) of interest along with outcome</a:t>
            </a:r>
          </a:p>
          <a:p>
            <a:pPr marL="457200" indent="-457200">
              <a:lnSpc>
                <a:spcPts val="3600"/>
              </a:lnSpc>
              <a:buFont typeface="Arial" panose="020B0604020202020204" pitchFamily="34" charset="0"/>
              <a:buChar char="•"/>
            </a:pPr>
            <a:r>
              <a:rPr lang="en-US" sz="2800" dirty="0" smtClean="0">
                <a:latin typeface="+mj-lt"/>
              </a:rPr>
              <a:t>When passively linking, the exposure data was collected before (i.e</a:t>
            </a:r>
            <a:r>
              <a:rPr lang="en-US" sz="2800" smtClean="0">
                <a:latin typeface="+mj-lt"/>
              </a:rPr>
              <a:t>. BMI </a:t>
            </a:r>
            <a:r>
              <a:rPr lang="en-US" sz="2800" dirty="0" smtClean="0">
                <a:latin typeface="+mj-lt"/>
              </a:rPr>
              <a:t>paper, NHIS cohort collecting information in 1987 – 1995) and then linking to a </a:t>
            </a:r>
            <a:r>
              <a:rPr lang="en-US" sz="2800" i="1" dirty="0" smtClean="0">
                <a:latin typeface="+mj-lt"/>
              </a:rPr>
              <a:t>LATER</a:t>
            </a:r>
            <a:r>
              <a:rPr lang="en-US" sz="2800" dirty="0" smtClean="0">
                <a:latin typeface="+mj-lt"/>
              </a:rPr>
              <a:t> outcome (heart attacks, osteoporosis, death); this is a PROSPECTIVE examination.</a:t>
            </a:r>
          </a:p>
          <a:p>
            <a:pPr marL="457200" indent="-457200">
              <a:lnSpc>
                <a:spcPts val="3600"/>
              </a:lnSpc>
              <a:buFont typeface="Arial" panose="020B0604020202020204" pitchFamily="34" charset="0"/>
              <a:buChar char="•"/>
            </a:pPr>
            <a:r>
              <a:rPr lang="en-US" sz="2800" dirty="0" smtClean="0">
                <a:latin typeface="+mj-lt"/>
              </a:rPr>
              <a:t>With EMR, lots of potential to use collected information as a cohort to answer hypotheses.</a:t>
            </a:r>
            <a:endParaRPr lang="en-US" sz="2800" dirty="0">
              <a:latin typeface="+mj-lt"/>
            </a:endParaRPr>
          </a:p>
        </p:txBody>
      </p:sp>
    </p:spTree>
    <p:extLst>
      <p:ext uri="{BB962C8B-B14F-4D97-AF65-F5344CB8AC3E}">
        <p14:creationId xmlns:p14="http://schemas.microsoft.com/office/powerpoint/2010/main" val="242311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58" y="1066800"/>
            <a:ext cx="7848600" cy="1569660"/>
          </a:xfrm>
          <a:prstGeom prst="rect">
            <a:avLst/>
          </a:prstGeom>
          <a:noFill/>
        </p:spPr>
        <p:txBody>
          <a:bodyPr wrap="square" rtlCol="0">
            <a:spAutoFit/>
          </a:bodyPr>
          <a:lstStyle/>
          <a:p>
            <a:r>
              <a:rPr lang="en-US" sz="3200" dirty="0" smtClean="0">
                <a:latin typeface="+mj-lt"/>
              </a:rPr>
              <a:t>However, the Ethics of administering any type of research (assessment / evaluation) should always be in the back of your mind.</a:t>
            </a:r>
            <a:endParaRPr lang="en-US" dirty="0" smtClean="0"/>
          </a:p>
        </p:txBody>
      </p:sp>
      <p:sp>
        <p:nvSpPr>
          <p:cNvPr id="5" name="TextBox 4"/>
          <p:cNvSpPr txBox="1"/>
          <p:nvPr/>
        </p:nvSpPr>
        <p:spPr>
          <a:xfrm>
            <a:off x="442865" y="4114800"/>
            <a:ext cx="8001000" cy="156966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marL="285750" indent="-285750">
              <a:buFont typeface="Arial" panose="020B0604020202020204" pitchFamily="34" charset="0"/>
              <a:buChar char="•"/>
            </a:pP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j-lt"/>
              </a:rPr>
              <a:t>Chapter 17 (week 1)</a:t>
            </a:r>
          </a:p>
          <a:p>
            <a:endPar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j-lt"/>
            </a:endParaRPr>
          </a:p>
          <a:p>
            <a:pPr marL="285750" indent="-285750">
              <a:buFont typeface="Arial" panose="020B0604020202020204" pitchFamily="34" charset="0"/>
              <a:buChar char="•"/>
            </a:pP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j-lt"/>
              </a:rPr>
              <a:t>Foundational to all Public Health disciplines</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655" y="2743200"/>
            <a:ext cx="3443288" cy="1934690"/>
          </a:xfrm>
          <a:prstGeom prst="rect">
            <a:avLst/>
          </a:prstGeom>
        </p:spPr>
      </p:pic>
      <p:sp>
        <p:nvSpPr>
          <p:cNvPr id="3" name="Flowchart: Sequential Access Storage 2"/>
          <p:cNvSpPr/>
          <p:nvPr/>
        </p:nvSpPr>
        <p:spPr>
          <a:xfrm rot="20173435" flipH="1">
            <a:off x="7684257" y="2366979"/>
            <a:ext cx="972639" cy="76200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20332670">
            <a:off x="7637177" y="2503693"/>
            <a:ext cx="1066799"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ethics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08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219200"/>
            <a:ext cx="7467600" cy="1569660"/>
          </a:xfrm>
          <a:prstGeom prst="rect">
            <a:avLst/>
          </a:prstGeom>
          <a:noFill/>
        </p:spPr>
        <p:txBody>
          <a:bodyPr wrap="square" rtlCol="0">
            <a:spAutoFit/>
          </a:bodyPr>
          <a:lstStyle/>
          <a:p>
            <a:r>
              <a:rPr lang="en-US" sz="3200" b="1" dirty="0" smtClean="0">
                <a:latin typeface="+mj-lt"/>
              </a:rPr>
              <a:t>Research</a:t>
            </a:r>
            <a:r>
              <a:rPr lang="en-US" sz="3200" dirty="0" smtClean="0">
                <a:latin typeface="+mj-lt"/>
              </a:rPr>
              <a:t> – even if you call it “evaluation”, “assessment”, or “examination” is the </a:t>
            </a:r>
            <a:r>
              <a:rPr lang="en-US" sz="3200" b="1" dirty="0" smtClean="0">
                <a:latin typeface="+mj-lt"/>
              </a:rPr>
              <a:t>systematic</a:t>
            </a:r>
            <a:r>
              <a:rPr lang="en-US" sz="3200" dirty="0" smtClean="0">
                <a:latin typeface="+mj-lt"/>
              </a:rPr>
              <a:t> study of  ….(</a:t>
            </a:r>
            <a:r>
              <a:rPr lang="en-US" sz="3200" i="1" dirty="0" smtClean="0">
                <a:latin typeface="+mj-lt"/>
              </a:rPr>
              <a:t>whatever).</a:t>
            </a:r>
            <a:endParaRPr lang="en-US" sz="3200" dirty="0">
              <a:latin typeface="+mj-lt"/>
            </a:endParaRPr>
          </a:p>
        </p:txBody>
      </p:sp>
      <p:sp>
        <p:nvSpPr>
          <p:cNvPr id="4" name="TextBox 3"/>
          <p:cNvSpPr txBox="1"/>
          <p:nvPr/>
        </p:nvSpPr>
        <p:spPr>
          <a:xfrm>
            <a:off x="3124200" y="3200400"/>
            <a:ext cx="5029200" cy="2554545"/>
          </a:xfrm>
          <a:prstGeom prst="rect">
            <a:avLst/>
          </a:prstGeom>
          <a:noFill/>
        </p:spPr>
        <p:txBody>
          <a:bodyPr wrap="square" rtlCol="0">
            <a:spAutoFit/>
          </a:bodyPr>
          <a:lstStyle/>
          <a:p>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In other words, there is </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thought</a:t>
            </a: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 and </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purpose </a:t>
            </a: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behind it, </a:t>
            </a:r>
            <a:r>
              <a:rPr lang="en-US" sz="40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before</a:t>
            </a: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 it begins.</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pic>
        <p:nvPicPr>
          <p:cNvPr id="2051" name="Picture 3" descr="C:\Users\jfoote\Documents\TempPics\imagesV94D6HF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74227"/>
            <a:ext cx="1885950" cy="241935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a:off x="914400" y="2971800"/>
            <a:ext cx="1885950" cy="838200"/>
          </a:xfrm>
          <a:prstGeom prst="wedgeRoundRectCallout">
            <a:avLst>
              <a:gd name="adj1" fmla="val -20833"/>
              <a:gd name="adj2" fmla="val 735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14400" y="3048000"/>
            <a:ext cx="1885950"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I wonder if these are related by X.</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516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772400" cy="1362456"/>
          </a:xfrm>
        </p:spPr>
        <p:txBody>
          <a:bodyPr/>
          <a:lstStyle/>
          <a:p>
            <a:r>
              <a:rPr lang="en-US" sz="5400" dirty="0" smtClean="0"/>
              <a:t>Research / Studies are NOT</a:t>
            </a:r>
            <a:endParaRPr lang="en-US" sz="5400" dirty="0"/>
          </a:p>
        </p:txBody>
      </p:sp>
      <p:pic>
        <p:nvPicPr>
          <p:cNvPr id="3074" name="Picture 2" descr="C:\Users\jfoote\Documents\TempPics\fish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971800"/>
            <a:ext cx="2905125" cy="1571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52662" y="4800600"/>
            <a:ext cx="4191000" cy="646331"/>
          </a:xfrm>
          <a:prstGeom prst="rect">
            <a:avLst/>
          </a:prstGeom>
          <a:noFill/>
        </p:spPr>
        <p:txBody>
          <a:bodyPr wrap="square" rtlCol="0">
            <a:spAutoFit/>
          </a:bodyPr>
          <a:lstStyle/>
          <a:p>
            <a:r>
              <a:rPr lang="en-US" sz="3600" dirty="0" smtClean="0">
                <a:latin typeface="Arial" panose="020B0604020202020204" pitchFamily="34" charset="0"/>
                <a:cs typeface="Arial" panose="020B0604020202020204" pitchFamily="34" charset="0"/>
              </a:rPr>
              <a:t>Fishing expeditions</a:t>
            </a:r>
            <a:endParaRPr lang="en-US" sz="3600" dirty="0">
              <a:latin typeface="Arial" panose="020B0604020202020204" pitchFamily="34" charset="0"/>
              <a:cs typeface="Arial" panose="020B0604020202020204" pitchFamily="34" charset="0"/>
            </a:endParaRPr>
          </a:p>
        </p:txBody>
      </p:sp>
      <p:sp>
        <p:nvSpPr>
          <p:cNvPr id="5" name="&quot;No&quot; Symbol 4"/>
          <p:cNvSpPr/>
          <p:nvPr/>
        </p:nvSpPr>
        <p:spPr>
          <a:xfrm>
            <a:off x="2252662" y="2600325"/>
            <a:ext cx="3962400" cy="38862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74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914400"/>
            <a:ext cx="7620000" cy="5293757"/>
          </a:xfrm>
          <a:prstGeom prst="rect">
            <a:avLst/>
          </a:prstGeom>
          <a:noFill/>
        </p:spPr>
        <p:txBody>
          <a:bodyPr wrap="square" rtlCol="0">
            <a:spAutoFit/>
          </a:bodyPr>
          <a:lstStyle/>
          <a:p>
            <a:pPr fontAlgn="base"/>
            <a:r>
              <a:rPr lang="en-US" sz="3200" dirty="0">
                <a:latin typeface="+mj-lt"/>
              </a:rPr>
              <a:t>Three fundamental principles guide the ethical conduct of research involving human subjects. These principles come from The Belmont Report. </a:t>
            </a:r>
            <a:endParaRPr lang="en-US" sz="3200" dirty="0" smtClean="0">
              <a:latin typeface="+mj-lt"/>
            </a:endParaRPr>
          </a:p>
          <a:p>
            <a:pPr fontAlgn="base"/>
            <a:endParaRPr lang="en-US" sz="3200" dirty="0" smtClean="0">
              <a:latin typeface="+mj-lt"/>
            </a:endParaRPr>
          </a:p>
          <a:p>
            <a:pPr fontAlgn="base"/>
            <a:r>
              <a:rPr lang="en-US" sz="3200" dirty="0" smtClean="0">
                <a:latin typeface="+mj-lt"/>
              </a:rPr>
              <a:t>The </a:t>
            </a:r>
            <a:r>
              <a:rPr lang="en-US" sz="3200" dirty="0">
                <a:latin typeface="+mj-lt"/>
                <a:hlinkClick r:id="rId2"/>
              </a:rPr>
              <a:t>Belmont Report</a:t>
            </a:r>
            <a:r>
              <a:rPr lang="en-US" sz="3200" dirty="0">
                <a:latin typeface="+mj-lt"/>
              </a:rPr>
              <a:t> is a statement of basic ethical principles and guidelines that assist in resolving the ethical problems that surround the conduct of research with human subjects.</a:t>
            </a:r>
          </a:p>
          <a:p>
            <a:endParaRPr lang="en-US" dirty="0"/>
          </a:p>
        </p:txBody>
      </p:sp>
    </p:spTree>
    <p:extLst>
      <p:ext uri="{BB962C8B-B14F-4D97-AF65-F5344CB8AC3E}">
        <p14:creationId xmlns:p14="http://schemas.microsoft.com/office/powerpoint/2010/main" val="2791928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998" y="762000"/>
            <a:ext cx="8423495" cy="5293757"/>
          </a:xfrm>
          <a:prstGeom prst="rect">
            <a:avLst/>
          </a:prstGeom>
          <a:noFill/>
        </p:spPr>
        <p:txBody>
          <a:bodyPr wrap="square" rtlCol="0">
            <a:spAutoFit/>
          </a:bodyPr>
          <a:lstStyle/>
          <a:p>
            <a:pPr fontAlgn="base"/>
            <a:r>
              <a:rPr lang="en-US" sz="3200" b="1" dirty="0" smtClean="0">
                <a:solidFill>
                  <a:srgbClr val="FFCC00"/>
                </a:solidFill>
                <a:latin typeface="+mj-lt"/>
              </a:rPr>
              <a:t>Respect for Persons (autonomy)</a:t>
            </a:r>
            <a:r>
              <a:rPr lang="en-US" sz="3200" dirty="0" smtClean="0">
                <a:solidFill>
                  <a:srgbClr val="FFCC00"/>
                </a:solidFill>
                <a:latin typeface="+mj-lt"/>
              </a:rPr>
              <a:t> </a:t>
            </a:r>
          </a:p>
          <a:p>
            <a:pPr lvl="1" fontAlgn="base"/>
            <a:r>
              <a:rPr lang="en-US" sz="3200" dirty="0" smtClean="0">
                <a:latin typeface="+mj-lt"/>
              </a:rPr>
              <a:t>Individuals should be treated as autonomous agents, capable of deliberating and making decisions on their own.</a:t>
            </a:r>
          </a:p>
          <a:p>
            <a:pPr fontAlgn="base"/>
            <a:r>
              <a:rPr lang="en-US" sz="3200" b="1" dirty="0" smtClean="0">
                <a:solidFill>
                  <a:srgbClr val="FFCC00"/>
                </a:solidFill>
                <a:latin typeface="+mj-lt"/>
              </a:rPr>
              <a:t>Beneficence</a:t>
            </a:r>
            <a:r>
              <a:rPr lang="en-US" sz="3200" dirty="0" smtClean="0">
                <a:solidFill>
                  <a:schemeClr val="bg2">
                    <a:lumMod val="20000"/>
                    <a:lumOff val="80000"/>
                  </a:schemeClr>
                </a:solidFill>
                <a:latin typeface="+mj-lt"/>
              </a:rPr>
              <a:t> </a:t>
            </a:r>
          </a:p>
          <a:p>
            <a:pPr lvl="1" fontAlgn="base"/>
            <a:r>
              <a:rPr lang="en-US" sz="3200" dirty="0" smtClean="0">
                <a:latin typeface="+mj-lt"/>
              </a:rPr>
              <a:t>Researchers are obligated to minimize possible harm and maximize possible benefits.</a:t>
            </a:r>
          </a:p>
          <a:p>
            <a:pPr fontAlgn="base"/>
            <a:r>
              <a:rPr lang="en-US" sz="3200" b="1" dirty="0" smtClean="0">
                <a:solidFill>
                  <a:srgbClr val="FFCC00"/>
                </a:solidFill>
                <a:latin typeface="+mj-lt"/>
              </a:rPr>
              <a:t>Justice</a:t>
            </a:r>
            <a:r>
              <a:rPr lang="en-US" sz="3200" dirty="0" smtClean="0">
                <a:solidFill>
                  <a:srgbClr val="FFCC00"/>
                </a:solidFill>
                <a:latin typeface="+mj-lt"/>
              </a:rPr>
              <a:t> </a:t>
            </a:r>
          </a:p>
          <a:p>
            <a:pPr lvl="1" fontAlgn="base"/>
            <a:r>
              <a:rPr lang="en-US" sz="3200" dirty="0" smtClean="0">
                <a:latin typeface="+mj-lt"/>
              </a:rPr>
              <a:t>Research participants should be treated fairly and risks and benefits evenly distributed.</a:t>
            </a:r>
          </a:p>
          <a:p>
            <a:endParaRPr lang="en-US" dirty="0"/>
          </a:p>
        </p:txBody>
      </p:sp>
    </p:spTree>
    <p:extLst>
      <p:ext uri="{BB962C8B-B14F-4D97-AF65-F5344CB8AC3E}">
        <p14:creationId xmlns:p14="http://schemas.microsoft.com/office/powerpoint/2010/main" val="4105978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8077200" cy="3416320"/>
          </a:xfrm>
          <a:prstGeom prst="rect">
            <a:avLst/>
          </a:prstGeom>
          <a:noFill/>
        </p:spPr>
        <p:txBody>
          <a:bodyPr wrap="square" rtlCol="0">
            <a:spAutoFit/>
          </a:bodyPr>
          <a:lstStyle/>
          <a:p>
            <a:r>
              <a:rPr lang="en-US" sz="3600" dirty="0" smtClean="0">
                <a:latin typeface="+mj-lt"/>
              </a:rPr>
              <a:t>Potential projects are reviewed by Institutional Review Boards (IRB) to ensure that along with being well-designed, the risks to the participants in the study are justified by the potential benefits of the findings.</a:t>
            </a:r>
            <a:endParaRPr lang="en-US" sz="3600" dirty="0">
              <a:latin typeface="+mj-lt"/>
            </a:endParaRPr>
          </a:p>
        </p:txBody>
      </p:sp>
      <p:sp>
        <p:nvSpPr>
          <p:cNvPr id="4" name="TextBox 3"/>
          <p:cNvSpPr txBox="1"/>
          <p:nvPr/>
        </p:nvSpPr>
        <p:spPr>
          <a:xfrm>
            <a:off x="505485" y="4510135"/>
            <a:ext cx="8153400" cy="1384995"/>
          </a:xfrm>
          <a:prstGeom prst="rect">
            <a:avLst/>
          </a:prstGeom>
          <a:noFill/>
        </p:spPr>
        <p:txBody>
          <a:bodyPr wrap="square" rtlCol="0">
            <a:spAutoFit/>
          </a:bodyPr>
          <a:lstStyle/>
          <a:p>
            <a:r>
              <a:rPr lang="en-US" sz="2800" b="1" i="1" dirty="0" smtClean="0">
                <a:solidFill>
                  <a:schemeClr val="bg1"/>
                </a:solidFill>
                <a:latin typeface="+mj-lt"/>
              </a:rPr>
              <a:t>In other words, a researcher can’t choose to examine something just for “kicks”. There needs to be an anticipated benefit for participants or society.</a:t>
            </a:r>
            <a:endParaRPr lang="en-US" sz="2800" b="1" i="1" dirty="0">
              <a:solidFill>
                <a:schemeClr val="bg1"/>
              </a:solidFill>
              <a:latin typeface="+mj-lt"/>
            </a:endParaRPr>
          </a:p>
        </p:txBody>
      </p:sp>
    </p:spTree>
    <p:extLst>
      <p:ext uri="{BB962C8B-B14F-4D97-AF65-F5344CB8AC3E}">
        <p14:creationId xmlns:p14="http://schemas.microsoft.com/office/powerpoint/2010/main" val="2628010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74022"/>
            <a:ext cx="7372161" cy="2800767"/>
          </a:xfrm>
          <a:prstGeom prst="rect">
            <a:avLst/>
          </a:prstGeom>
          <a:solidFill>
            <a:schemeClr val="bg1"/>
          </a:solidFill>
        </p:spPr>
        <p:txBody>
          <a:bodyPr wrap="square" rtlCol="0">
            <a:spAutoFit/>
          </a:bodyPr>
          <a:lstStyle/>
          <a:p>
            <a:r>
              <a:rPr lang="en-US" sz="4400" dirty="0" smtClean="0">
                <a:latin typeface="+mj-lt"/>
              </a:rPr>
              <a:t>“Loss of confidentiality”  - having personal information strewn about – can be quite detrimental for a participant.</a:t>
            </a:r>
            <a:endParaRPr lang="en-US" sz="44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547" y="438567"/>
            <a:ext cx="3801709" cy="1161633"/>
          </a:xfrm>
          <a:prstGeom prst="rect">
            <a:avLst/>
          </a:prstGeom>
        </p:spPr>
      </p:pic>
      <p:pic>
        <p:nvPicPr>
          <p:cNvPr id="4101" name="Picture 5" descr="C:\Users\jfoote\Documents\TempPics\imagesUWWWYZ6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788" y="436045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C:\Users\jfoote\Documents\TempPics\imagesTBA1JMC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374789"/>
            <a:ext cx="2385588" cy="15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8485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223</TotalTime>
  <Words>875</Words>
  <Application>Microsoft Office PowerPoint</Application>
  <PresentationFormat>On-screen Show (4:3)</PresentationFormat>
  <Paragraphs>68</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Flow</vt:lpstr>
      <vt:lpstr>ClipArt</vt:lpstr>
      <vt:lpstr>Additional Comments on Cohorts</vt:lpstr>
      <vt:lpstr>PowerPoint Presentation</vt:lpstr>
      <vt:lpstr>PowerPoint Presentation</vt:lpstr>
      <vt:lpstr>PowerPoint Presentation</vt:lpstr>
      <vt:lpstr>Research / Studies are NOT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Arizona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Additional Comments on Cohorts &amp; other Studies</dc:title>
  <dc:creator>Janet Foote</dc:creator>
  <cp:lastModifiedBy>Janet Foote</cp:lastModifiedBy>
  <cp:revision>21</cp:revision>
  <dcterms:created xsi:type="dcterms:W3CDTF">2014-10-23T21:04:16Z</dcterms:created>
  <dcterms:modified xsi:type="dcterms:W3CDTF">2014-12-07T20:11:20Z</dcterms:modified>
</cp:coreProperties>
</file>