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22"/>
  </p:notesMasterIdLst>
  <p:sldIdLst>
    <p:sldId id="256" r:id="rId4"/>
    <p:sldId id="340" r:id="rId5"/>
    <p:sldId id="258" r:id="rId6"/>
    <p:sldId id="259" r:id="rId7"/>
    <p:sldId id="260" r:id="rId8"/>
    <p:sldId id="263" r:id="rId9"/>
    <p:sldId id="384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261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59" r:id="rId39"/>
    <p:sldId id="348" r:id="rId40"/>
    <p:sldId id="349" r:id="rId41"/>
    <p:sldId id="350" r:id="rId42"/>
    <p:sldId id="360" r:id="rId43"/>
    <p:sldId id="351" r:id="rId44"/>
    <p:sldId id="352" r:id="rId45"/>
    <p:sldId id="353" r:id="rId46"/>
    <p:sldId id="361" r:id="rId47"/>
    <p:sldId id="354" r:id="rId48"/>
    <p:sldId id="355" r:id="rId49"/>
    <p:sldId id="356" r:id="rId50"/>
    <p:sldId id="357" r:id="rId51"/>
    <p:sldId id="362" r:id="rId52"/>
    <p:sldId id="358" r:id="rId53"/>
    <p:sldId id="264" r:id="rId54"/>
    <p:sldId id="265" r:id="rId55"/>
    <p:sldId id="266" r:id="rId56"/>
    <p:sldId id="267" r:id="rId57"/>
    <p:sldId id="268" r:id="rId58"/>
    <p:sldId id="269" r:id="rId59"/>
    <p:sldId id="270" r:id="rId60"/>
    <p:sldId id="271" r:id="rId61"/>
    <p:sldId id="272" r:id="rId62"/>
    <p:sldId id="273" r:id="rId63"/>
    <p:sldId id="274" r:id="rId64"/>
    <p:sldId id="275" r:id="rId65"/>
    <p:sldId id="276" r:id="rId66"/>
    <p:sldId id="277" r:id="rId67"/>
    <p:sldId id="278" r:id="rId68"/>
    <p:sldId id="279" r:id="rId69"/>
    <p:sldId id="339" r:id="rId70"/>
    <p:sldId id="280" r:id="rId71"/>
    <p:sldId id="281" r:id="rId72"/>
    <p:sldId id="282" r:id="rId73"/>
    <p:sldId id="283" r:id="rId74"/>
    <p:sldId id="284" r:id="rId75"/>
    <p:sldId id="285" r:id="rId76"/>
    <p:sldId id="286" r:id="rId77"/>
    <p:sldId id="385" r:id="rId78"/>
    <p:sldId id="289" r:id="rId79"/>
    <p:sldId id="290" r:id="rId80"/>
    <p:sldId id="291" r:id="rId81"/>
    <p:sldId id="292" r:id="rId82"/>
    <p:sldId id="293" r:id="rId83"/>
    <p:sldId id="294" r:id="rId84"/>
    <p:sldId id="296" r:id="rId85"/>
    <p:sldId id="297" r:id="rId86"/>
    <p:sldId id="298" r:id="rId87"/>
    <p:sldId id="299" r:id="rId88"/>
    <p:sldId id="300" r:id="rId89"/>
    <p:sldId id="301" r:id="rId90"/>
    <p:sldId id="302" r:id="rId91"/>
    <p:sldId id="303" r:id="rId92"/>
    <p:sldId id="304" r:id="rId93"/>
    <p:sldId id="305" r:id="rId94"/>
    <p:sldId id="306" r:id="rId95"/>
    <p:sldId id="307" r:id="rId96"/>
    <p:sldId id="308" r:id="rId97"/>
    <p:sldId id="386" r:id="rId98"/>
    <p:sldId id="309" r:id="rId99"/>
    <p:sldId id="310" r:id="rId100"/>
    <p:sldId id="311" r:id="rId101"/>
    <p:sldId id="312" r:id="rId102"/>
    <p:sldId id="313" r:id="rId103"/>
    <p:sldId id="314" r:id="rId104"/>
    <p:sldId id="315" r:id="rId105"/>
    <p:sldId id="316" r:id="rId106"/>
    <p:sldId id="317" r:id="rId107"/>
    <p:sldId id="318" r:id="rId108"/>
    <p:sldId id="322" r:id="rId109"/>
    <p:sldId id="323" r:id="rId110"/>
    <p:sldId id="326" r:id="rId111"/>
    <p:sldId id="327" r:id="rId112"/>
    <p:sldId id="330" r:id="rId113"/>
    <p:sldId id="331" r:id="rId114"/>
    <p:sldId id="332" r:id="rId115"/>
    <p:sldId id="333" r:id="rId116"/>
    <p:sldId id="334" r:id="rId117"/>
    <p:sldId id="335" r:id="rId118"/>
    <p:sldId id="336" r:id="rId119"/>
    <p:sldId id="337" r:id="rId120"/>
    <p:sldId id="338" r:id="rId1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FFCC"/>
    <a:srgbClr val="FCA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74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5F29-16BF-4438-98A4-B3BF78864538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1CA16-D543-41B0-8A40-DFB72A94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1CA16-D543-41B0-8A40-DFB72A9415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2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420569C-2FF8-4312-8503-80DED1DCDB64}" type="slidenum">
              <a:rPr lang="en-US">
                <a:solidFill>
                  <a:prstClr val="black"/>
                </a:solidFill>
              </a:rPr>
              <a:pPr/>
              <a:t>91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609CD1A-65BE-4A03-B207-24A77CE5D88E}" type="slidenum">
              <a:rPr lang="en-US">
                <a:solidFill>
                  <a:prstClr val="black"/>
                </a:solidFill>
              </a:rPr>
              <a:pPr/>
              <a:t>92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075DDBB-BBB2-46F8-8125-A3EA4F7EC05F}" type="slidenum">
              <a:rPr lang="en-US">
                <a:solidFill>
                  <a:prstClr val="black"/>
                </a:solidFill>
              </a:rPr>
              <a:pPr/>
              <a:t>93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198FD-1982-4FFC-AFFD-502A6E16F820}" type="slidenum">
              <a:rPr lang="en-US"/>
              <a:pPr/>
              <a:t>95</a:t>
            </a:fld>
            <a:endParaRPr lang="en-US"/>
          </a:p>
        </p:txBody>
      </p:sp>
      <p:sp>
        <p:nvSpPr>
          <p:cNvPr id="757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D711EA9-690F-4B80-8E6C-10D9C869EE41}" type="slidenum">
              <a:rPr lang="en-US">
                <a:solidFill>
                  <a:prstClr val="black"/>
                </a:solidFill>
              </a:rPr>
              <a:pPr/>
              <a:t>96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A68899E-10AD-4F64-A5FF-7AF67BA57ECD}" type="slidenum">
              <a:rPr lang="en-US">
                <a:solidFill>
                  <a:prstClr val="black"/>
                </a:solidFill>
              </a:rPr>
              <a:pPr/>
              <a:t>97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C7F4C2B-913E-4957-B54C-72D8C69CC18D}" type="slidenum">
              <a:rPr lang="en-US">
                <a:solidFill>
                  <a:prstClr val="black"/>
                </a:solidFill>
              </a:rPr>
              <a:pPr/>
              <a:t>98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4953140-910F-43C8-B1E5-9462B374FDB5}" type="slidenum">
              <a:rPr lang="en-US">
                <a:solidFill>
                  <a:prstClr val="black"/>
                </a:solidFill>
              </a:rPr>
              <a:pPr/>
              <a:t>99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EC1D1BA-3090-4880-83A8-717E729DD7AF}" type="slidenum">
              <a:rPr lang="en-US">
                <a:solidFill>
                  <a:prstClr val="black"/>
                </a:solidFill>
              </a:rPr>
              <a:pPr/>
              <a:t>100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EA25416-5C23-4F28-8F34-86458B0D5842}" type="slidenum">
              <a:rPr lang="en-US">
                <a:solidFill>
                  <a:prstClr val="black"/>
                </a:solidFill>
              </a:rPr>
              <a:pPr/>
              <a:t>102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01AB308-A610-46AF-A7F1-05C6B3CB3512}" type="slidenum">
              <a:rPr lang="en-US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08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08530EE-7B8D-4F3E-8497-123CFCE0DF5B}" type="slidenum">
              <a:rPr lang="en-US">
                <a:solidFill>
                  <a:prstClr val="black"/>
                </a:solidFill>
              </a:rPr>
              <a:pPr/>
              <a:t>103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578ABD9-3006-46E1-A436-A1E6E4DD21C2}" type="slidenum">
              <a:rPr lang="en-US">
                <a:solidFill>
                  <a:prstClr val="black"/>
                </a:solidFill>
              </a:rPr>
              <a:pPr/>
              <a:t>104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918D977-1A75-48B5-B8AF-7D800EC10B68}" type="slidenum">
              <a:rPr lang="en-US">
                <a:solidFill>
                  <a:prstClr val="black"/>
                </a:solidFill>
              </a:rPr>
              <a:pPr/>
              <a:t>105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9F23D66-126A-496E-858E-ED15B9B4B629}" type="slidenum">
              <a:rPr lang="en-US">
                <a:solidFill>
                  <a:prstClr val="black"/>
                </a:solidFill>
              </a:rPr>
              <a:pPr/>
              <a:t>106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8212BA6-FE80-4D27-B2C0-56F787FE9A64}" type="slidenum">
              <a:rPr lang="en-US">
                <a:solidFill>
                  <a:prstClr val="black"/>
                </a:solidFill>
              </a:rPr>
              <a:pPr/>
              <a:t>107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1D93EA8-92C8-4BEC-B2AA-CC189C690D00}" type="slidenum">
              <a:rPr lang="en-US">
                <a:solidFill>
                  <a:prstClr val="black"/>
                </a:solidFill>
              </a:rPr>
              <a:pPr/>
              <a:t>108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9D4D1B1-6DDF-4EC8-BC8D-F42725260A03}" type="slidenum">
              <a:rPr lang="en-US">
                <a:solidFill>
                  <a:prstClr val="black"/>
                </a:solidFill>
              </a:rPr>
              <a:pPr/>
              <a:t>109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0447C57-8EEC-4014-AA58-A363645EAE77}" type="slidenum">
              <a:rPr lang="en-US">
                <a:solidFill>
                  <a:prstClr val="black"/>
                </a:solidFill>
              </a:rPr>
              <a:pPr/>
              <a:t>110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A07770E-FF50-4968-9CB3-B67ACC033260}" type="slidenum">
              <a:rPr lang="en-US">
                <a:solidFill>
                  <a:prstClr val="black"/>
                </a:solidFill>
              </a:rPr>
              <a:pPr/>
              <a:t>111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DB7D9B3-C527-4152-8649-D9D94E0DEBBE}" type="slidenum">
              <a:rPr lang="en-US">
                <a:solidFill>
                  <a:prstClr val="black"/>
                </a:solidFill>
              </a:rPr>
              <a:pPr/>
              <a:t>112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A5449BD-BAD7-4E63-9B24-EB0685A7804F}" type="slidenum">
              <a:rPr lang="en-US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0525AD6-D354-4B75-BC25-220ACC0F1183}" type="slidenum">
              <a:rPr lang="en-US">
                <a:solidFill>
                  <a:prstClr val="black"/>
                </a:solidFill>
              </a:rPr>
              <a:pPr/>
              <a:t>113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A7DE045-09E2-47B8-8767-BA75D0E9E64F}" type="slidenum">
              <a:rPr lang="en-US">
                <a:solidFill>
                  <a:prstClr val="black"/>
                </a:solidFill>
              </a:rPr>
              <a:pPr/>
              <a:t>114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6107C38-2B8C-4A7A-A489-64C6482C9D31}" type="slidenum">
              <a:rPr lang="en-US">
                <a:solidFill>
                  <a:prstClr val="black"/>
                </a:solidFill>
              </a:rPr>
              <a:pPr/>
              <a:t>115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8930AC1-0EA5-4186-9ADB-1329F5B79A99}" type="slidenum">
              <a:rPr lang="en-US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C6D5D25-C8CE-4EEA-92C9-3D25E490D4C5}" type="slidenum">
              <a:rPr lang="en-US">
                <a:solidFill>
                  <a:prstClr val="black"/>
                </a:solidFill>
              </a:rPr>
              <a:pPr/>
              <a:t>66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1585607-AAF7-4E1E-ACB1-B26FE133995E}" type="slidenum">
              <a:rPr lang="en-US">
                <a:solidFill>
                  <a:prstClr val="black"/>
                </a:solidFill>
              </a:rPr>
              <a:pPr/>
              <a:t>76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E04694A-F977-4E21-8FDA-D53F6784F648}" type="slidenum">
              <a:rPr lang="en-US">
                <a:solidFill>
                  <a:prstClr val="black"/>
                </a:solidFill>
              </a:rPr>
              <a:pPr/>
              <a:t>77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7F80AE9-9DC3-4BBB-9DBE-30D5C149490B}" type="slidenum">
              <a:rPr lang="en-US">
                <a:solidFill>
                  <a:prstClr val="black"/>
                </a:solidFill>
              </a:rPr>
              <a:pPr/>
              <a:t>89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CABD604-FAB6-462B-B84B-6FE63957DE21}" type="slidenum">
              <a:rPr lang="en-US">
                <a:solidFill>
                  <a:prstClr val="black"/>
                </a:solidFill>
              </a:rPr>
              <a:pPr/>
              <a:t>90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B727-C3E1-468C-9438-A2167B8CB1E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BAD-EDCE-413C-8ABF-9EC39883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B727-C3E1-468C-9438-A2167B8CB1E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BAD-EDCE-413C-8ABF-9EC39883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2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B727-C3E1-468C-9438-A2167B8CB1E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BAD-EDCE-413C-8ABF-9EC39883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9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73E25-2A0E-42DB-9DDD-BF74A1FDEE8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BFDE0-7398-4B23-A8A8-281650534C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2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8E17C-B7BF-444A-842A-D43B3A364F4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895B2-07E6-47B5-BB45-E1159A9697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9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FC61C-2356-45C2-B0E6-8CF0F43D9E5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5AC73-E9A1-45E0-ACCA-BAE885FC411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20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B88F1-ED18-42FB-B792-E55D825923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CC8F8-E169-44C2-8D60-A7299BE1DC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3064A-E242-4CAF-8E6B-306D4E7FA9E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7547B-21E2-450F-B8FA-6BCE892522F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21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8FEAC-B74E-4EB2-93C9-B4860FD8A2A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9DABF-2C29-46A2-AD14-DBA2C5320C5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37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B4E42-9629-45EF-8253-26B5E5A046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32571-C45F-42BE-99E1-E55411AEB5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99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86C6F-0936-4CCF-9964-48E48465714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FC4D7-DCDB-4CEA-8C77-4B4967F44A1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3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B727-C3E1-468C-9438-A2167B8CB1E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BAD-EDCE-413C-8ABF-9EC39883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11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2E99B-83C1-497B-A7CF-CC28FAEDB7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A4DFD-E4CE-48D9-BD82-AA767DAF2F4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73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8B8F2-6A56-4614-A023-CC14341D62F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7ECBC-4BD1-4DF7-86CD-07912BF8744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56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50C26-B9F8-4C80-A15D-2A9A54FEBC0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10784-6618-4BA5-BEA7-38C5D442A1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0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8CD13-8E7A-4058-82E5-9DF70C2D536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5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Swis721 Md B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Swis721 Md BT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8311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Swis721 Md B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Swis721 Md BT" pitchFamily="34" charset="0"/>
              </a:defRPr>
            </a:lvl1pPr>
            <a:lvl2pPr>
              <a:defRPr>
                <a:latin typeface="Swis721 Md BT" pitchFamily="34" charset="0"/>
              </a:defRPr>
            </a:lvl2pPr>
            <a:lvl3pPr>
              <a:defRPr>
                <a:latin typeface="Swis721 Md BT" pitchFamily="34" charset="0"/>
              </a:defRPr>
            </a:lvl3pPr>
            <a:lvl4pPr>
              <a:defRPr>
                <a:latin typeface="Swis721 Md BT" pitchFamily="34" charset="0"/>
              </a:defRPr>
            </a:lvl4pPr>
            <a:lvl5pPr>
              <a:defRPr>
                <a:latin typeface="Swis721 Md B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2269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Swis721 Md B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Swis721 Md BT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734561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Swis721 Md B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Swis721 Md BT" pitchFamily="34" charset="0"/>
              </a:defRPr>
            </a:lvl1pPr>
            <a:lvl2pPr>
              <a:defRPr sz="2400">
                <a:latin typeface="Swis721 Md BT" pitchFamily="34" charset="0"/>
              </a:defRPr>
            </a:lvl2pPr>
            <a:lvl3pPr>
              <a:defRPr sz="2000">
                <a:latin typeface="Swis721 Md BT" pitchFamily="34" charset="0"/>
              </a:defRPr>
            </a:lvl3pPr>
            <a:lvl4pPr>
              <a:defRPr sz="1800">
                <a:latin typeface="Swis721 Md BT" pitchFamily="34" charset="0"/>
              </a:defRPr>
            </a:lvl4pPr>
            <a:lvl5pPr>
              <a:defRPr sz="1800">
                <a:latin typeface="Swis721 Md B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Swis721 Md BT" pitchFamily="34" charset="0"/>
              </a:defRPr>
            </a:lvl1pPr>
            <a:lvl2pPr>
              <a:defRPr sz="2400">
                <a:latin typeface="Swis721 Md BT" pitchFamily="34" charset="0"/>
              </a:defRPr>
            </a:lvl2pPr>
            <a:lvl3pPr>
              <a:defRPr sz="2000">
                <a:latin typeface="Swis721 Md BT" pitchFamily="34" charset="0"/>
              </a:defRPr>
            </a:lvl3pPr>
            <a:lvl4pPr>
              <a:defRPr sz="1800">
                <a:latin typeface="Swis721 Md BT" pitchFamily="34" charset="0"/>
              </a:defRPr>
            </a:lvl4pPr>
            <a:lvl5pPr>
              <a:defRPr sz="1800">
                <a:latin typeface="Swis721 Md B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9420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Swis721 Md B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wis721 Md B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Swis721 Md BT" pitchFamily="34" charset="0"/>
              </a:defRPr>
            </a:lvl1pPr>
            <a:lvl2pPr>
              <a:defRPr sz="2000">
                <a:latin typeface="Swis721 Md BT" pitchFamily="34" charset="0"/>
              </a:defRPr>
            </a:lvl2pPr>
            <a:lvl3pPr>
              <a:defRPr sz="1800">
                <a:latin typeface="Swis721 Md BT" pitchFamily="34" charset="0"/>
              </a:defRPr>
            </a:lvl3pPr>
            <a:lvl4pPr>
              <a:defRPr sz="1600">
                <a:latin typeface="Swis721 Md BT" pitchFamily="34" charset="0"/>
              </a:defRPr>
            </a:lvl4pPr>
            <a:lvl5pPr>
              <a:defRPr sz="1600">
                <a:latin typeface="Swis721 Md B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wis721 Md B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Swis721 Md BT" pitchFamily="34" charset="0"/>
              </a:defRPr>
            </a:lvl1pPr>
            <a:lvl2pPr>
              <a:defRPr sz="2000">
                <a:latin typeface="Swis721 Md BT" pitchFamily="34" charset="0"/>
              </a:defRPr>
            </a:lvl2pPr>
            <a:lvl3pPr>
              <a:defRPr sz="1800">
                <a:latin typeface="Swis721 Md BT" pitchFamily="34" charset="0"/>
              </a:defRPr>
            </a:lvl3pPr>
            <a:lvl4pPr>
              <a:defRPr sz="1600">
                <a:latin typeface="Swis721 Md BT" pitchFamily="34" charset="0"/>
              </a:defRPr>
            </a:lvl4pPr>
            <a:lvl5pPr>
              <a:defRPr sz="1600">
                <a:latin typeface="Swis721 Md B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519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Swis721 Md B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298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B727-C3E1-468C-9438-A2167B8CB1E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BAD-EDCE-413C-8ABF-9EC39883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43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88212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Swis721 Md B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wis721 Md BT" pitchFamily="34" charset="0"/>
              </a:defRPr>
            </a:lvl1pPr>
            <a:lvl2pPr>
              <a:defRPr sz="2800">
                <a:latin typeface="Swis721 Md BT" pitchFamily="34" charset="0"/>
              </a:defRPr>
            </a:lvl2pPr>
            <a:lvl3pPr>
              <a:defRPr sz="2400">
                <a:latin typeface="Swis721 Md BT" pitchFamily="34" charset="0"/>
              </a:defRPr>
            </a:lvl3pPr>
            <a:lvl4pPr>
              <a:defRPr sz="2000">
                <a:latin typeface="Swis721 Md BT" pitchFamily="34" charset="0"/>
              </a:defRPr>
            </a:lvl4pPr>
            <a:lvl5pPr>
              <a:defRPr sz="2000">
                <a:latin typeface="Swis721 Md BT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wis721 Md B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968323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Swis721 Md B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wis721 Md BT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wis721 Md B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50294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Swis721 Md B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wis721 Md BT" pitchFamily="34" charset="0"/>
              </a:defRPr>
            </a:lvl1pPr>
            <a:lvl2pPr>
              <a:defRPr>
                <a:latin typeface="Swis721 Md BT" pitchFamily="34" charset="0"/>
              </a:defRPr>
            </a:lvl2pPr>
            <a:lvl3pPr>
              <a:defRPr>
                <a:latin typeface="Swis721 Md BT" pitchFamily="34" charset="0"/>
              </a:defRPr>
            </a:lvl3pPr>
            <a:lvl4pPr>
              <a:defRPr>
                <a:latin typeface="Swis721 Md BT" pitchFamily="34" charset="0"/>
              </a:defRPr>
            </a:lvl4pPr>
            <a:lvl5pPr>
              <a:defRPr>
                <a:latin typeface="Swis721 Md B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8355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wis721 Md B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wis721 Md BT" pitchFamily="34" charset="0"/>
              </a:defRPr>
            </a:lvl1pPr>
            <a:lvl2pPr>
              <a:defRPr>
                <a:latin typeface="Swis721 Md BT" pitchFamily="34" charset="0"/>
              </a:defRPr>
            </a:lvl2pPr>
            <a:lvl3pPr>
              <a:defRPr>
                <a:latin typeface="Swis721 Md BT" pitchFamily="34" charset="0"/>
              </a:defRPr>
            </a:lvl3pPr>
            <a:lvl4pPr>
              <a:defRPr>
                <a:latin typeface="Swis721 Md BT" pitchFamily="34" charset="0"/>
              </a:defRPr>
            </a:lvl4pPr>
            <a:lvl5pPr>
              <a:defRPr>
                <a:latin typeface="Swis721 Md B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545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B727-C3E1-468C-9438-A2167B8CB1E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BAD-EDCE-413C-8ABF-9EC39883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B727-C3E1-468C-9438-A2167B8CB1E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BAD-EDCE-413C-8ABF-9EC39883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4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B727-C3E1-468C-9438-A2167B8CB1E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BAD-EDCE-413C-8ABF-9EC39883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B727-C3E1-468C-9438-A2167B8CB1E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BAD-EDCE-413C-8ABF-9EC39883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B727-C3E1-468C-9438-A2167B8CB1E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BAD-EDCE-413C-8ABF-9EC39883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B727-C3E1-468C-9438-A2167B8CB1E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BAD-EDCE-413C-8ABF-9EC39883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6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B727-C3E1-468C-9438-A2167B8CB1E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BBAD-EDCE-413C-8ABF-9EC39883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4BB4947D-2EDF-4CA6-A7D8-8F605E0F3EC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10/8/2014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CAE61E4F-48B5-496F-9D32-2F365C57BADB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6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D:\P4U Web-site items\KJ-PowerPoints\NT+P4U-transparentwhitebkgrd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0" y="3279775"/>
            <a:ext cx="296863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06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Microsoft_Excel_97-2003_Worksheet1.xls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bopedia.com/TERM/D/user.html" TargetMode="External"/><Relationship Id="rId3" Type="http://schemas.openxmlformats.org/officeDocument/2006/relationships/hyperlink" Target="http://www.webopedia.com/TERM/D/file.html" TargetMode="External"/><Relationship Id="rId7" Type="http://schemas.openxmlformats.org/officeDocument/2006/relationships/hyperlink" Target="http://www.webopedia.com/TERM/D/field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ebopedia.com/TERM/D/name.html" TargetMode="External"/><Relationship Id="rId5" Type="http://schemas.openxmlformats.org/officeDocument/2006/relationships/hyperlink" Target="http://www.webopedia.com/TERM/D/record.html" TargetMode="External"/><Relationship Id="rId10" Type="http://schemas.openxmlformats.org/officeDocument/2006/relationships/hyperlink" Target="http://www.webopedia.com/TERM/D/access.html" TargetMode="External"/><Relationship Id="rId4" Type="http://schemas.openxmlformats.org/officeDocument/2006/relationships/hyperlink" Target="http://www.webopedia.com/TERM/D/database.html" TargetMode="External"/><Relationship Id="rId9" Type="http://schemas.openxmlformats.org/officeDocument/2006/relationships/hyperlink" Target="http://www.webopedia.com/TERM/D/data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7300" dirty="0" smtClean="0">
                <a:solidFill>
                  <a:srgbClr val="FFFF00"/>
                </a:solidFill>
              </a:rPr>
              <a:t>Dealing with Data: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5300" dirty="0" smtClean="0">
                <a:solidFill>
                  <a:srgbClr val="FFFF00"/>
                </a:solidFill>
              </a:rPr>
              <a:t>Nuts &amp; Bolts</a:t>
            </a:r>
            <a:endParaRPr lang="en-US" sz="53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 Foote, PhD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06" y="4876800"/>
            <a:ext cx="14382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1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Examples: Categorical 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800" dirty="0" smtClean="0"/>
              <a:t>Eye </a:t>
            </a:r>
            <a:r>
              <a:rPr lang="en-US" altLang="en-US" sz="3800" dirty="0" smtClean="0"/>
              <a:t>color: </a:t>
            </a:r>
            <a:r>
              <a:rPr lang="en-US" altLang="en-US" sz="3800" i="1" dirty="0" smtClean="0"/>
              <a:t>blue</a:t>
            </a:r>
            <a:r>
              <a:rPr lang="en-US" altLang="en-US" sz="3800" i="1" dirty="0" smtClean="0"/>
              <a:t>, brown, hazel, green, etc.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3800" dirty="0" smtClean="0">
                <a:solidFill>
                  <a:srgbClr val="00FFCC"/>
                </a:solidFill>
              </a:rPr>
              <a:t>Newspapers: </a:t>
            </a:r>
            <a:r>
              <a:rPr lang="en-GB" altLang="en-US" sz="3800" i="1" dirty="0" smtClean="0">
                <a:solidFill>
                  <a:srgbClr val="00FFCC"/>
                </a:solidFill>
              </a:rPr>
              <a:t>The Wildcat, Arizona Republic, New York </a:t>
            </a:r>
            <a:r>
              <a:rPr lang="en-GB" altLang="en-US" sz="3800" i="1" dirty="0" smtClean="0">
                <a:solidFill>
                  <a:srgbClr val="00FFCC"/>
                </a:solidFill>
              </a:rPr>
              <a:t>Times, The Guardian, </a:t>
            </a:r>
            <a:r>
              <a:rPr lang="en-GB" altLang="en-US" sz="3800" i="1" dirty="0" smtClean="0">
                <a:solidFill>
                  <a:srgbClr val="00FFCC"/>
                </a:solidFill>
              </a:rPr>
              <a:t>Wall Street Journal, Arizona Daily Star</a:t>
            </a:r>
            <a:r>
              <a:rPr lang="en-GB" altLang="en-US" sz="3800" i="1" dirty="0" smtClean="0"/>
              <a:t>.</a:t>
            </a:r>
            <a:endParaRPr lang="en-US" altLang="en-US" sz="38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3800" dirty="0" smtClean="0"/>
              <a:t>Smoking </a:t>
            </a:r>
            <a:r>
              <a:rPr lang="en-US" altLang="en-US" sz="3800" dirty="0" smtClean="0"/>
              <a:t>status: smoker</a:t>
            </a:r>
            <a:r>
              <a:rPr lang="en-US" altLang="en-US" sz="3800" dirty="0" smtClean="0"/>
              <a:t>, </a:t>
            </a:r>
            <a:r>
              <a:rPr lang="en-US" altLang="en-US" sz="3800" dirty="0" smtClean="0"/>
              <a:t>non-smoker, former smoker</a:t>
            </a:r>
            <a:endParaRPr lang="en-US" altLang="en-US" sz="38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3800" dirty="0" smtClean="0">
                <a:solidFill>
                  <a:srgbClr val="CCFF99"/>
                </a:solidFill>
              </a:rPr>
              <a:t>Attitudes towards the death </a:t>
            </a:r>
            <a:r>
              <a:rPr lang="en-GB" altLang="en-US" sz="3800" dirty="0" smtClean="0">
                <a:solidFill>
                  <a:srgbClr val="CCFF99"/>
                </a:solidFill>
              </a:rPr>
              <a:t>penalty: </a:t>
            </a:r>
            <a:endParaRPr lang="en-GB" altLang="en-US" sz="3800" dirty="0" smtClean="0">
              <a:solidFill>
                <a:srgbClr val="CCFF99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3800" i="1" dirty="0" smtClean="0">
                <a:solidFill>
                  <a:srgbClr val="CCFF99"/>
                </a:solidFill>
              </a:rPr>
              <a:t>Strongly disagree, disagree, neutral, agree, strongly agree.</a:t>
            </a:r>
            <a:endParaRPr lang="en-US" altLang="en-US" sz="3800" i="1" dirty="0" smtClean="0">
              <a:solidFill>
                <a:srgbClr val="CCFF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744" y="533400"/>
            <a:ext cx="87630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Use pre-coded responses where possible</a:t>
            </a:r>
          </a:p>
        </p:txBody>
      </p:sp>
      <p:pic>
        <p:nvPicPr>
          <p:cNvPr id="53251" name="Picture 7" descr="Untitle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710488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8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Data Validation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914400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data you collect is going to need to go through the next steps of: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78730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81000"/>
            <a:ext cx="7793037" cy="1143000"/>
          </a:xfrm>
        </p:spPr>
        <p:txBody>
          <a:bodyPr/>
          <a:lstStyle/>
          <a:p>
            <a:r>
              <a:rPr lang="en-US" dirty="0" smtClean="0"/>
              <a:t>Data in Spreadsheet</a:t>
            </a:r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901184"/>
              </p:ext>
            </p:extLst>
          </p:nvPr>
        </p:nvGraphicFramePr>
        <p:xfrm>
          <a:off x="2362200" y="1828800"/>
          <a:ext cx="4191000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4" imgW="6647688" imgH="3962400" progId="Excel.Sheet.8">
                  <p:embed/>
                </p:oleObj>
              </mc:Choice>
              <mc:Fallback>
                <p:oleObj name="Worksheet" r:id="rId4" imgW="6647688" imgH="3962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2785" b="44231"/>
                      <a:stretch>
                        <a:fillRect/>
                      </a:stretch>
                    </p:blipFill>
                    <p:spPr bwMode="auto">
                      <a:xfrm>
                        <a:off x="2362200" y="1828800"/>
                        <a:ext cx="4191000" cy="3743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2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 descr="Untitled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92200"/>
            <a:ext cx="8612187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304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this is how your database (data entry format) might appear: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 descr="Untitle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098550"/>
            <a:ext cx="8485187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1524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use a true DATABASE (not Excel) and have designed it appropriately, you – or whoever data-enters – will be stopped from entering something outside of the range that was specified.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006" y="57912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time spent doing “data clean-up” and trying to track down errors means that you will be able to summarize and get to your results sooner.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Types of Edit Checks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Patient identification and record linkage</a:t>
            </a:r>
          </a:p>
          <a:p>
            <a:pPr lvl="1"/>
            <a:r>
              <a:rPr lang="en-US" dirty="0" smtClean="0"/>
              <a:t>ID #’s, name spelling, ID#’s on all pages</a:t>
            </a:r>
          </a:p>
          <a:p>
            <a:r>
              <a:rPr lang="en-US" dirty="0" smtClean="0"/>
              <a:t>Legibility</a:t>
            </a:r>
          </a:p>
          <a:p>
            <a:r>
              <a:rPr lang="en-US" dirty="0" smtClean="0"/>
              <a:t>Correct form for examination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Range and inadmissible codes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6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76200" y="651669"/>
            <a:ext cx="8610600" cy="5907088"/>
            <a:chOff x="96" y="520"/>
            <a:chExt cx="5424" cy="3721"/>
          </a:xfrm>
        </p:grpSpPr>
        <p:sp>
          <p:nvSpPr>
            <p:cNvPr id="62473" name="Text Box 3"/>
            <p:cNvSpPr txBox="1">
              <a:spLocks noChangeArrowheads="1"/>
            </p:cNvSpPr>
            <p:nvPr/>
          </p:nvSpPr>
          <p:spPr bwMode="auto">
            <a:xfrm>
              <a:off x="1584" y="520"/>
              <a:ext cx="288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Define data set, field names, codes</a:t>
              </a:r>
            </a:p>
          </p:txBody>
        </p:sp>
        <p:sp>
          <p:nvSpPr>
            <p:cNvPr id="62474" name="Text Box 4"/>
            <p:cNvSpPr txBox="1">
              <a:spLocks noChangeArrowheads="1"/>
            </p:cNvSpPr>
            <p:nvPr/>
          </p:nvSpPr>
          <p:spPr bwMode="auto">
            <a:xfrm>
              <a:off x="1584" y="882"/>
              <a:ext cx="288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Data forms</a:t>
              </a:r>
            </a:p>
          </p:txBody>
        </p:sp>
        <p:sp>
          <p:nvSpPr>
            <p:cNvPr id="62475" name="Text Box 5"/>
            <p:cNvSpPr txBox="1">
              <a:spLocks noChangeArrowheads="1"/>
            </p:cNvSpPr>
            <p:nvPr/>
          </p:nvSpPr>
          <p:spPr bwMode="auto">
            <a:xfrm>
              <a:off x="1584" y="1244"/>
              <a:ext cx="288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Inspect data; hand edit</a:t>
              </a:r>
            </a:p>
          </p:txBody>
        </p:sp>
        <p:sp>
          <p:nvSpPr>
            <p:cNvPr id="62476" name="Text Box 6"/>
            <p:cNvSpPr txBox="1">
              <a:spLocks noChangeArrowheads="1"/>
            </p:cNvSpPr>
            <p:nvPr/>
          </p:nvSpPr>
          <p:spPr bwMode="auto">
            <a:xfrm>
              <a:off x="1584" y="1606"/>
              <a:ext cx="288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Enter data into computer</a:t>
              </a:r>
            </a:p>
          </p:txBody>
        </p:sp>
        <p:sp>
          <p:nvSpPr>
            <p:cNvPr id="62477" name="Text Box 7"/>
            <p:cNvSpPr txBox="1">
              <a:spLocks noChangeArrowheads="1"/>
            </p:cNvSpPr>
            <p:nvPr/>
          </p:nvSpPr>
          <p:spPr bwMode="auto">
            <a:xfrm>
              <a:off x="1584" y="1961"/>
              <a:ext cx="288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Data quality control</a:t>
              </a:r>
            </a:p>
          </p:txBody>
        </p:sp>
        <p:sp>
          <p:nvSpPr>
            <p:cNvPr id="62478" name="Text Box 8"/>
            <p:cNvSpPr txBox="1">
              <a:spLocks noChangeArrowheads="1"/>
            </p:cNvSpPr>
            <p:nvPr/>
          </p:nvSpPr>
          <p:spPr bwMode="auto">
            <a:xfrm>
              <a:off x="96" y="2304"/>
              <a:ext cx="2419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Check for missing, out-of-range, illogical responses</a:t>
              </a:r>
            </a:p>
          </p:txBody>
        </p:sp>
        <p:sp>
          <p:nvSpPr>
            <p:cNvPr id="62479" name="Text Box 9"/>
            <p:cNvSpPr txBox="1">
              <a:spLocks noChangeArrowheads="1"/>
            </p:cNvSpPr>
            <p:nvPr/>
          </p:nvSpPr>
          <p:spPr bwMode="auto">
            <a:xfrm>
              <a:off x="1632" y="2784"/>
              <a:ext cx="288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Accumulate in database</a:t>
              </a:r>
            </a:p>
          </p:txBody>
        </p:sp>
        <p:sp>
          <p:nvSpPr>
            <p:cNvPr id="62480" name="Text Box 10"/>
            <p:cNvSpPr txBox="1">
              <a:spLocks noChangeArrowheads="1"/>
            </p:cNvSpPr>
            <p:nvPr/>
          </p:nvSpPr>
          <p:spPr bwMode="auto">
            <a:xfrm>
              <a:off x="96" y="3120"/>
              <a:ext cx="254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Data quality control</a:t>
              </a:r>
            </a:p>
          </p:txBody>
        </p:sp>
        <p:sp>
          <p:nvSpPr>
            <p:cNvPr id="62481" name="Text Box 11"/>
            <p:cNvSpPr txBox="1">
              <a:spLocks noChangeArrowheads="1"/>
            </p:cNvSpPr>
            <p:nvPr/>
          </p:nvSpPr>
          <p:spPr bwMode="auto">
            <a:xfrm>
              <a:off x="3408" y="3120"/>
              <a:ext cx="211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Backups</a:t>
              </a:r>
            </a:p>
          </p:txBody>
        </p:sp>
        <p:sp>
          <p:nvSpPr>
            <p:cNvPr id="62482" name="Text Box 12"/>
            <p:cNvSpPr txBox="1">
              <a:spLocks noChangeArrowheads="1"/>
            </p:cNvSpPr>
            <p:nvPr/>
          </p:nvSpPr>
          <p:spPr bwMode="auto">
            <a:xfrm>
              <a:off x="1632" y="3456"/>
              <a:ext cx="288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Transfer to statistical and presentation software</a:t>
              </a:r>
            </a:p>
          </p:txBody>
        </p:sp>
        <p:sp>
          <p:nvSpPr>
            <p:cNvPr id="62483" name="Text Box 13"/>
            <p:cNvSpPr txBox="1">
              <a:spLocks noChangeArrowheads="1"/>
            </p:cNvSpPr>
            <p:nvPr/>
          </p:nvSpPr>
          <p:spPr bwMode="auto">
            <a:xfrm>
              <a:off x="1260" y="3792"/>
              <a:ext cx="147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Do statistical analysis</a:t>
              </a:r>
            </a:p>
          </p:txBody>
        </p:sp>
        <p:sp>
          <p:nvSpPr>
            <p:cNvPr id="62484" name="Text Box 14"/>
            <p:cNvSpPr txBox="1">
              <a:spLocks noChangeArrowheads="1"/>
            </p:cNvSpPr>
            <p:nvPr/>
          </p:nvSpPr>
          <p:spPr bwMode="auto">
            <a:xfrm>
              <a:off x="3321" y="3792"/>
              <a:ext cx="1471" cy="4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Prepare graphs</a:t>
              </a:r>
            </a:p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and tables</a:t>
              </a:r>
            </a:p>
          </p:txBody>
        </p:sp>
        <p:sp>
          <p:nvSpPr>
            <p:cNvPr id="62485" name="Line 15"/>
            <p:cNvSpPr>
              <a:spLocks noChangeShapeType="1"/>
            </p:cNvSpPr>
            <p:nvPr/>
          </p:nvSpPr>
          <p:spPr bwMode="auto">
            <a:xfrm>
              <a:off x="3024" y="742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2486" name="Line 16"/>
            <p:cNvSpPr>
              <a:spLocks noChangeShapeType="1"/>
            </p:cNvSpPr>
            <p:nvPr/>
          </p:nvSpPr>
          <p:spPr bwMode="auto">
            <a:xfrm>
              <a:off x="3019" y="1099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2487" name="Line 17"/>
            <p:cNvSpPr>
              <a:spLocks noChangeShapeType="1"/>
            </p:cNvSpPr>
            <p:nvPr/>
          </p:nvSpPr>
          <p:spPr bwMode="auto">
            <a:xfrm>
              <a:off x="3019" y="1467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2488" name="Line 18"/>
            <p:cNvSpPr>
              <a:spLocks noChangeShapeType="1"/>
            </p:cNvSpPr>
            <p:nvPr/>
          </p:nvSpPr>
          <p:spPr bwMode="auto">
            <a:xfrm>
              <a:off x="3033" y="1824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2489" name="Line 19"/>
            <p:cNvSpPr>
              <a:spLocks noChangeShapeType="1"/>
            </p:cNvSpPr>
            <p:nvPr/>
          </p:nvSpPr>
          <p:spPr bwMode="auto">
            <a:xfrm>
              <a:off x="3026" y="2180"/>
              <a:ext cx="0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2490" name="Line 20"/>
            <p:cNvSpPr>
              <a:spLocks noChangeShapeType="1"/>
            </p:cNvSpPr>
            <p:nvPr/>
          </p:nvSpPr>
          <p:spPr bwMode="auto">
            <a:xfrm>
              <a:off x="2515" y="2500"/>
              <a:ext cx="50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2491" name="Line 21"/>
            <p:cNvSpPr>
              <a:spLocks noChangeShapeType="1"/>
            </p:cNvSpPr>
            <p:nvPr/>
          </p:nvSpPr>
          <p:spPr bwMode="auto">
            <a:xfrm>
              <a:off x="3021" y="3007"/>
              <a:ext cx="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2492" name="Line 22"/>
            <p:cNvSpPr>
              <a:spLocks noChangeShapeType="1"/>
            </p:cNvSpPr>
            <p:nvPr/>
          </p:nvSpPr>
          <p:spPr bwMode="auto">
            <a:xfrm>
              <a:off x="2650" y="3231"/>
              <a:ext cx="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2493" name="Line 23"/>
            <p:cNvSpPr>
              <a:spLocks noChangeShapeType="1"/>
            </p:cNvSpPr>
            <p:nvPr/>
          </p:nvSpPr>
          <p:spPr bwMode="auto">
            <a:xfrm flipH="1">
              <a:off x="3021" y="3673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2494" name="Line 24"/>
            <p:cNvSpPr>
              <a:spLocks noChangeShapeType="1"/>
            </p:cNvSpPr>
            <p:nvPr/>
          </p:nvSpPr>
          <p:spPr bwMode="auto">
            <a:xfrm>
              <a:off x="2733" y="3909"/>
              <a:ext cx="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7010400" y="1303338"/>
            <a:ext cx="1981200" cy="3048000"/>
            <a:chOff x="4416" y="960"/>
            <a:chExt cx="1248" cy="1920"/>
          </a:xfrm>
        </p:grpSpPr>
        <p:sp>
          <p:nvSpPr>
            <p:cNvPr id="62468" name="Text Box 25"/>
            <p:cNvSpPr txBox="1">
              <a:spLocks noChangeArrowheads="1"/>
            </p:cNvSpPr>
            <p:nvPr/>
          </p:nvSpPr>
          <p:spPr bwMode="auto">
            <a:xfrm>
              <a:off x="4560" y="1632"/>
              <a:ext cx="1104" cy="6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cs typeface="Arial" pitchFamily="34" charset="0"/>
                </a:rPr>
                <a:t>Scan</a:t>
              </a:r>
            </a:p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cs typeface="Arial" pitchFamily="34" charset="0"/>
                </a:rPr>
                <a:t>Technology</a:t>
              </a:r>
            </a:p>
          </p:txBody>
        </p:sp>
        <p:sp>
          <p:nvSpPr>
            <p:cNvPr id="62469" name="Line 26"/>
            <p:cNvSpPr>
              <a:spLocks noChangeShapeType="1"/>
            </p:cNvSpPr>
            <p:nvPr/>
          </p:nvSpPr>
          <p:spPr bwMode="auto">
            <a:xfrm>
              <a:off x="4416" y="96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2470" name="Line 27"/>
            <p:cNvSpPr>
              <a:spLocks noChangeShapeType="1"/>
            </p:cNvSpPr>
            <p:nvPr/>
          </p:nvSpPr>
          <p:spPr bwMode="auto">
            <a:xfrm>
              <a:off x="5088" y="96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2471" name="Line 28"/>
            <p:cNvSpPr>
              <a:spLocks noChangeShapeType="1"/>
            </p:cNvSpPr>
            <p:nvPr/>
          </p:nvSpPr>
          <p:spPr bwMode="auto">
            <a:xfrm>
              <a:off x="5088" y="2271"/>
              <a:ext cx="0" cy="6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2472" name="Line 29"/>
            <p:cNvSpPr>
              <a:spLocks noChangeShapeType="1"/>
            </p:cNvSpPr>
            <p:nvPr/>
          </p:nvSpPr>
          <p:spPr bwMode="auto">
            <a:xfrm>
              <a:off x="4464" y="288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3400" y="152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Using computers (scan entry or direct entry) helps eliminate several steps in cleaning up the data.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1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Untitl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113"/>
            <a:ext cx="5195887" cy="658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53100" y="304800"/>
            <a:ext cx="28194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Digital Scanning Process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52400" y="2701925"/>
            <a:ext cx="1447800" cy="9302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00" b="1">
                <a:solidFill>
                  <a:prstClr val="black"/>
                </a:solidFill>
                <a:cs typeface="Arial" pitchFamily="34" charset="0"/>
              </a:rPr>
              <a:t>Data Form</a:t>
            </a:r>
          </a:p>
          <a:p>
            <a:pPr algn="ctr" defTabSz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00" b="1">
                <a:solidFill>
                  <a:prstClr val="black"/>
                </a:solidFill>
                <a:cs typeface="Arial" pitchFamily="34" charset="0"/>
              </a:rPr>
              <a:t>Designer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05000" y="2825750"/>
            <a:ext cx="1447800" cy="682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>
                <a:solidFill>
                  <a:prstClr val="black"/>
                </a:solidFill>
                <a:cs typeface="Arial" pitchFamily="34" charset="0"/>
              </a:rPr>
              <a:t>Data Form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657600" y="2976563"/>
            <a:ext cx="1447800" cy="377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900" b="1">
                <a:solidFill>
                  <a:prstClr val="black"/>
                </a:solidFill>
                <a:cs typeface="Arial" pitchFamily="34" charset="0"/>
              </a:rPr>
              <a:t>Scanner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410200" y="2679700"/>
            <a:ext cx="1447800" cy="9731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/>
                </a:solidFill>
                <a:cs typeface="Arial" pitchFamily="34" charset="0"/>
              </a:rPr>
              <a:t>Reader and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/>
                </a:solidFill>
                <a:cs typeface="Arial" pitchFamily="34" charset="0"/>
              </a:rPr>
              <a:t>verifier</a:t>
            </a: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7162800" y="2976563"/>
            <a:ext cx="1447800" cy="377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900" b="1">
                <a:solidFill>
                  <a:prstClr val="black"/>
                </a:solidFill>
                <a:cs typeface="Arial" pitchFamily="34" charset="0"/>
              </a:rPr>
              <a:t>Database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410200" y="4516438"/>
            <a:ext cx="1447800" cy="682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>
                <a:solidFill>
                  <a:prstClr val="black"/>
                </a:solidFill>
                <a:cs typeface="Arial" pitchFamily="34" charset="0"/>
              </a:rPr>
              <a:t>Data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>
                <a:solidFill>
                  <a:prstClr val="black"/>
                </a:solidFill>
                <a:cs typeface="Arial" pitchFamily="34" charset="0"/>
              </a:rPr>
              <a:t>Editing</a:t>
            </a: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1600200" y="3209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3352800" y="3209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5105400" y="3209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6858000" y="3209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6096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6858000" y="4876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7924800" y="3429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438400" y="825500"/>
            <a:ext cx="4572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Define data set, field names, codes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438400" y="1400175"/>
            <a:ext cx="4572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Data forms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438400" y="1974850"/>
            <a:ext cx="4572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Inspect data; hand edit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438400" y="2549525"/>
            <a:ext cx="4572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Enter data into computer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438400" y="3113088"/>
            <a:ext cx="4572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Data quality control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066800" y="3657600"/>
            <a:ext cx="2849563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Check for missing, out-of-range, illogical responses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2514600" y="4419600"/>
            <a:ext cx="4572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Accumulate in database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76200" y="4953000"/>
            <a:ext cx="40465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Data quality control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5334000" y="4953000"/>
            <a:ext cx="3352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Backups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514600" y="5486400"/>
            <a:ext cx="4572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Transfer to statistical and presentation software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924050" y="6019800"/>
            <a:ext cx="23352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Do statistical analysis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5195888" y="6019800"/>
            <a:ext cx="233521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Prepare graphs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and tables</a:t>
            </a:r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4724400" y="1177925"/>
            <a:ext cx="0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4716463" y="17446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4716463" y="2328863"/>
            <a:ext cx="0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4738688" y="2895600"/>
            <a:ext cx="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4727575" y="3460750"/>
            <a:ext cx="0" cy="95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3916363" y="3968750"/>
            <a:ext cx="8080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4719638" y="4773613"/>
            <a:ext cx="0" cy="709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>
            <a:off x="4130675" y="5129213"/>
            <a:ext cx="12033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 flipH="1">
            <a:off x="4719638" y="5830888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4262438" y="6205538"/>
            <a:ext cx="928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7239000" y="2590800"/>
            <a:ext cx="1752600" cy="102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Arial" pitchFamily="34" charset="0"/>
              </a:rPr>
              <a:t>Scan</a:t>
            </a:r>
          </a:p>
          <a:p>
            <a:pPr algn="ctr"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Arial" pitchFamily="34" charset="0"/>
              </a:rPr>
              <a:t>Technology</a:t>
            </a:r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7010400" y="1524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>
            <a:off x="8077200" y="1524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6587" name="Line 27"/>
          <p:cNvSpPr>
            <a:spLocks noChangeShapeType="1"/>
          </p:cNvSpPr>
          <p:nvPr/>
        </p:nvSpPr>
        <p:spPr bwMode="auto">
          <a:xfrm>
            <a:off x="8077200" y="3605213"/>
            <a:ext cx="0" cy="9667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6588" name="Line 28"/>
          <p:cNvSpPr>
            <a:spLocks noChangeShapeType="1"/>
          </p:cNvSpPr>
          <p:nvPr/>
        </p:nvSpPr>
        <p:spPr bwMode="auto">
          <a:xfrm>
            <a:off x="70866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04800" y="1676400"/>
            <a:ext cx="2209800" cy="2895600"/>
            <a:chOff x="192" y="1056"/>
            <a:chExt cx="1392" cy="1824"/>
          </a:xfrm>
        </p:grpSpPr>
        <p:sp>
          <p:nvSpPr>
            <p:cNvPr id="66590" name="Text Box 29"/>
            <p:cNvSpPr txBox="1">
              <a:spLocks noChangeArrowheads="1"/>
            </p:cNvSpPr>
            <p:nvPr/>
          </p:nvSpPr>
          <p:spPr bwMode="auto">
            <a:xfrm>
              <a:off x="192" y="1056"/>
              <a:ext cx="1152" cy="58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cs typeface="Arial" pitchFamily="34" charset="0"/>
                </a:rPr>
                <a:t>Acquire data directly from instrumentation</a:t>
              </a:r>
            </a:p>
          </p:txBody>
        </p:sp>
        <p:sp>
          <p:nvSpPr>
            <p:cNvPr id="66591" name="Line 30"/>
            <p:cNvSpPr>
              <a:spLocks noChangeShapeType="1"/>
            </p:cNvSpPr>
            <p:nvPr/>
          </p:nvSpPr>
          <p:spPr bwMode="auto">
            <a:xfrm>
              <a:off x="432" y="1632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6592" name="Line 31"/>
            <p:cNvSpPr>
              <a:spLocks noChangeShapeType="1"/>
            </p:cNvSpPr>
            <p:nvPr/>
          </p:nvSpPr>
          <p:spPr bwMode="auto">
            <a:xfrm>
              <a:off x="432" y="2880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5800" y="2286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Similarly, reading values directly into the database from instruments minimizes data entry errors.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7793037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FFFF00"/>
                </a:solidFill>
              </a:rPr>
              <a:t>Data Acquired from Instruments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772400" cy="4535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Massive amounts of data can be collected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 management plan should consider interpretation (do I need all of it?), storage, and backup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Least opportunity for data recording and data entry errors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Data can be transferred by disk, Internet, e-mail, CD, DVD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May require editing by hand and additional processing before importing to study database</a:t>
            </a:r>
          </a:p>
        </p:txBody>
      </p:sp>
    </p:spTree>
    <p:extLst>
      <p:ext uri="{BB962C8B-B14F-4D97-AF65-F5344CB8AC3E}">
        <p14:creationId xmlns:p14="http://schemas.microsoft.com/office/powerpoint/2010/main" val="20706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dirty="0" smtClean="0">
                <a:solidFill>
                  <a:srgbClr val="FFFF00"/>
                </a:solidFill>
              </a:rPr>
              <a:t>Categorical data classified as</a:t>
            </a:r>
            <a:br>
              <a:rPr lang="en-US" altLang="en-US" sz="3200" dirty="0" smtClean="0">
                <a:solidFill>
                  <a:srgbClr val="FFFF00"/>
                </a:solidFill>
              </a:rPr>
            </a:br>
            <a:r>
              <a:rPr lang="en-US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Nominal, Ordinal, and/or Binary</a:t>
            </a:r>
            <a:endParaRPr lang="en-US" altLang="en-US" dirty="0" smtClean="0">
              <a:solidFill>
                <a:srgbClr val="FFFF00"/>
              </a:solidFill>
            </a:endParaRP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3581400" y="1981200"/>
            <a:ext cx="2209800" cy="990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Categorical data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2362200" y="5181600"/>
            <a:ext cx="1752600" cy="914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binary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28600" y="5181600"/>
            <a:ext cx="1752600" cy="914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  <a:latin typeface="Times New Roman" pitchFamily="18" charset="0"/>
              </a:rPr>
              <a:t>Binary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6019800" y="3352800"/>
            <a:ext cx="2057400" cy="990600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itchFamily="18" charset="0"/>
              </a:rPr>
              <a:t>Ordinal</a:t>
            </a:r>
          </a:p>
          <a:p>
            <a:pPr algn="ctr"/>
            <a:r>
              <a:rPr lang="en-US" altLang="en-US" sz="2400">
                <a:latin typeface="Times New Roman" pitchFamily="18" charset="0"/>
              </a:rPr>
              <a:t>data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143000" y="3352800"/>
            <a:ext cx="2057400" cy="990600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itchFamily="18" charset="0"/>
              </a:rPr>
              <a:t>Nominal</a:t>
            </a:r>
          </a:p>
          <a:p>
            <a:pPr algn="ctr"/>
            <a:r>
              <a:rPr lang="en-US" altLang="en-US" sz="2400">
                <a:latin typeface="Times New Roman" pitchFamily="18" charset="0"/>
              </a:rPr>
              <a:t>data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990600" y="4343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2438400" y="4343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7162800" y="4419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4876800" y="5257800"/>
            <a:ext cx="1752600" cy="914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Binary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7086600" y="5257800"/>
            <a:ext cx="1752600" cy="914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  <a:latin typeface="Times New Roman" pitchFamily="18" charset="0"/>
              </a:rPr>
              <a:t>Not binary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5943600" y="4419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H="1">
            <a:off x="2819400" y="27432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562600" y="2819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 autoUpdateAnimBg="0"/>
      <p:bldP spid="36868" grpId="0" animBg="1" autoUpdateAnimBg="0"/>
      <p:bldP spid="36869" grpId="0" animBg="1" autoUpdateAnimBg="0"/>
      <p:bldP spid="36870" grpId="0" animBg="1" autoUpdateAnimBg="0"/>
      <p:bldP spid="36871" grpId="0" animBg="1" autoUpdateAnimBg="0"/>
      <p:bldP spid="36874" grpId="0" animBg="1"/>
      <p:bldP spid="36875" grpId="0" animBg="1"/>
      <p:bldP spid="36876" grpId="0" animBg="1"/>
      <p:bldP spid="36877" grpId="0" animBg="1" autoUpdateAnimBg="0"/>
      <p:bldP spid="36878" grpId="0" animBg="1" autoUpdateAnimBg="0"/>
      <p:bldP spid="36879" grpId="0" animBg="1"/>
      <p:bldP spid="36880" grpId="0" animBg="1"/>
      <p:bldP spid="3688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28600"/>
            <a:ext cx="7793037" cy="8794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Relational Database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219200"/>
            <a:ext cx="8382000" cy="434340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1800" b="1" dirty="0">
                <a:latin typeface="Arial" pitchFamily="34" charset="0"/>
              </a:rPr>
              <a:t>Relational databases enable organization of information based on “relationships” between the various data.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1800" dirty="0">
                <a:latin typeface="Arial" pitchFamily="34" charset="0"/>
              </a:rPr>
              <a:t>They consist of: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>
                <a:latin typeface="Arial" pitchFamily="34" charset="0"/>
              </a:rPr>
              <a:t>Tables describing an aspect of the database (e.g., subject demographic information, clinical findings, test results) containing... 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1800" dirty="0">
                <a:latin typeface="Arial" pitchFamily="34" charset="0"/>
                <a:ea typeface="ＭＳ Ｐゴシック" charset="-128"/>
              </a:rPr>
              <a:t>Records holding data organized by one or more fields (e.g., name, address, phone). 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1800" dirty="0">
                <a:latin typeface="Arial" pitchFamily="34" charset="0"/>
                <a:ea typeface="ＭＳ Ｐゴシック" charset="-128"/>
              </a:rPr>
              <a:t>Fields designed to hold various types of data (text, numbers, dates, etc.)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1800" b="1" dirty="0">
                <a:latin typeface="Arial" pitchFamily="34" charset="0"/>
              </a:rPr>
              <a:t>Elimination of Redundancy</a:t>
            </a:r>
            <a:r>
              <a:rPr lang="en-US" sz="1800" dirty="0">
                <a:latin typeface="Arial" pitchFamily="34" charset="0"/>
              </a:rPr>
              <a:t> – a relational database does not repeat domain specific data in various tables.  For example, imagine having to repeat a name (spelling, etc.) across several files; a relational database stores this information once and uses an identifier (e.g., </a:t>
            </a:r>
            <a:r>
              <a:rPr lang="en-US" sz="1800" dirty="0" err="1">
                <a:latin typeface="Arial" pitchFamily="34" charset="0"/>
              </a:rPr>
              <a:t>SubjectId</a:t>
            </a:r>
            <a:r>
              <a:rPr lang="en-US" sz="1800" dirty="0">
                <a:latin typeface="Arial" pitchFamily="34" charset="0"/>
              </a:rPr>
              <a:t>) to link information to test results, clinical findings, etc.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1800" dirty="0">
                <a:latin typeface="Arial" pitchFamily="34" charset="0"/>
              </a:rPr>
              <a:t>This </a:t>
            </a:r>
            <a:r>
              <a:rPr lang="en-US" sz="1800" b="1" dirty="0">
                <a:latin typeface="Arial" pitchFamily="34" charset="0"/>
              </a:rPr>
              <a:t>"identification link"</a:t>
            </a:r>
            <a:r>
              <a:rPr lang="en-US" sz="1800" dirty="0">
                <a:latin typeface="Arial" pitchFamily="34" charset="0"/>
              </a:rPr>
              <a:t> or key establishes relationships of data across various tables in a database so that data does not have to be repeated.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027"/>
          <p:cNvSpPr txBox="1">
            <a:spLocks noChangeArrowheads="1"/>
          </p:cNvSpPr>
          <p:nvPr/>
        </p:nvSpPr>
        <p:spPr bwMode="auto">
          <a:xfrm>
            <a:off x="609600" y="1524000"/>
            <a:ext cx="2565400" cy="21097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Id	Name	Age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10	Smith	50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11	Jones	55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12	Doe	60</a:t>
            </a:r>
          </a:p>
        </p:txBody>
      </p:sp>
      <p:sp>
        <p:nvSpPr>
          <p:cNvPr id="71683" name="Text Box 1028"/>
          <p:cNvSpPr txBox="1">
            <a:spLocks noChangeArrowheads="1"/>
          </p:cNvSpPr>
          <p:nvPr/>
        </p:nvSpPr>
        <p:spPr bwMode="auto">
          <a:xfrm>
            <a:off x="3962400" y="1524000"/>
            <a:ext cx="4800600" cy="21097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None/>
            </a:pPr>
            <a:r>
              <a:rPr lang="en-US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ID		Weight (lb)	Weight (kg)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None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10		230	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104.5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None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11		212	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96.4</a:t>
            </a:r>
            <a:endParaRPr lang="en-US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None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12		199	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90.4</a:t>
            </a:r>
            <a:endParaRPr lang="en-US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4" name="Text Box 1032"/>
          <p:cNvSpPr txBox="1">
            <a:spLocks noChangeArrowheads="1"/>
          </p:cNvSpPr>
          <p:nvPr/>
        </p:nvSpPr>
        <p:spPr bwMode="auto">
          <a:xfrm>
            <a:off x="533400" y="4343400"/>
            <a:ext cx="3733800" cy="21193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ID	KCAL	KCAL/kg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AutoNum type="arabicPlain" startAt="10"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2400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23.1</a:t>
            </a:r>
            <a:endParaRPr lang="en-US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AutoNum type="arabicPlain" startAt="10"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2652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27.5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AutoNum type="arabicPlain" startAt="10"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2350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25.9</a:t>
            </a:r>
          </a:p>
        </p:txBody>
      </p:sp>
      <p:sp>
        <p:nvSpPr>
          <p:cNvPr id="71685" name="Rectangle 103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93038" cy="838200"/>
          </a:xfrm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Relational Database Example</a:t>
            </a:r>
          </a:p>
        </p:txBody>
      </p:sp>
      <p:sp>
        <p:nvSpPr>
          <p:cNvPr id="71686" name="Text Box 1036"/>
          <p:cNvSpPr txBox="1">
            <a:spLocks noChangeArrowheads="1"/>
          </p:cNvSpPr>
          <p:nvPr/>
        </p:nvSpPr>
        <p:spPr bwMode="auto">
          <a:xfrm>
            <a:off x="5334000" y="4343400"/>
            <a:ext cx="3429000" cy="21240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ID	V02	V02/kg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AutoNum type="arabicPlain" startAt="10"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2.8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26.7</a:t>
            </a:r>
            <a:endParaRPr lang="en-US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AutoNum type="arabicPlain" startAt="10"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3.2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33.1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AutoNum type="arabicPlain" startAt="10"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2.1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23.2</a:t>
            </a:r>
          </a:p>
        </p:txBody>
      </p:sp>
      <p:sp>
        <p:nvSpPr>
          <p:cNvPr id="71687" name="Text Box 1038"/>
          <p:cNvSpPr txBox="1">
            <a:spLocks noChangeArrowheads="1"/>
          </p:cNvSpPr>
          <p:nvPr/>
        </p:nvSpPr>
        <p:spPr bwMode="auto">
          <a:xfrm>
            <a:off x="914400" y="1143000"/>
            <a:ext cx="1822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Arial" pitchFamily="34" charset="0"/>
              </a:rPr>
              <a:t>Subject Info</a:t>
            </a:r>
          </a:p>
        </p:txBody>
      </p:sp>
      <p:sp>
        <p:nvSpPr>
          <p:cNvPr id="71688" name="Text Box 1039"/>
          <p:cNvSpPr txBox="1">
            <a:spLocks noChangeArrowheads="1"/>
          </p:cNvSpPr>
          <p:nvPr/>
        </p:nvSpPr>
        <p:spPr bwMode="auto">
          <a:xfrm>
            <a:off x="5257800" y="1066800"/>
            <a:ext cx="2392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Arial" pitchFamily="34" charset="0"/>
              </a:rPr>
              <a:t>Anthropometrics</a:t>
            </a:r>
          </a:p>
        </p:txBody>
      </p:sp>
      <p:sp>
        <p:nvSpPr>
          <p:cNvPr id="71689" name="Text Box 1040"/>
          <p:cNvSpPr txBox="1">
            <a:spLocks noChangeArrowheads="1"/>
          </p:cNvSpPr>
          <p:nvPr/>
        </p:nvSpPr>
        <p:spPr bwMode="auto">
          <a:xfrm>
            <a:off x="1143000" y="3810000"/>
            <a:ext cx="2316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Arial" pitchFamily="34" charset="0"/>
              </a:rPr>
              <a:t>Physical Activity</a:t>
            </a:r>
          </a:p>
        </p:txBody>
      </p:sp>
      <p:sp>
        <p:nvSpPr>
          <p:cNvPr id="71690" name="Text Box 1041"/>
          <p:cNvSpPr txBox="1">
            <a:spLocks noChangeArrowheads="1"/>
          </p:cNvSpPr>
          <p:nvPr/>
        </p:nvSpPr>
        <p:spPr bwMode="auto">
          <a:xfrm>
            <a:off x="5334000" y="3810000"/>
            <a:ext cx="3219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Arial" pitchFamily="34" charset="0"/>
              </a:rPr>
              <a:t>Treadmill Performance</a:t>
            </a:r>
          </a:p>
        </p:txBody>
      </p:sp>
      <p:grpSp>
        <p:nvGrpSpPr>
          <p:cNvPr id="2" name="Group 1047"/>
          <p:cNvGrpSpPr>
            <a:grpSpLocks/>
          </p:cNvGrpSpPr>
          <p:nvPr/>
        </p:nvGrpSpPr>
        <p:grpSpPr bwMode="auto">
          <a:xfrm>
            <a:off x="838200" y="1752600"/>
            <a:ext cx="7162800" cy="2819400"/>
            <a:chOff x="528" y="1104"/>
            <a:chExt cx="4512" cy="1776"/>
          </a:xfrm>
        </p:grpSpPr>
        <p:sp>
          <p:nvSpPr>
            <p:cNvPr id="71692" name="Line 1035"/>
            <p:cNvSpPr>
              <a:spLocks noChangeShapeType="1"/>
            </p:cNvSpPr>
            <p:nvPr/>
          </p:nvSpPr>
          <p:spPr bwMode="auto">
            <a:xfrm flipH="1">
              <a:off x="2304" y="2256"/>
              <a:ext cx="216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71693" name="Line 1037"/>
            <p:cNvSpPr>
              <a:spLocks noChangeShapeType="1"/>
            </p:cNvSpPr>
            <p:nvPr/>
          </p:nvSpPr>
          <p:spPr bwMode="auto">
            <a:xfrm>
              <a:off x="4512" y="2256"/>
              <a:ext cx="528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71694" name="Line 1043"/>
            <p:cNvSpPr>
              <a:spLocks noChangeShapeType="1"/>
            </p:cNvSpPr>
            <p:nvPr/>
          </p:nvSpPr>
          <p:spPr bwMode="auto">
            <a:xfrm flipH="1">
              <a:off x="528" y="1104"/>
              <a:ext cx="2016" cy="16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71695" name="Line 1044"/>
            <p:cNvSpPr>
              <a:spLocks noChangeShapeType="1"/>
            </p:cNvSpPr>
            <p:nvPr/>
          </p:nvSpPr>
          <p:spPr bwMode="auto">
            <a:xfrm>
              <a:off x="2784" y="1104"/>
              <a:ext cx="720" cy="17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72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88963"/>
            <a:ext cx="8763000" cy="879475"/>
          </a:xfrm>
        </p:spPr>
        <p:txBody>
          <a:bodyPr/>
          <a:lstStyle/>
          <a:p>
            <a:r>
              <a:rPr lang="en-US" sz="4000" smtClean="0"/>
              <a:t>Advantages of a Relational Database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153400" cy="28956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lnSpc>
                <a:spcPct val="90000"/>
              </a:lnSpc>
              <a:spcBef>
                <a:spcPct val="9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Elimination of Multiple Value Data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 – a relational database allows creation of relationships for subordinate data.  For example, a table for laboratory testing and another table for clinical findings would each have multiple subjects  but the subject demographic information is maintained in a separate table).</a:t>
            </a:r>
          </a:p>
          <a:p>
            <a:pPr fontAlgn="auto">
              <a:lnSpc>
                <a:spcPct val="90000"/>
              </a:lnSpc>
              <a:spcBef>
                <a:spcPct val="9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Avoiding Update Anomalies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 – since data is stored in only one place, it is easy to update (no other copies to remember to update).</a:t>
            </a:r>
          </a:p>
          <a:p>
            <a:pPr fontAlgn="auto">
              <a:lnSpc>
                <a:spcPct val="90000"/>
              </a:lnSpc>
              <a:spcBef>
                <a:spcPct val="9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Avoiding Data Entry Anomalies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 – like updates, since data is only stored in one place, it needs to be inserted in one place.</a:t>
            </a:r>
          </a:p>
          <a:p>
            <a:pPr fontAlgn="auto">
              <a:lnSpc>
                <a:spcPct val="90000"/>
              </a:lnSpc>
              <a:spcBef>
                <a:spcPct val="9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Avoiding Data  Deletion Anomalies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</a:rPr>
              <a:t> – once again, since data is in one place only, it is deleted only once.</a:t>
            </a:r>
          </a:p>
        </p:txBody>
      </p:sp>
    </p:spTree>
    <p:extLst>
      <p:ext uri="{BB962C8B-B14F-4D97-AF65-F5344CB8AC3E}">
        <p14:creationId xmlns:p14="http://schemas.microsoft.com/office/powerpoint/2010/main" val="35706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04800"/>
            <a:ext cx="7793037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Security of Research Records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Must be protected to ensure:</a:t>
            </a:r>
          </a:p>
          <a:p>
            <a:pPr lvl="1"/>
            <a:r>
              <a:rPr lang="en-US" dirty="0" smtClean="0"/>
              <a:t>Protection of patient  rights</a:t>
            </a:r>
          </a:p>
          <a:p>
            <a:pPr lvl="1"/>
            <a:r>
              <a:rPr lang="en-US" dirty="0" smtClean="0"/>
              <a:t>Confidentiality of the data</a:t>
            </a:r>
          </a:p>
          <a:p>
            <a:pPr lvl="1"/>
            <a:r>
              <a:rPr lang="en-US" dirty="0" smtClean="0"/>
              <a:t>Protection of the data itself from loss or corruption</a:t>
            </a:r>
          </a:p>
          <a:p>
            <a:r>
              <a:rPr lang="en-US" dirty="0" smtClean="0"/>
              <a:t>Data must be kept in a locked file or a secure informatics system </a:t>
            </a:r>
          </a:p>
        </p:txBody>
      </p:sp>
    </p:spTree>
    <p:extLst>
      <p:ext uri="{BB962C8B-B14F-4D97-AF65-F5344CB8AC3E}">
        <p14:creationId xmlns:p14="http://schemas.microsoft.com/office/powerpoint/2010/main" val="20443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93037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Data Security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295400"/>
            <a:ext cx="8534400" cy="4379913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Patient confidentiality safeguards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/>
              <a:t>Must comply with privacy guidelines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/>
              <a:t>Patient name is coded or encrypted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/>
              <a:t>Name kept in a separate file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/>
              <a:t>Proscription against name, SSN or other identifiers in database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Misuse safeguards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/>
              <a:t>Limit access to data files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/>
              <a:t>Firewall, proxy servers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/>
              <a:t>Files kept in locked areas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/>
              <a:t>Store data on dedicated data server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/>
              <a:t>Computer passwords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Loss safeguards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/>
              <a:t>Duplicate of original study records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658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8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Backup</a:t>
            </a:r>
          </a:p>
        </p:txBody>
      </p:sp>
      <p:sp>
        <p:nvSpPr>
          <p:cNvPr id="75779" name="Rectangle 1029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Data must be backed up on a regular basis to protect against: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Theft, fire, floods, hurricanes,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Equipment failure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Computer backup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Mirrored  drives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Digital tapes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Store backup tapes off-site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658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Putting it All Together: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Research Data Management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676400"/>
            <a:ext cx="8153400" cy="4953000"/>
          </a:xfrm>
        </p:spPr>
        <p:txBody>
          <a:bodyPr/>
          <a:lstStyle/>
          <a:p>
            <a:r>
              <a:rPr lang="en-US" dirty="0" smtClean="0"/>
              <a:t>An artful selection of physical and electronic management methods</a:t>
            </a:r>
          </a:p>
          <a:p>
            <a:pPr lvl="1"/>
            <a:r>
              <a:rPr lang="en-US" dirty="0" smtClean="0"/>
              <a:t>Signed informed consent documents</a:t>
            </a:r>
          </a:p>
          <a:p>
            <a:pPr lvl="1"/>
            <a:r>
              <a:rPr lang="en-US" dirty="0" smtClean="0"/>
              <a:t>Paper forms</a:t>
            </a:r>
          </a:p>
          <a:p>
            <a:pPr lvl="1"/>
            <a:r>
              <a:rPr lang="en-US" dirty="0" smtClean="0"/>
              <a:t>Regulatory and project management binders</a:t>
            </a:r>
          </a:p>
          <a:p>
            <a:pPr lvl="1"/>
            <a:r>
              <a:rPr lang="en-US" dirty="0" smtClean="0"/>
              <a:t>Data models and databases</a:t>
            </a:r>
          </a:p>
          <a:p>
            <a:pPr lvl="1"/>
            <a:r>
              <a:rPr lang="en-US" dirty="0" smtClean="0"/>
              <a:t>Data acquisition and display technologies</a:t>
            </a:r>
          </a:p>
          <a:p>
            <a:pPr lvl="1"/>
            <a:r>
              <a:rPr lang="en-US" dirty="0" smtClean="0"/>
              <a:t>Communications technologies for project management as well as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163669600"/>
      </p:ext>
    </p:extLst>
  </p:cSld>
  <p:clrMapOvr>
    <a:masterClrMapping/>
  </p:clrMapOvr>
  <p:transition>
    <p:zo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610600" cy="838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Attributes of Successful Data Management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52600" y="1752600"/>
            <a:ext cx="6858000" cy="4114800"/>
          </a:xfrm>
        </p:spPr>
        <p:txBody>
          <a:bodyPr/>
          <a:lstStyle/>
          <a:p>
            <a:r>
              <a:rPr lang="en-US" sz="2800" dirty="0" smtClean="0"/>
              <a:t>Attention to detail</a:t>
            </a:r>
          </a:p>
          <a:p>
            <a:r>
              <a:rPr lang="en-US" sz="2800" dirty="0" smtClean="0"/>
              <a:t>Explicit structure and process</a:t>
            </a:r>
          </a:p>
          <a:p>
            <a:r>
              <a:rPr lang="en-US" sz="2800" dirty="0" smtClean="0"/>
              <a:t>Robust designs</a:t>
            </a:r>
          </a:p>
          <a:p>
            <a:pPr lvl="1"/>
            <a:r>
              <a:rPr lang="en-US" sz="2400" dirty="0" smtClean="0"/>
              <a:t>Anticipate failures, lapses and mistakes</a:t>
            </a:r>
          </a:p>
          <a:p>
            <a:pPr lvl="1"/>
            <a:r>
              <a:rPr lang="en-US" sz="2400" dirty="0" smtClean="0"/>
              <a:t>Design systems that identify and correct them</a:t>
            </a:r>
          </a:p>
          <a:p>
            <a:r>
              <a:rPr lang="en-US" sz="2800" dirty="0" smtClean="0"/>
              <a:t>Mechanisms for verification</a:t>
            </a:r>
          </a:p>
          <a:p>
            <a:r>
              <a:rPr lang="en-US" sz="2800" dirty="0" smtClean="0"/>
              <a:t>Well documented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49435446"/>
      </p:ext>
    </p:extLst>
  </p:cSld>
  <p:clrMapOvr>
    <a:masterClrMapping/>
  </p:clrMapOvr>
  <p:transition>
    <p:zoom dir="in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9196-1355-4FA3-8B16-06AE6BDAB63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09600"/>
            <a:ext cx="8686800" cy="1143000"/>
          </a:xfrm>
        </p:spPr>
        <p:txBody>
          <a:bodyPr/>
          <a:lstStyle/>
          <a:p>
            <a:r>
              <a:rPr lang="en-US" u="sng" dirty="0" smtClean="0"/>
              <a:t>Quality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1905000" y="2438400"/>
            <a:ext cx="61722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FF00"/>
                </a:solidFill>
                <a:cs typeface="Arial" pitchFamily="34" charset="0"/>
              </a:rPr>
              <a:t>Fast is fine, but accuracy is everything.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prstClr val="black"/>
              </a:solidFill>
              <a:cs typeface="Arial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prstClr val="black"/>
                </a:solidFill>
                <a:cs typeface="Arial" pitchFamily="34" charset="0"/>
              </a:rPr>
              <a:t>			(Wyatt Earp)</a:t>
            </a:r>
          </a:p>
        </p:txBody>
      </p:sp>
    </p:spTree>
    <p:extLst>
      <p:ext uri="{BB962C8B-B14F-4D97-AF65-F5344CB8AC3E}">
        <p14:creationId xmlns:p14="http://schemas.microsoft.com/office/powerpoint/2010/main" val="2385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FF00"/>
                </a:solidFill>
              </a:rPr>
              <a:t>Nominal</a:t>
            </a:r>
            <a:r>
              <a:rPr lang="en-US" altLang="en-US" dirty="0" smtClean="0">
                <a:solidFill>
                  <a:srgbClr val="FFFF00"/>
                </a:solidFill>
              </a:rPr>
              <a:t>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type of categorical data in which objects fall into </a:t>
            </a:r>
            <a:r>
              <a:rPr lang="en-US" altLang="en-US" b="1" i="1" smtClean="0"/>
              <a:t>unordered</a:t>
            </a:r>
            <a:r>
              <a:rPr lang="en-US" altLang="en-US" smtClean="0"/>
              <a:t> categories.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Examples: Nominal Data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smtClean="0"/>
              <a:t>Type of Bicycle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400" dirty="0" smtClean="0"/>
              <a:t>Mountain bike, road bike, chopper, folding</a:t>
            </a:r>
            <a:r>
              <a:rPr lang="en-US" altLang="en-US" sz="2400" dirty="0" smtClean="0"/>
              <a:t>, BMX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GB" altLang="en-US" sz="2800" dirty="0" smtClean="0"/>
              <a:t>Ethnicity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400" dirty="0" smtClean="0"/>
              <a:t>White British, Afro-Caribbean, Asian, Chinese, other, etc. (note problems with these categories).</a:t>
            </a:r>
          </a:p>
          <a:p>
            <a:pPr eaLnBrk="1" hangingPunct="1"/>
            <a:r>
              <a:rPr lang="en-US" altLang="en-US" sz="2800" dirty="0" smtClean="0"/>
              <a:t>Smoking status</a:t>
            </a:r>
          </a:p>
          <a:p>
            <a:pPr lvl="1" eaLnBrk="1" hangingPunct="1"/>
            <a:r>
              <a:rPr lang="en-US" altLang="en-US" sz="2400" dirty="0" smtClean="0"/>
              <a:t>smoker, </a:t>
            </a:r>
            <a:r>
              <a:rPr lang="en-US" altLang="en-US" sz="2400" dirty="0" smtClean="0"/>
              <a:t>non-smoker, former smoker</a:t>
            </a:r>
            <a:endParaRPr lang="en-US" altLang="en-US" sz="2400" dirty="0" smtClean="0"/>
          </a:p>
          <a:p>
            <a:pPr eaLnBrk="1" hangingPunct="1"/>
            <a:endParaRPr lang="en-US" altLang="en-US" sz="2800" dirty="0" smtClean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FF00"/>
                </a:solidFill>
              </a:rPr>
              <a:t>Ordinal </a:t>
            </a:r>
            <a:r>
              <a:rPr lang="en-US" altLang="en-US" dirty="0" smtClean="0">
                <a:solidFill>
                  <a:srgbClr val="FFFF00"/>
                </a:solidFill>
              </a:rPr>
              <a:t>Data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 type of categorical data in which </a:t>
            </a:r>
            <a:r>
              <a:rPr lang="en-US" altLang="en-US" sz="2800" b="1" i="1" smtClean="0"/>
              <a:t>order</a:t>
            </a:r>
            <a:r>
              <a:rPr lang="en-US" altLang="en-US" sz="2800" smtClean="0"/>
              <a:t> is important.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Class of degree-1</a:t>
            </a:r>
            <a:r>
              <a:rPr lang="en-US" altLang="en-US" sz="2800" baseline="30000" smtClean="0"/>
              <a:t>st</a:t>
            </a:r>
            <a:r>
              <a:rPr lang="en-US" altLang="en-US" sz="2800" smtClean="0"/>
              <a:t> class, 2:1, 2:2, 3rd class, fail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Degree of illness- none, mild, moderate, acute, chronic.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Opinion of students about stats classes-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/>
              <a:t>Very unhappy, unhappy, neutral, happy, ecstatic!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</p:spTree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FF00"/>
                </a:solidFill>
              </a:rPr>
              <a:t>Binary</a:t>
            </a:r>
            <a:r>
              <a:rPr lang="en-US" altLang="en-US" dirty="0" smtClean="0">
                <a:solidFill>
                  <a:srgbClr val="FFFF00"/>
                </a:solidFill>
              </a:rPr>
              <a:t> Data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 type of categorical data in which there are </a:t>
            </a:r>
            <a:r>
              <a:rPr lang="en-US" altLang="en-US" b="1" i="1" dirty="0" smtClean="0">
                <a:solidFill>
                  <a:srgbClr val="FFFF00"/>
                </a:solidFill>
              </a:rPr>
              <a:t>only two categories</a:t>
            </a:r>
            <a:r>
              <a:rPr lang="en-US" altLang="en-US" dirty="0" smtClean="0">
                <a:solidFill>
                  <a:srgbClr val="FFFF00"/>
                </a:solidFill>
              </a:rPr>
              <a:t>.</a:t>
            </a:r>
          </a:p>
          <a:p>
            <a:pPr eaLnBrk="1" hangingPunct="1"/>
            <a:r>
              <a:rPr lang="en-US" altLang="en-US" dirty="0" smtClean="0"/>
              <a:t>Binary data can either be nominal or ordinal.</a:t>
            </a:r>
          </a:p>
          <a:p>
            <a:pPr eaLnBrk="1" hangingPunct="1"/>
            <a:r>
              <a:rPr lang="en-US" altLang="en-US" dirty="0" smtClean="0"/>
              <a:t>Attendance- </a:t>
            </a:r>
            <a:r>
              <a:rPr lang="en-US" altLang="en-US" dirty="0" smtClean="0"/>
              <a:t>present, absent</a:t>
            </a:r>
          </a:p>
          <a:p>
            <a:pPr eaLnBrk="1" hangingPunct="1"/>
            <a:r>
              <a:rPr lang="en-US" altLang="en-US" dirty="0" smtClean="0"/>
              <a:t>Class of mark- pass, fail.</a:t>
            </a:r>
          </a:p>
          <a:p>
            <a:pPr eaLnBrk="1" hangingPunct="1"/>
            <a:r>
              <a:rPr lang="en-GB" altLang="en-US" dirty="0" smtClean="0"/>
              <a:t>Status of student- undergraduate, postgraduate.</a:t>
            </a:r>
            <a:endParaRPr lang="en-US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FF00"/>
                </a:solidFill>
              </a:rPr>
              <a:t>Quantity  Data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objects being studied are ‘measured’ based on some</a:t>
            </a:r>
            <a:r>
              <a:rPr lang="en-US" altLang="en-US" dirty="0" smtClean="0">
                <a:solidFill>
                  <a:srgbClr val="CCFF99"/>
                </a:solidFill>
              </a:rPr>
              <a:t> </a:t>
            </a:r>
            <a:r>
              <a:rPr lang="en-US" altLang="en-US" b="1" dirty="0" smtClean="0">
                <a:solidFill>
                  <a:srgbClr val="CCFF99"/>
                </a:solidFill>
              </a:rPr>
              <a:t>quantitative</a:t>
            </a:r>
            <a:r>
              <a:rPr lang="en-US" altLang="en-US" dirty="0" smtClean="0">
                <a:solidFill>
                  <a:srgbClr val="CCFF99"/>
                </a:solidFill>
              </a:rPr>
              <a:t> </a:t>
            </a:r>
            <a:r>
              <a:rPr lang="en-US" altLang="en-US" dirty="0" smtClean="0"/>
              <a:t>trait.</a:t>
            </a:r>
          </a:p>
          <a:p>
            <a:pPr eaLnBrk="1" hangingPunct="1"/>
            <a:r>
              <a:rPr lang="en-US" altLang="en-US" dirty="0" smtClean="0"/>
              <a:t>The resulting data are set of numbers.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Examples: quantity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Pulse rate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Height</a:t>
            </a:r>
          </a:p>
          <a:p>
            <a:pPr eaLnBrk="1" hangingPunct="1"/>
            <a:r>
              <a:rPr lang="en-US" altLang="en-US" smtClean="0"/>
              <a:t>Age</a:t>
            </a:r>
          </a:p>
          <a:p>
            <a:pPr eaLnBrk="1" hangingPunct="1"/>
            <a:r>
              <a:rPr lang="en-GB" altLang="en-US" smtClean="0"/>
              <a:t>Exam marks</a:t>
            </a:r>
            <a:endParaRPr lang="en-US" altLang="en-US" smtClean="0"/>
          </a:p>
          <a:p>
            <a:pPr eaLnBrk="1" hangingPunct="1"/>
            <a:r>
              <a:rPr lang="en-GB" altLang="en-US" smtClean="0"/>
              <a:t>Size of bicycle frame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Time to complete a statistics test</a:t>
            </a:r>
          </a:p>
          <a:p>
            <a:pPr eaLnBrk="1" hangingPunct="1"/>
            <a:r>
              <a:rPr lang="en-GB" altLang="en-US" smtClean="0"/>
              <a:t>Number of cigarettes smoked</a:t>
            </a:r>
            <a:endParaRPr lang="en-US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 smtClean="0">
                <a:solidFill>
                  <a:srgbClr val="FFFF00"/>
                </a:solidFill>
              </a:rPr>
              <a:t>Quantity data can be classified as</a:t>
            </a:r>
            <a:br>
              <a:rPr lang="en-US" altLang="en-US" sz="3200" dirty="0" smtClean="0">
                <a:solidFill>
                  <a:srgbClr val="FFFF00"/>
                </a:solidFill>
              </a:rPr>
            </a:br>
            <a:r>
              <a:rPr lang="en-US" altLang="en-US" sz="3200" dirty="0" smtClean="0">
                <a:solidFill>
                  <a:srgbClr val="FFFF00"/>
                </a:solidFill>
              </a:rPr>
              <a:t>‘</a:t>
            </a:r>
            <a:r>
              <a:rPr lang="en-US" altLang="en-US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Discrete or Continuous’</a:t>
            </a:r>
            <a:endParaRPr lang="en-US" altLang="en-US" dirty="0" smtClean="0">
              <a:solidFill>
                <a:srgbClr val="FFFF00"/>
              </a:solidFill>
            </a:endParaRP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3581400" y="1981200"/>
            <a:ext cx="2057400" cy="990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chemeClr val="bg1"/>
                </a:solidFill>
                <a:latin typeface="Times New Roman" pitchFamily="18" charset="0"/>
              </a:rPr>
              <a:t>Quantity</a:t>
            </a:r>
            <a:endParaRPr lang="en-US" altLang="en-US" sz="240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altLang="en-US" sz="2400">
                <a:solidFill>
                  <a:schemeClr val="bg1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5867400" y="3962400"/>
            <a:ext cx="2057400" cy="914400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Continuous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1524000" y="3962400"/>
            <a:ext cx="2057400" cy="990600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  <a:latin typeface="Times New Roman" pitchFamily="18" charset="0"/>
              </a:rPr>
              <a:t>Discrete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2895600" y="29718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4953000" y="2971800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 autoUpdateAnimBg="0"/>
      <p:bldP spid="38916" grpId="0" animBg="1" autoUpdateAnimBg="0"/>
      <p:bldP spid="38917" grpId="0" animBg="1" autoUpdateAnimBg="0"/>
      <p:bldP spid="38918" grpId="0" animBg="1"/>
      <p:bldP spid="389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Discrete</a:t>
            </a:r>
            <a:r>
              <a:rPr lang="en-US" altLang="en-US" dirty="0" smtClean="0"/>
              <a:t> Data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90600" y="1752600"/>
            <a:ext cx="7315200" cy="10668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/>
              <a:t>Only certain values are possible (there are gaps between the possible values). Implies counting.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62000" y="3048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4400" b="1" dirty="0">
                <a:solidFill>
                  <a:srgbClr val="FFFF00"/>
                </a:solidFill>
              </a:rPr>
              <a:t>Continuous</a:t>
            </a:r>
            <a:r>
              <a:rPr lang="en-US" altLang="en-US" sz="4400" dirty="0">
                <a:solidFill>
                  <a:srgbClr val="FFFF00"/>
                </a:solidFill>
              </a:rPr>
              <a:t> </a:t>
            </a:r>
            <a:r>
              <a:rPr lang="en-US" altLang="en-US" sz="4400" b="1" dirty="0">
                <a:solidFill>
                  <a:srgbClr val="FFFF00"/>
                </a:solidFill>
              </a:rPr>
              <a:t>Data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990600" y="4114800"/>
            <a:ext cx="7315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FF00"/>
                </a:solidFill>
              </a:rPr>
              <a:t>Theoretically, with a fine enough measuring device. Implies counting.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build="p" autoUpdateAnimBg="0"/>
      <p:bldP spid="34820" grpId="0" autoUpdateAnimBg="0"/>
      <p:bldP spid="348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35814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Plan your dive, and dive your plan!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976563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81000"/>
            <a:ext cx="2252663" cy="169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33400"/>
            <a:ext cx="2286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0800" y="1226411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Data collection is like scuba diving……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1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9" name="Group 19"/>
          <p:cNvGrpSpPr>
            <a:grpSpLocks/>
          </p:cNvGrpSpPr>
          <p:nvPr/>
        </p:nvGrpSpPr>
        <p:grpSpPr bwMode="auto">
          <a:xfrm>
            <a:off x="777876" y="707849"/>
            <a:ext cx="7315200" cy="2338388"/>
            <a:chOff x="517" y="464"/>
            <a:chExt cx="4608" cy="1473"/>
          </a:xfrm>
        </p:grpSpPr>
        <p:sp>
          <p:nvSpPr>
            <p:cNvPr id="16392" name="Line 2"/>
            <p:cNvSpPr>
              <a:spLocks noChangeShapeType="1"/>
            </p:cNvSpPr>
            <p:nvPr/>
          </p:nvSpPr>
          <p:spPr bwMode="auto">
            <a:xfrm>
              <a:off x="517" y="1488"/>
              <a:ext cx="460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Line 3"/>
            <p:cNvSpPr>
              <a:spLocks noChangeShapeType="1"/>
            </p:cNvSpPr>
            <p:nvPr/>
          </p:nvSpPr>
          <p:spPr bwMode="auto">
            <a:xfrm>
              <a:off x="1104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Line 4"/>
            <p:cNvSpPr>
              <a:spLocks noChangeShapeType="1"/>
            </p:cNvSpPr>
            <p:nvPr/>
          </p:nvSpPr>
          <p:spPr bwMode="auto">
            <a:xfrm>
              <a:off x="1584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5"/>
            <p:cNvSpPr>
              <a:spLocks noChangeShapeType="1"/>
            </p:cNvSpPr>
            <p:nvPr/>
          </p:nvSpPr>
          <p:spPr bwMode="auto">
            <a:xfrm>
              <a:off x="2112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6"/>
            <p:cNvSpPr>
              <a:spLocks noChangeShapeType="1"/>
            </p:cNvSpPr>
            <p:nvPr/>
          </p:nvSpPr>
          <p:spPr bwMode="auto">
            <a:xfrm>
              <a:off x="2592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7"/>
            <p:cNvSpPr>
              <a:spLocks noChangeShapeType="1"/>
            </p:cNvSpPr>
            <p:nvPr/>
          </p:nvSpPr>
          <p:spPr bwMode="auto">
            <a:xfrm>
              <a:off x="3120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8"/>
            <p:cNvSpPr>
              <a:spLocks noChangeShapeType="1"/>
            </p:cNvSpPr>
            <p:nvPr/>
          </p:nvSpPr>
          <p:spPr bwMode="auto">
            <a:xfrm>
              <a:off x="3600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9"/>
            <p:cNvSpPr>
              <a:spLocks noChangeShapeType="1"/>
            </p:cNvSpPr>
            <p:nvPr/>
          </p:nvSpPr>
          <p:spPr bwMode="auto">
            <a:xfrm>
              <a:off x="4128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10"/>
            <p:cNvSpPr>
              <a:spLocks noChangeShapeType="1"/>
            </p:cNvSpPr>
            <p:nvPr/>
          </p:nvSpPr>
          <p:spPr bwMode="auto">
            <a:xfrm>
              <a:off x="4608" y="960"/>
              <a:ext cx="0" cy="52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Text Box 12"/>
            <p:cNvSpPr txBox="1">
              <a:spLocks noChangeArrowheads="1"/>
            </p:cNvSpPr>
            <p:nvPr/>
          </p:nvSpPr>
          <p:spPr bwMode="auto">
            <a:xfrm>
              <a:off x="660" y="464"/>
              <a:ext cx="4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itchFamily="18" charset="0"/>
                </a:rPr>
                <a:t>Discrete data</a:t>
              </a:r>
              <a:r>
                <a:rPr lang="en-US" altLang="en-US" sz="2400">
                  <a:latin typeface="Times New Roman" pitchFamily="18" charset="0"/>
                </a:rPr>
                <a:t> -- Gaps between possible values- count</a:t>
              </a:r>
            </a:p>
          </p:txBody>
        </p:sp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806" y="1572"/>
              <a:ext cx="4080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 dirty="0">
                  <a:latin typeface="Times New Roman" pitchFamily="18" charset="0"/>
                </a:rPr>
                <a:t>   0     1      2      3      4     5       6     7</a:t>
              </a:r>
            </a:p>
          </p:txBody>
        </p:sp>
      </p:grpSp>
      <p:grpSp>
        <p:nvGrpSpPr>
          <p:cNvPr id="40980" name="Group 20"/>
          <p:cNvGrpSpPr>
            <a:grpSpLocks/>
          </p:cNvGrpSpPr>
          <p:nvPr/>
        </p:nvGrpSpPr>
        <p:grpSpPr bwMode="auto">
          <a:xfrm>
            <a:off x="914400" y="3124200"/>
            <a:ext cx="7391400" cy="2713038"/>
            <a:chOff x="576" y="1968"/>
            <a:chExt cx="4656" cy="1709"/>
          </a:xfrm>
        </p:grpSpPr>
        <p:sp>
          <p:nvSpPr>
            <p:cNvPr id="16388" name="Line 11"/>
            <p:cNvSpPr>
              <a:spLocks noChangeShapeType="1"/>
            </p:cNvSpPr>
            <p:nvPr/>
          </p:nvSpPr>
          <p:spPr bwMode="auto">
            <a:xfrm>
              <a:off x="576" y="3312"/>
              <a:ext cx="4608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9" name="Text Box 13"/>
            <p:cNvSpPr txBox="1">
              <a:spLocks noChangeArrowheads="1"/>
            </p:cNvSpPr>
            <p:nvPr/>
          </p:nvSpPr>
          <p:spPr bwMode="auto">
            <a:xfrm>
              <a:off x="1084" y="1968"/>
              <a:ext cx="389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800" b="1" dirty="0">
                  <a:solidFill>
                    <a:srgbClr val="FFFF00"/>
                  </a:solidFill>
                  <a:latin typeface="Times New Roman" pitchFamily="18" charset="0"/>
                </a:rPr>
                <a:t>Continuous data</a:t>
              </a:r>
              <a:r>
                <a:rPr lang="en-US" altLang="en-US" sz="2800" dirty="0">
                  <a:solidFill>
                    <a:srgbClr val="FFFF00"/>
                  </a:solidFill>
                  <a:latin typeface="Times New Roman" pitchFamily="18" charset="0"/>
                </a:rPr>
                <a:t> -- </a:t>
              </a:r>
              <a:r>
                <a:rPr lang="en-US" altLang="en-US" sz="2800" i="1" dirty="0">
                  <a:solidFill>
                    <a:srgbClr val="FFFF00"/>
                  </a:solidFill>
                  <a:latin typeface="Times New Roman" pitchFamily="18" charset="0"/>
                </a:rPr>
                <a:t>Theoretically</a:t>
              </a:r>
              <a:r>
                <a:rPr lang="en-US" altLang="en-US" sz="2800" dirty="0">
                  <a:solidFill>
                    <a:srgbClr val="FFFF00"/>
                  </a:solidFill>
                  <a:latin typeface="Times New Roman" pitchFamily="18" charset="0"/>
                </a:rPr>
                <a:t>,</a:t>
              </a:r>
            </a:p>
            <a:p>
              <a:pPr algn="ctr"/>
              <a:r>
                <a:rPr lang="en-US" altLang="en-US" sz="2800" dirty="0">
                  <a:solidFill>
                    <a:srgbClr val="FFFF00"/>
                  </a:solidFill>
                  <a:latin typeface="Times New Roman" pitchFamily="18" charset="0"/>
                </a:rPr>
                <a:t>no gaps between possible values- measure</a:t>
              </a:r>
            </a:p>
          </p:txBody>
        </p:sp>
        <p:sp>
          <p:nvSpPr>
            <p:cNvPr id="16390" name="Line 14"/>
            <p:cNvSpPr>
              <a:spLocks noChangeShapeType="1"/>
            </p:cNvSpPr>
            <p:nvPr/>
          </p:nvSpPr>
          <p:spPr bwMode="auto">
            <a:xfrm>
              <a:off x="768" y="2928"/>
              <a:ext cx="4272" cy="0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Text Box 18"/>
            <p:cNvSpPr txBox="1">
              <a:spLocks noChangeArrowheads="1"/>
            </p:cNvSpPr>
            <p:nvPr/>
          </p:nvSpPr>
          <p:spPr bwMode="auto">
            <a:xfrm>
              <a:off x="720" y="3312"/>
              <a:ext cx="45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 dirty="0">
                  <a:solidFill>
                    <a:srgbClr val="FFFF00"/>
                  </a:solidFill>
                  <a:latin typeface="Times New Roman" pitchFamily="18" charset="0"/>
                </a:rPr>
                <a:t>0</a:t>
              </a:r>
              <a:r>
                <a:rPr lang="en-US" altLang="en-US" sz="3200" dirty="0">
                  <a:solidFill>
                    <a:schemeClr val="hlink"/>
                  </a:solidFill>
                  <a:latin typeface="Times New Roman" pitchFamily="18" charset="0"/>
                </a:rPr>
                <a:t>                                                          </a:t>
              </a:r>
              <a:r>
                <a:rPr lang="en-US" altLang="en-US" sz="3200" dirty="0">
                  <a:solidFill>
                    <a:srgbClr val="FFFF00"/>
                  </a:solidFill>
                  <a:latin typeface="Times New Roman" pitchFamily="18" charset="0"/>
                </a:rPr>
                <a:t>1000</a:t>
              </a:r>
              <a:r>
                <a:rPr lang="en-US" altLang="en-US" sz="3200" dirty="0">
                  <a:solidFill>
                    <a:schemeClr val="tx2"/>
                  </a:solidFill>
                  <a:latin typeface="Times New Roman" pitchFamily="18" charset="0"/>
                </a:rPr>
                <a:t>                                 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Examples: </a:t>
            </a:r>
            <a:br>
              <a:rPr lang="en-US" altLang="en-US" smtClean="0"/>
            </a:br>
            <a:r>
              <a:rPr lang="en-US" altLang="en-US" smtClean="0"/>
              <a:t>Discrete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Number of children in a family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Number of students passing a stats exam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Number of crimes reported to the police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Number of bicycles sold in a day.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i="1" dirty="0" smtClean="0">
                <a:solidFill>
                  <a:srgbClr val="FFFF00"/>
                </a:solidFill>
              </a:rPr>
              <a:t>Generally, discrete data are counts.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1800" b="1" i="1" dirty="0" smtClean="0">
                <a:solidFill>
                  <a:srgbClr val="FFFF00"/>
                </a:solidFill>
              </a:rPr>
              <a:t>We would not expect to find 2.2 children in a family or 88.5 students passing an exam or 127.2 crimes being reported to the police or half a bicycle being sold in one day.</a:t>
            </a:r>
            <a:endParaRPr lang="en-US" altLang="en-US" sz="1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Examples:</a:t>
            </a:r>
            <a:br>
              <a:rPr lang="en-US" altLang="en-US" smtClean="0"/>
            </a:br>
            <a:r>
              <a:rPr lang="en-US" altLang="en-US" smtClean="0"/>
              <a:t>Continuous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Size of bicycle frame </a:t>
            </a:r>
          </a:p>
          <a:p>
            <a:pPr eaLnBrk="1" hangingPunct="1"/>
            <a:r>
              <a:rPr lang="en-US" altLang="en-US" smtClean="0"/>
              <a:t>Height</a:t>
            </a:r>
          </a:p>
          <a:p>
            <a:pPr eaLnBrk="1" hangingPunct="1"/>
            <a:r>
              <a:rPr lang="en-GB" altLang="en-US" smtClean="0"/>
              <a:t>Time to run 500 metres</a:t>
            </a:r>
            <a:endParaRPr lang="en-US" altLang="en-US" smtClean="0"/>
          </a:p>
          <a:p>
            <a:pPr eaLnBrk="1" hangingPunct="1"/>
            <a:r>
              <a:rPr lang="en-GB" altLang="en-US" smtClean="0"/>
              <a:t>Age</a:t>
            </a:r>
            <a:endParaRPr lang="en-US" altLang="en-US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38200" y="4267200"/>
            <a:ext cx="7543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3200" b="1" i="1" dirty="0">
                <a:solidFill>
                  <a:srgbClr val="6600CC"/>
                </a:solidFill>
                <a:latin typeface="Times New Roman" pitchFamily="18" charset="0"/>
              </a:rPr>
              <a:t>‘</a:t>
            </a:r>
            <a:r>
              <a:rPr lang="en-US" altLang="en-US" sz="3200" b="1" i="1" dirty="0">
                <a:solidFill>
                  <a:srgbClr val="FFFF00"/>
                </a:solidFill>
                <a:latin typeface="Times New Roman" pitchFamily="18" charset="0"/>
              </a:rPr>
              <a:t>Generally, continuous data come from measurements. </a:t>
            </a:r>
          </a:p>
          <a:p>
            <a:pPr algn="ctr"/>
            <a:r>
              <a:rPr lang="en-GB" altLang="en-US" b="1" dirty="0"/>
              <a:t>(</a:t>
            </a:r>
            <a:r>
              <a:rPr lang="en-US" altLang="en-US" b="1" dirty="0"/>
              <a:t>any value within an interval is possible </a:t>
            </a:r>
            <a:r>
              <a:rPr lang="en-GB" altLang="en-US" b="1" dirty="0"/>
              <a:t>with a fine enough measuring device’- (Rowntree 2000)).</a:t>
            </a:r>
            <a:endParaRPr lang="en-US" altLang="en-US" b="1" dirty="0"/>
          </a:p>
          <a:p>
            <a:pPr algn="ctr"/>
            <a:endParaRPr lang="en-US" altLang="en-US" sz="2400" b="1" i="1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8"/>
          <p:cNvSpPr>
            <a:spLocks noChangeArrowheads="1"/>
          </p:cNvSpPr>
          <p:nvPr/>
        </p:nvSpPr>
        <p:spPr bwMode="auto">
          <a:xfrm flipV="1">
            <a:off x="3851275" y="1484313"/>
            <a:ext cx="1800225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en-US" b="1" dirty="0"/>
              <a:t>Variables</a:t>
            </a:r>
            <a:endParaRPr lang="en-US" altLang="en-US" b="1" dirty="0"/>
          </a:p>
        </p:txBody>
      </p:sp>
      <p:sp>
        <p:nvSpPr>
          <p:cNvPr id="19459" name="Oval 29"/>
          <p:cNvSpPr>
            <a:spLocks noChangeArrowheads="1"/>
          </p:cNvSpPr>
          <p:nvPr/>
        </p:nvSpPr>
        <p:spPr bwMode="auto">
          <a:xfrm>
            <a:off x="1835150" y="2781300"/>
            <a:ext cx="2016125" cy="719138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bg1"/>
                </a:solidFill>
              </a:rPr>
              <a:t>Category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19460" name="Oval 30"/>
          <p:cNvSpPr>
            <a:spLocks noChangeArrowheads="1"/>
          </p:cNvSpPr>
          <p:nvPr/>
        </p:nvSpPr>
        <p:spPr bwMode="auto">
          <a:xfrm>
            <a:off x="5435600" y="2708275"/>
            <a:ext cx="1873250" cy="79216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bg1"/>
                </a:solidFill>
              </a:rPr>
              <a:t>Quantity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19461" name="Oval 31"/>
          <p:cNvSpPr>
            <a:spLocks noChangeArrowheads="1"/>
          </p:cNvSpPr>
          <p:nvPr/>
        </p:nvSpPr>
        <p:spPr bwMode="auto">
          <a:xfrm>
            <a:off x="684213" y="4149725"/>
            <a:ext cx="1655762" cy="647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bg1"/>
                </a:solidFill>
              </a:rPr>
              <a:t>Nominal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19462" name="Oval 32"/>
          <p:cNvSpPr>
            <a:spLocks noChangeArrowheads="1"/>
          </p:cNvSpPr>
          <p:nvPr/>
        </p:nvSpPr>
        <p:spPr bwMode="auto">
          <a:xfrm>
            <a:off x="3059113" y="4076700"/>
            <a:ext cx="1512887" cy="647700"/>
          </a:xfrm>
          <a:prstGeom prst="ellipse">
            <a:avLst/>
          </a:prstGeom>
          <a:solidFill>
            <a:srgbClr val="EB985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bg1"/>
                </a:solidFill>
              </a:rPr>
              <a:t>Ordinal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19463" name="Oval 33"/>
          <p:cNvSpPr>
            <a:spLocks noChangeArrowheads="1"/>
          </p:cNvSpPr>
          <p:nvPr/>
        </p:nvSpPr>
        <p:spPr bwMode="auto">
          <a:xfrm>
            <a:off x="4787900" y="3860800"/>
            <a:ext cx="1728788" cy="1152525"/>
          </a:xfrm>
          <a:prstGeom prst="ellipse">
            <a:avLst/>
          </a:prstGeom>
          <a:solidFill>
            <a:srgbClr val="89FF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bg1"/>
                </a:solidFill>
              </a:rPr>
              <a:t>Discrete</a:t>
            </a:r>
          </a:p>
          <a:p>
            <a:pPr algn="ctr"/>
            <a:r>
              <a:rPr lang="en-GB" altLang="en-US" sz="1600" b="1" dirty="0">
                <a:solidFill>
                  <a:schemeClr val="bg1"/>
                </a:solidFill>
              </a:rPr>
              <a:t>(counting)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19464" name="Oval 34"/>
          <p:cNvSpPr>
            <a:spLocks noChangeArrowheads="1"/>
          </p:cNvSpPr>
          <p:nvPr/>
        </p:nvSpPr>
        <p:spPr bwMode="auto">
          <a:xfrm>
            <a:off x="6659563" y="3716338"/>
            <a:ext cx="2233612" cy="122555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bg1"/>
                </a:solidFill>
              </a:rPr>
              <a:t>Continuous</a:t>
            </a:r>
          </a:p>
          <a:p>
            <a:pPr algn="ctr"/>
            <a:r>
              <a:rPr lang="en-GB" altLang="en-US" b="1" dirty="0">
                <a:solidFill>
                  <a:schemeClr val="bg1"/>
                </a:solidFill>
              </a:rPr>
              <a:t>(measuring)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19465" name="Oval 35"/>
          <p:cNvSpPr>
            <a:spLocks noChangeArrowheads="1"/>
          </p:cNvSpPr>
          <p:nvPr/>
        </p:nvSpPr>
        <p:spPr bwMode="auto">
          <a:xfrm>
            <a:off x="1835150" y="5157788"/>
            <a:ext cx="1779588" cy="935037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bg1"/>
                </a:solidFill>
              </a:rPr>
              <a:t>Ordered</a:t>
            </a:r>
          </a:p>
          <a:p>
            <a:pPr algn="ctr"/>
            <a:r>
              <a:rPr lang="en-GB" altLang="en-US" b="1" dirty="0">
                <a:solidFill>
                  <a:schemeClr val="bg1"/>
                </a:solidFill>
              </a:rPr>
              <a:t>categories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19466" name="Oval 36"/>
          <p:cNvSpPr>
            <a:spLocks noChangeArrowheads="1"/>
          </p:cNvSpPr>
          <p:nvPr/>
        </p:nvSpPr>
        <p:spPr bwMode="auto">
          <a:xfrm>
            <a:off x="4067175" y="5229225"/>
            <a:ext cx="1584325" cy="863600"/>
          </a:xfrm>
          <a:prstGeom prst="ellipse">
            <a:avLst/>
          </a:prstGeom>
          <a:solidFill>
            <a:srgbClr val="FBDBE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en-US" b="1" dirty="0" smtClean="0">
                <a:solidFill>
                  <a:schemeClr val="bg1"/>
                </a:solidFill>
              </a:rPr>
              <a:t>Ranks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cxnSp>
        <p:nvCxnSpPr>
          <p:cNvPr id="19467" name="AutoShape 37"/>
          <p:cNvCxnSpPr>
            <a:cxnSpLocks noChangeShapeType="1"/>
            <a:stCxn id="19458" idx="1"/>
            <a:endCxn id="19459" idx="0"/>
          </p:cNvCxnSpPr>
          <p:nvPr/>
        </p:nvCxnSpPr>
        <p:spPr bwMode="auto">
          <a:xfrm flipH="1">
            <a:off x="2843213" y="2098675"/>
            <a:ext cx="1271587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8" name="AutoShape 38"/>
          <p:cNvCxnSpPr>
            <a:cxnSpLocks noChangeShapeType="1"/>
            <a:stCxn id="19459" idx="3"/>
            <a:endCxn id="19461" idx="0"/>
          </p:cNvCxnSpPr>
          <p:nvPr/>
        </p:nvCxnSpPr>
        <p:spPr bwMode="auto">
          <a:xfrm flipH="1">
            <a:off x="1512888" y="3395663"/>
            <a:ext cx="617537" cy="75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AutoShape 39"/>
          <p:cNvCxnSpPr>
            <a:cxnSpLocks noChangeShapeType="1"/>
            <a:stCxn id="19459" idx="4"/>
            <a:endCxn id="19459" idx="4"/>
          </p:cNvCxnSpPr>
          <p:nvPr/>
        </p:nvCxnSpPr>
        <p:spPr bwMode="auto">
          <a:xfrm>
            <a:off x="2843213" y="350043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AutoShape 40"/>
          <p:cNvCxnSpPr>
            <a:cxnSpLocks noChangeShapeType="1"/>
            <a:stCxn id="19459" idx="5"/>
            <a:endCxn id="19462" idx="0"/>
          </p:cNvCxnSpPr>
          <p:nvPr/>
        </p:nvCxnSpPr>
        <p:spPr bwMode="auto">
          <a:xfrm>
            <a:off x="3556000" y="3395663"/>
            <a:ext cx="260350" cy="681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AutoShape 41"/>
          <p:cNvCxnSpPr>
            <a:cxnSpLocks noChangeShapeType="1"/>
            <a:stCxn id="19462" idx="3"/>
            <a:endCxn id="19465" idx="0"/>
          </p:cNvCxnSpPr>
          <p:nvPr/>
        </p:nvCxnSpPr>
        <p:spPr bwMode="auto">
          <a:xfrm flipH="1">
            <a:off x="2725738" y="4629150"/>
            <a:ext cx="555625" cy="528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2" name="AutoShape 42"/>
          <p:cNvCxnSpPr>
            <a:cxnSpLocks noChangeShapeType="1"/>
            <a:stCxn id="19462" idx="5"/>
            <a:endCxn id="19466" idx="0"/>
          </p:cNvCxnSpPr>
          <p:nvPr/>
        </p:nvCxnSpPr>
        <p:spPr bwMode="auto">
          <a:xfrm>
            <a:off x="4349750" y="4629150"/>
            <a:ext cx="509588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3" name="AutoShape 43"/>
          <p:cNvCxnSpPr>
            <a:cxnSpLocks noChangeShapeType="1"/>
            <a:stCxn id="19458" idx="7"/>
            <a:endCxn id="19460" idx="0"/>
          </p:cNvCxnSpPr>
          <p:nvPr/>
        </p:nvCxnSpPr>
        <p:spPr bwMode="auto">
          <a:xfrm>
            <a:off x="5386388" y="2098675"/>
            <a:ext cx="98583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4" name="AutoShape 44"/>
          <p:cNvCxnSpPr>
            <a:cxnSpLocks noChangeShapeType="1"/>
            <a:stCxn id="19460" idx="4"/>
            <a:endCxn id="19460" idx="4"/>
          </p:cNvCxnSpPr>
          <p:nvPr/>
        </p:nvCxnSpPr>
        <p:spPr bwMode="auto">
          <a:xfrm>
            <a:off x="6372225" y="350043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5" name="AutoShape 45"/>
          <p:cNvCxnSpPr>
            <a:cxnSpLocks noChangeShapeType="1"/>
            <a:stCxn id="19460" idx="4"/>
            <a:endCxn id="19463" idx="0"/>
          </p:cNvCxnSpPr>
          <p:nvPr/>
        </p:nvCxnSpPr>
        <p:spPr bwMode="auto">
          <a:xfrm flipH="1">
            <a:off x="5653088" y="3500438"/>
            <a:ext cx="719137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6" name="AutoShape 46"/>
          <p:cNvCxnSpPr>
            <a:cxnSpLocks noChangeShapeType="1"/>
            <a:stCxn id="19460" idx="5"/>
            <a:endCxn id="19464" idx="0"/>
          </p:cNvCxnSpPr>
          <p:nvPr/>
        </p:nvCxnSpPr>
        <p:spPr bwMode="auto">
          <a:xfrm>
            <a:off x="7034213" y="3384550"/>
            <a:ext cx="742950" cy="331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7" name="Rectangle 47"/>
          <p:cNvSpPr>
            <a:spLocks noGrp="1" noChangeArrowheads="1"/>
          </p:cNvSpPr>
          <p:nvPr>
            <p:ph type="title"/>
          </p:nvPr>
        </p:nvSpPr>
        <p:spPr>
          <a:xfrm>
            <a:off x="854868" y="228600"/>
            <a:ext cx="7793037" cy="982662"/>
          </a:xfrm>
        </p:spPr>
        <p:txBody>
          <a:bodyPr/>
          <a:lstStyle/>
          <a:p>
            <a:pPr eaLnBrk="1" hangingPunct="1"/>
            <a:r>
              <a:rPr lang="en-GB" altLang="en-US" sz="3600" dirty="0" smtClean="0"/>
              <a:t>Relationships between Variables.</a:t>
            </a:r>
            <a:br>
              <a:rPr lang="en-GB" altLang="en-US" sz="3600" dirty="0" smtClean="0"/>
            </a:br>
            <a:r>
              <a:rPr lang="en-GB" altLang="en-US" sz="1600" dirty="0" smtClean="0"/>
              <a:t>                                                             </a:t>
            </a:r>
            <a:r>
              <a:rPr lang="en-GB" altLang="en-US" sz="1600" b="1" dirty="0" smtClean="0"/>
              <a:t>(Source. Rowntree 2000: 33)</a:t>
            </a:r>
            <a:endParaRPr lang="en-US" altLang="en-US" sz="3600" b="1" dirty="0" smtClean="0"/>
          </a:p>
        </p:txBody>
      </p:sp>
      <p:sp>
        <p:nvSpPr>
          <p:cNvPr id="19478" name="Text Box 48"/>
          <p:cNvSpPr txBox="1">
            <a:spLocks noChangeArrowheads="1"/>
          </p:cNvSpPr>
          <p:nvPr/>
        </p:nvSpPr>
        <p:spPr bwMode="auto">
          <a:xfrm>
            <a:off x="4211638" y="6237288"/>
            <a:ext cx="4608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en-US"/>
          </a:p>
        </p:txBody>
      </p:sp>
      <p:sp>
        <p:nvSpPr>
          <p:cNvPr id="19479" name="Text Box 49"/>
          <p:cNvSpPr txBox="1">
            <a:spLocks noChangeArrowheads="1"/>
          </p:cNvSpPr>
          <p:nvPr/>
        </p:nvSpPr>
        <p:spPr bwMode="auto">
          <a:xfrm>
            <a:off x="4859338" y="6180138"/>
            <a:ext cx="3960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19480" name="Text Box 50"/>
          <p:cNvSpPr txBox="1">
            <a:spLocks noChangeArrowheads="1"/>
          </p:cNvSpPr>
          <p:nvPr/>
        </p:nvSpPr>
        <p:spPr bwMode="auto">
          <a:xfrm>
            <a:off x="4140200" y="6308725"/>
            <a:ext cx="467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578"/>
            <a:ext cx="8229600" cy="739422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 dirty="0" smtClean="0">
                <a:solidFill>
                  <a:srgbClr val="FFFF00"/>
                </a:solidFill>
              </a:rPr>
              <a:t>Interval </a:t>
            </a:r>
            <a:r>
              <a:rPr lang="en-GB" altLang="en-US" sz="3600" dirty="0" smtClean="0">
                <a:solidFill>
                  <a:srgbClr val="FFFF00"/>
                </a:solidFill>
              </a:rPr>
              <a:t>vs Ratio variables: Differences</a:t>
            </a:r>
            <a:endParaRPr lang="en-US" alt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800" dirty="0" smtClean="0"/>
              <a:t>According to </a:t>
            </a:r>
            <a:r>
              <a:rPr lang="en-GB" altLang="en-US" sz="1800" dirty="0" smtClean="0"/>
              <a:t>Fielding &amp; Gilbert (2000</a:t>
            </a:r>
            <a:r>
              <a:rPr lang="en-GB" altLang="en-US" sz="1800" dirty="0" smtClean="0"/>
              <a:t>), </a:t>
            </a:r>
            <a:r>
              <a:rPr lang="en-GB" altLang="en-US" sz="2800" dirty="0" smtClean="0"/>
              <a:t>terms </a:t>
            </a:r>
            <a:r>
              <a:rPr lang="en-GB" altLang="en-US" sz="2800" dirty="0" smtClean="0"/>
              <a:t>often used interchangeably, </a:t>
            </a:r>
            <a:r>
              <a:rPr lang="en-GB" altLang="en-US" sz="2800" dirty="0"/>
              <a:t>&amp;</a:t>
            </a:r>
            <a:r>
              <a:rPr lang="en-GB" altLang="en-US" sz="2800" dirty="0" smtClean="0"/>
              <a:t> </a:t>
            </a:r>
            <a:r>
              <a:rPr lang="en-GB" altLang="en-US" sz="2800" dirty="0" smtClean="0"/>
              <a:t>incorrectly by </a:t>
            </a:r>
            <a:r>
              <a:rPr lang="en-GB" altLang="en-US" sz="2800" dirty="0" smtClean="0"/>
              <a:t>social scientists.</a:t>
            </a:r>
            <a:endParaRPr lang="en-GB" altLang="en-US" sz="2800" dirty="0" smtClean="0"/>
          </a:p>
          <a:p>
            <a:pPr eaLnBrk="1" hangingPunct="1"/>
            <a:r>
              <a:rPr lang="en-GB" altLang="en-US" sz="2800" b="1" dirty="0" smtClean="0">
                <a:solidFill>
                  <a:srgbClr val="FFFF00"/>
                </a:solidFill>
              </a:rPr>
              <a:t>Interval: </a:t>
            </a:r>
            <a:r>
              <a:rPr lang="en-GB" altLang="en-US" sz="2800" dirty="0" smtClean="0"/>
              <a:t>ordered categories, no inherent concept of zero </a:t>
            </a:r>
            <a:r>
              <a:rPr lang="en-GB" altLang="en-US" sz="1800" dirty="0" smtClean="0"/>
              <a:t>(Clark 2004), </a:t>
            </a:r>
            <a:r>
              <a:rPr lang="en-GB" altLang="en-US" sz="2800" dirty="0" smtClean="0"/>
              <a:t>we can calculate meaningful distance between categories, few real examples of interval variables in social sciences. </a:t>
            </a:r>
            <a:endParaRPr lang="en-GB" altLang="en-US" sz="2800" dirty="0" smtClean="0"/>
          </a:p>
          <a:p>
            <a:pPr eaLnBrk="1" hangingPunct="1"/>
            <a:r>
              <a:rPr lang="en-GB" altLang="en-US" sz="2800" b="1" dirty="0" smtClean="0">
                <a:solidFill>
                  <a:srgbClr val="FFFF00"/>
                </a:solidFill>
              </a:rPr>
              <a:t>Ratio</a:t>
            </a:r>
            <a:r>
              <a:rPr lang="en-GB" altLang="en-US" sz="2800" b="1" dirty="0">
                <a:solidFill>
                  <a:srgbClr val="FFFF00"/>
                </a:solidFill>
              </a:rPr>
              <a:t>:</a:t>
            </a:r>
            <a:r>
              <a:rPr lang="en-GB" altLang="en-US" sz="2800" b="1" dirty="0" smtClean="0">
                <a:solidFill>
                  <a:srgbClr val="FFFF00"/>
                </a:solidFill>
              </a:rPr>
              <a:t> </a:t>
            </a:r>
            <a:r>
              <a:rPr lang="en-GB" altLang="en-US" sz="2800" dirty="0" smtClean="0"/>
              <a:t>A meaningful zero amount (</a:t>
            </a:r>
            <a:r>
              <a:rPr lang="en-GB" altLang="en-US" sz="2800" dirty="0" err="1" smtClean="0"/>
              <a:t>eg</a:t>
            </a:r>
            <a:r>
              <a:rPr lang="en-GB" altLang="en-US" sz="2800" dirty="0" smtClean="0"/>
              <a:t> income), possible to calculate ratios so also has the interval property (</a:t>
            </a:r>
            <a:r>
              <a:rPr lang="en-GB" altLang="en-US" sz="2800" dirty="0" err="1" smtClean="0"/>
              <a:t>eg</a:t>
            </a:r>
            <a:r>
              <a:rPr lang="en-GB" altLang="en-US" sz="2800" dirty="0" smtClean="0"/>
              <a:t> someone earning </a:t>
            </a:r>
            <a:r>
              <a:rPr lang="en-GB" altLang="en-US" sz="2800" dirty="0" smtClean="0"/>
              <a:t>$80,000 </a:t>
            </a:r>
            <a:r>
              <a:rPr lang="en-GB" altLang="en-US" sz="2800" dirty="0" smtClean="0"/>
              <a:t>earns twice as much as someone who earns </a:t>
            </a:r>
            <a:r>
              <a:rPr lang="en-GB" altLang="en-US" sz="2800" dirty="0" smtClean="0"/>
              <a:t>$40,000).</a:t>
            </a:r>
          </a:p>
          <a:p>
            <a:pPr eaLnBrk="1" hangingPunct="1"/>
            <a:r>
              <a:rPr lang="en-GB" altLang="en-US" sz="2800" dirty="0" smtClean="0"/>
              <a:t>Difference </a:t>
            </a:r>
            <a:r>
              <a:rPr lang="en-GB" altLang="en-US" sz="2800" dirty="0" smtClean="0"/>
              <a:t>between interval and ratio usually not important for statistical </a:t>
            </a:r>
            <a:r>
              <a:rPr lang="en-GB" altLang="en-US" sz="2800" dirty="0" smtClean="0"/>
              <a:t>analysis.</a:t>
            </a:r>
            <a:endParaRPr lang="en-GB" altLang="en-US" sz="2800" dirty="0" smtClean="0"/>
          </a:p>
          <a:p>
            <a:pPr eaLnBrk="1" hangingPunct="1"/>
            <a:endParaRPr lang="en-US" altLang="en-US" sz="20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 smtClean="0">
                <a:solidFill>
                  <a:srgbClr val="FFFF00"/>
                </a:solidFill>
              </a:rPr>
              <a:t>Interval variables- Examples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Fahrenheit temperature scale- Zero is arbitrary- 40 </a:t>
            </a:r>
            <a:r>
              <a:rPr lang="en-GB" altLang="en-US" dirty="0" smtClean="0"/>
              <a:t>degrees </a:t>
            </a:r>
            <a:r>
              <a:rPr lang="en-GB" altLang="en-US" dirty="0" smtClean="0"/>
              <a:t>is not twice as hot as 20 degrees.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IQ tests. No such thing as Zero IQ.  120 IQ not twice as intelligent as 60.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Question- Can we assume that attitudinal data represents real, quantifiable measured categories? (</a:t>
            </a:r>
            <a:r>
              <a:rPr lang="en-GB" altLang="en-US" dirty="0" err="1" smtClean="0"/>
              <a:t>ie</a:t>
            </a:r>
            <a:r>
              <a:rPr lang="en-GB" altLang="en-US" dirty="0" smtClean="0"/>
              <a:t>. That ‘</a:t>
            </a:r>
            <a:r>
              <a:rPr lang="en-GB" altLang="en-US" i="1" dirty="0" smtClean="0"/>
              <a:t>very happy’</a:t>
            </a:r>
            <a:r>
              <a:rPr lang="en-GB" altLang="en-US" dirty="0" smtClean="0"/>
              <a:t> is twice as happy as plain ‘</a:t>
            </a:r>
            <a:r>
              <a:rPr lang="en-GB" altLang="en-US" i="1" dirty="0" smtClean="0"/>
              <a:t>happy’  or that ‘Very unhappy’ means  no happiness at all). </a:t>
            </a:r>
            <a:r>
              <a:rPr lang="en-GB" altLang="en-US" i="1" dirty="0" smtClean="0">
                <a:solidFill>
                  <a:srgbClr val="CCFF99"/>
                </a:solidFill>
              </a:rPr>
              <a:t>Statisticians not in agreement on this.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57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4000" dirty="0" smtClean="0">
                <a:solidFill>
                  <a:srgbClr val="FFFF00"/>
                </a:solidFill>
              </a:rPr>
              <a:t>Ratio variables-Examples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Can be discrete or continuous data.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The distance between any two adjacent units of measurement (intervals) is the same and there is a </a:t>
            </a:r>
            <a:r>
              <a:rPr lang="en-GB" altLang="en-US" dirty="0" smtClean="0"/>
              <a:t>meaningful </a:t>
            </a:r>
            <a:r>
              <a:rPr lang="en-GB" altLang="en-US" dirty="0" smtClean="0"/>
              <a:t>zero point </a:t>
            </a:r>
            <a:r>
              <a:rPr lang="en-GB" altLang="en-US" sz="1800" dirty="0" smtClean="0"/>
              <a:t>(Papadopoulos 2001)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Income- someone earning </a:t>
            </a:r>
            <a:r>
              <a:rPr lang="en-GB" altLang="en-US" dirty="0" smtClean="0"/>
              <a:t>$80,000 </a:t>
            </a:r>
            <a:r>
              <a:rPr lang="en-GB" altLang="en-US" dirty="0" smtClean="0"/>
              <a:t>earns twice as much as someone who earns </a:t>
            </a:r>
            <a:r>
              <a:rPr lang="en-GB" altLang="en-US" dirty="0"/>
              <a:t>$</a:t>
            </a:r>
            <a:r>
              <a:rPr lang="en-GB" altLang="en-US" dirty="0" smtClean="0"/>
              <a:t>40,000</a:t>
            </a:r>
            <a:r>
              <a:rPr lang="en-GB" alt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Height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Unemployment rate- measured as the number of jobseekers as a percentage of the labour </a:t>
            </a:r>
            <a:r>
              <a:rPr lang="en-GB" altLang="en-US" dirty="0" smtClean="0"/>
              <a:t>force.</a:t>
            </a:r>
            <a:endParaRPr lang="en-GB" altLang="en-US" dirty="0" smtClean="0"/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Why is this Important?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295400" y="2133600"/>
            <a:ext cx="6629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sz="3600" dirty="0">
                <a:solidFill>
                  <a:srgbClr val="00FFCC"/>
                </a:solidFill>
              </a:rPr>
              <a:t>The type of data collected in a study determine the type of statistical analysis used</a:t>
            </a:r>
            <a:r>
              <a:rPr lang="en-US" altLang="en-US" sz="3600" dirty="0" smtClean="0">
                <a:solidFill>
                  <a:srgbClr val="00FFCC"/>
                </a:solidFill>
              </a:rPr>
              <a:t>.</a:t>
            </a:r>
            <a:endParaRPr lang="en-US" altLang="en-US" sz="3600" dirty="0">
              <a:solidFill>
                <a:srgbClr val="00FFCC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83820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So reviewed a bit about the types of data.</a:t>
            </a:r>
          </a:p>
          <a:p>
            <a:pPr algn="ctr"/>
            <a:endParaRPr lang="en-US" sz="4800" dirty="0" smtClean="0">
              <a:solidFill>
                <a:srgbClr val="FFFF00"/>
              </a:solidFill>
            </a:endParaRPr>
          </a:p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Now, here’s a brief summary about variables.</a:t>
            </a:r>
            <a:endParaRPr 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02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69342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3200" b="1" dirty="0">
                <a:solidFill>
                  <a:srgbClr val="009900"/>
                </a:solidFill>
                <a:latin typeface="Verdana" pitchFamily="34" charset="0"/>
              </a:rPr>
              <a:t>How Science works: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54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5102633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3050" y="2895599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do you want to know?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137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your aim?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4325034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does it look like?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5587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62000" y="2252663"/>
            <a:ext cx="6705600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75000"/>
              </a:spcBef>
              <a:spcAft>
                <a:spcPct val="0"/>
              </a:spcAft>
              <a:buClr>
                <a:srgbClr val="FF9900"/>
              </a:buClr>
              <a:buFontTx/>
              <a:buChar char="•"/>
            </a:pPr>
            <a:r>
              <a:rPr lang="en-GB" altLang="en-US" sz="2800" smtClean="0">
                <a:solidFill>
                  <a:srgbClr val="000000"/>
                </a:solidFill>
              </a:rPr>
              <a:t>About the different types of variables,</a:t>
            </a:r>
          </a:p>
          <a:p>
            <a:pPr eaLnBrk="1" fontAlgn="base" hangingPunct="1">
              <a:spcBef>
                <a:spcPct val="90000"/>
              </a:spcBef>
              <a:spcAft>
                <a:spcPct val="0"/>
              </a:spcAft>
              <a:buClr>
                <a:srgbClr val="FF9900"/>
              </a:buClr>
              <a:buFontTx/>
              <a:buChar char="•"/>
            </a:pPr>
            <a:r>
              <a:rPr lang="en-GB" altLang="en-US" sz="2800" smtClean="0">
                <a:solidFill>
                  <a:srgbClr val="000000"/>
                </a:solidFill>
              </a:rPr>
              <a:t>How to identify them when doing your practical work.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19150" y="609600"/>
            <a:ext cx="51054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b="1" smtClean="0">
                <a:solidFill>
                  <a:srgbClr val="000000"/>
                </a:solidFill>
              </a:rPr>
              <a:t>Learning Objectives</a:t>
            </a:r>
          </a:p>
          <a:p>
            <a:pPr eaLnBrk="1" fontAlgn="base" hangingPunct="1">
              <a:spcBef>
                <a:spcPct val="75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You should learn : </a:t>
            </a:r>
            <a:endParaRPr lang="en-GB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79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71628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Variables</a:t>
            </a: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4572000" y="762000"/>
            <a:ext cx="3886200" cy="2286000"/>
          </a:xfrm>
          <a:prstGeom prst="cloudCallout">
            <a:avLst>
              <a:gd name="adj1" fmla="val -99917"/>
              <a:gd name="adj2" fmla="val 4444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4724400" y="1143000"/>
            <a:ext cx="3200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b="1" smtClean="0">
                <a:solidFill>
                  <a:srgbClr val="000000"/>
                </a:solidFill>
                <a:latin typeface="Comic Sans MS" pitchFamily="66" charset="0"/>
              </a:rPr>
              <a:t>Variables are things that </a:t>
            </a:r>
            <a:br>
              <a:rPr lang="en-GB" altLang="en-US" sz="2800" b="1" smtClean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GB" altLang="en-US" sz="2800" b="1" smtClean="0">
                <a:solidFill>
                  <a:srgbClr val="000000"/>
                </a:solidFill>
                <a:latin typeface="Comic Sans MS" pitchFamily="66" charset="0"/>
              </a:rPr>
              <a:t>vary and change</a:t>
            </a:r>
          </a:p>
        </p:txBody>
      </p:sp>
      <p:pic>
        <p:nvPicPr>
          <p:cNvPr id="33811" name="Picture 19" descr="D:\P4U Web-site items\KJ-PowerPoints\images for PPTs\ProfM-fromTechSetTIFF+Transparen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362200"/>
            <a:ext cx="28384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069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 animBg="1" autoUpdateAnimBg="0"/>
      <p:bldP spid="3380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8229600" cy="579438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Variables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38200" y="1385888"/>
            <a:ext cx="7543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In any experiment there are 3 variables: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GB" altLang="en-US" sz="2800" smtClean="0">
                <a:solidFill>
                  <a:srgbClr val="000000"/>
                </a:solidFill>
              </a:rPr>
              <a:t>an  </a:t>
            </a:r>
            <a:r>
              <a:rPr lang="en-GB" altLang="en-US" sz="3600" smtClean="0">
                <a:solidFill>
                  <a:srgbClr val="CC00CC"/>
                </a:solidFill>
              </a:rPr>
              <a:t>independent</a:t>
            </a:r>
            <a:r>
              <a:rPr lang="en-GB" altLang="en-US" sz="2800" smtClean="0">
                <a:solidFill>
                  <a:srgbClr val="CC00CC"/>
                </a:solidFill>
              </a:rPr>
              <a:t> </a:t>
            </a:r>
            <a:r>
              <a:rPr lang="en-GB" altLang="en-US" sz="2800" smtClean="0">
                <a:solidFill>
                  <a:srgbClr val="000000"/>
                </a:solidFill>
              </a:rPr>
              <a:t> (or input) variable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GB" altLang="en-US" sz="2800" smtClean="0">
                <a:solidFill>
                  <a:srgbClr val="000000"/>
                </a:solidFill>
              </a:rPr>
              <a:t>a  </a:t>
            </a:r>
            <a:r>
              <a:rPr lang="en-GB" altLang="en-US" sz="3600" smtClean="0">
                <a:solidFill>
                  <a:srgbClr val="0000FF"/>
                </a:solidFill>
              </a:rPr>
              <a:t>dependent</a:t>
            </a:r>
            <a:r>
              <a:rPr lang="en-GB" altLang="en-US" sz="2800" smtClean="0">
                <a:solidFill>
                  <a:srgbClr val="000000"/>
                </a:solidFill>
              </a:rPr>
              <a:t>  (or outcome) variable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en-GB" altLang="en-US" sz="2800" smtClean="0">
                <a:solidFill>
                  <a:srgbClr val="000000"/>
                </a:solidFill>
              </a:rPr>
              <a:t>some  </a:t>
            </a:r>
            <a:r>
              <a:rPr lang="en-GB" altLang="en-US" sz="3600" smtClean="0">
                <a:solidFill>
                  <a:srgbClr val="006A4E"/>
                </a:solidFill>
              </a:rPr>
              <a:t>control</a:t>
            </a:r>
            <a:r>
              <a:rPr lang="en-GB" altLang="en-US" sz="2800" smtClean="0">
                <a:solidFill>
                  <a:srgbClr val="000000"/>
                </a:solidFill>
              </a:rPr>
              <a:t>  variables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0066"/>
              </a:buClr>
            </a:pPr>
            <a:endParaRPr lang="en-GB" altLang="en-US" sz="280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0066"/>
              </a:buClr>
            </a:pPr>
            <a:r>
              <a:rPr lang="en-GB" altLang="en-US" sz="2800" smtClean="0">
                <a:solidFill>
                  <a:srgbClr val="000000"/>
                </a:solidFill>
              </a:rPr>
              <a:t>Let’s look at each type….</a:t>
            </a:r>
          </a:p>
        </p:txBody>
      </p:sp>
    </p:spTree>
    <p:extLst>
      <p:ext uri="{BB962C8B-B14F-4D97-AF65-F5344CB8AC3E}">
        <p14:creationId xmlns:p14="http://schemas.microsoft.com/office/powerpoint/2010/main" val="1751379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8229600" cy="579438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Independent </a:t>
            </a:r>
            <a:r>
              <a:rPr lang="en-GB" altLang="en-US" sz="3200" smtClean="0">
                <a:solidFill>
                  <a:srgbClr val="4D4D4D"/>
                </a:solidFill>
              </a:rPr>
              <a:t>(input)</a:t>
            </a:r>
            <a:r>
              <a:rPr lang="en-GB" altLang="en-US" sz="3200" smtClean="0">
                <a:solidFill>
                  <a:srgbClr val="000000"/>
                </a:solidFill>
              </a:rPr>
              <a:t> variable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838200" y="1385888"/>
            <a:ext cx="77724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This is the thing that </a:t>
            </a:r>
            <a:r>
              <a:rPr lang="en-GB" altLang="en-US" sz="2800" u="sng" smtClean="0">
                <a:solidFill>
                  <a:srgbClr val="000000"/>
                </a:solidFill>
              </a:rPr>
              <a:t>you</a:t>
            </a:r>
            <a:r>
              <a:rPr lang="en-GB" altLang="en-US" sz="2800" smtClean="0">
                <a:solidFill>
                  <a:srgbClr val="000000"/>
                </a:solidFill>
              </a:rPr>
              <a:t> decide to change.</a:t>
            </a:r>
          </a:p>
          <a:p>
            <a:pPr eaLnBrk="1" fontAlgn="base" hangingPunct="1">
              <a:spcBef>
                <a:spcPct val="75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Example 1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838200" y="4025900"/>
            <a:ext cx="63246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u="sng" smtClean="0">
                <a:solidFill>
                  <a:srgbClr val="000000"/>
                </a:solidFill>
              </a:rPr>
              <a:t>You</a:t>
            </a:r>
            <a:r>
              <a:rPr lang="en-GB" altLang="en-US" sz="2800" smtClean="0">
                <a:solidFill>
                  <a:srgbClr val="000000"/>
                </a:solidFill>
              </a:rPr>
              <a:t> decide the weight to apply,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so:</a:t>
            </a:r>
          </a:p>
          <a:p>
            <a:pPr eaLnBrk="1" fontAlgn="base" hangingPunct="1">
              <a:spcBef>
                <a:spcPct val="3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Weight is the </a:t>
            </a:r>
            <a:r>
              <a:rPr lang="en-GB" altLang="en-US" sz="3200" u="sng" smtClean="0">
                <a:solidFill>
                  <a:srgbClr val="000000"/>
                </a:solidFill>
              </a:rPr>
              <a:t>in</a:t>
            </a:r>
            <a:r>
              <a:rPr lang="en-GB" altLang="en-US" sz="3200" smtClean="0">
                <a:solidFill>
                  <a:srgbClr val="000000"/>
                </a:solidFill>
              </a:rPr>
              <a:t>dependent variable.</a:t>
            </a:r>
            <a:endParaRPr lang="en-GB" altLang="en-US" smtClean="0">
              <a:solidFill>
                <a:srgbClr val="000000"/>
              </a:solidFill>
            </a:endParaRPr>
          </a:p>
        </p:txBody>
      </p:sp>
      <p:pic>
        <p:nvPicPr>
          <p:cNvPr id="40966" name="Picture 6" descr="D:\P4U Web-site items\KJ-PowerPoints\images for PPTs\ProfM-fromTechSetTIFF+Transparen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09800"/>
            <a:ext cx="17938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838200" y="2762250"/>
            <a:ext cx="731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10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Investigating how a weight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affects the length of an elastic band.</a:t>
            </a:r>
            <a:endParaRPr lang="en-GB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18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  <p:bldP spid="40965" grpId="0" build="p" autoUpdateAnimBg="0"/>
      <p:bldP spid="40967" grpId="0" build="p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8229600" cy="579438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Independent </a:t>
            </a:r>
            <a:r>
              <a:rPr lang="en-GB" altLang="en-US" sz="3200" smtClean="0">
                <a:solidFill>
                  <a:srgbClr val="4D4D4D"/>
                </a:solidFill>
              </a:rPr>
              <a:t>(input)</a:t>
            </a:r>
            <a:r>
              <a:rPr lang="en-GB" altLang="en-US" sz="3200" smtClean="0">
                <a:solidFill>
                  <a:srgbClr val="000000"/>
                </a:solidFill>
              </a:rPr>
              <a:t> variable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38200" y="1385888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This is the thing that </a:t>
            </a:r>
            <a:r>
              <a:rPr lang="en-GB" altLang="en-US" sz="2800" u="sng" smtClean="0">
                <a:solidFill>
                  <a:srgbClr val="000000"/>
                </a:solidFill>
              </a:rPr>
              <a:t>you</a:t>
            </a:r>
            <a:r>
              <a:rPr lang="en-GB" altLang="en-US" sz="2800" smtClean="0">
                <a:solidFill>
                  <a:srgbClr val="000000"/>
                </a:solidFill>
              </a:rPr>
              <a:t> decide to change.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4025900"/>
            <a:ext cx="63246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u="sng" smtClean="0">
                <a:solidFill>
                  <a:srgbClr val="000000"/>
                </a:solidFill>
              </a:rPr>
              <a:t>You</a:t>
            </a:r>
            <a:r>
              <a:rPr lang="en-GB" altLang="en-US" sz="2800" smtClean="0">
                <a:solidFill>
                  <a:srgbClr val="000000"/>
                </a:solidFill>
              </a:rPr>
              <a:t> decide the initial temperature,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so: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initial temperature is the </a:t>
            </a:r>
            <a:br>
              <a:rPr lang="en-GB" altLang="en-US" sz="3200" smtClean="0">
                <a:solidFill>
                  <a:srgbClr val="000000"/>
                </a:solidFill>
              </a:rPr>
            </a:br>
            <a:r>
              <a:rPr lang="en-GB" altLang="en-US" sz="3200" u="sng" smtClean="0">
                <a:solidFill>
                  <a:srgbClr val="000000"/>
                </a:solidFill>
              </a:rPr>
              <a:t>in</a:t>
            </a:r>
            <a:r>
              <a:rPr lang="en-GB" altLang="en-US" sz="3200" smtClean="0">
                <a:solidFill>
                  <a:srgbClr val="000000"/>
                </a:solidFill>
              </a:rPr>
              <a:t>dependent variable.</a:t>
            </a:r>
          </a:p>
        </p:txBody>
      </p:sp>
      <p:pic>
        <p:nvPicPr>
          <p:cNvPr id="45062" name="Picture 6" descr="D:\P4U Web-site items\KJ-PowerPoints\images for PPTs\beaker+thermom+Transpar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2895600"/>
            <a:ext cx="1544637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838200" y="21336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10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Example 2</a:t>
            </a:r>
            <a:endParaRPr lang="en-GB" altLang="en-US" smtClean="0">
              <a:solidFill>
                <a:srgbClr val="000000"/>
              </a:solidFill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838200" y="2768600"/>
            <a:ext cx="7162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Investigating how the rate of cooling of a beaker depends on the initial temperature.</a:t>
            </a:r>
          </a:p>
        </p:txBody>
      </p:sp>
    </p:spTree>
    <p:extLst>
      <p:ext uri="{BB962C8B-B14F-4D97-AF65-F5344CB8AC3E}">
        <p14:creationId xmlns:p14="http://schemas.microsoft.com/office/powerpoint/2010/main" val="3610065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 autoUpdateAnimBg="0"/>
      <p:bldP spid="45064" grpId="0" build="p" autoUpdateAnimBg="0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8229600" cy="579438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Independent </a:t>
            </a:r>
            <a:r>
              <a:rPr lang="en-GB" altLang="en-US" sz="3200" smtClean="0">
                <a:solidFill>
                  <a:srgbClr val="4D4D4D"/>
                </a:solidFill>
              </a:rPr>
              <a:t>(input)</a:t>
            </a:r>
            <a:r>
              <a:rPr lang="en-GB" altLang="en-US" sz="3200" smtClean="0">
                <a:solidFill>
                  <a:srgbClr val="000000"/>
                </a:solidFill>
              </a:rPr>
              <a:t> variable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53440" y="1219200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This is the thing that </a:t>
            </a:r>
            <a:r>
              <a:rPr lang="en-GB" altLang="en-US" sz="2800" u="sng" dirty="0" smtClean="0">
                <a:solidFill>
                  <a:srgbClr val="000000"/>
                </a:solidFill>
              </a:rPr>
              <a:t>you</a:t>
            </a:r>
            <a:r>
              <a:rPr lang="en-GB" altLang="en-US" sz="2800" dirty="0" smtClean="0">
                <a:solidFill>
                  <a:srgbClr val="000000"/>
                </a:solidFill>
              </a:rPr>
              <a:t> decide to change.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17220" y="3873500"/>
            <a:ext cx="7787640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Which is the independent </a:t>
            </a:r>
            <a:r>
              <a:rPr lang="en-GB" altLang="en-US" sz="2800" dirty="0" smtClean="0">
                <a:solidFill>
                  <a:srgbClr val="000000"/>
                </a:solidFill>
              </a:rPr>
              <a:t>variable you change in the lifestyle?</a:t>
            </a:r>
            <a:endParaRPr lang="en-GB" altLang="en-US" sz="28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GB" altLang="en-US" sz="3200" dirty="0" smtClean="0">
                <a:solidFill>
                  <a:srgbClr val="000000"/>
                </a:solidFill>
              </a:rPr>
              <a:t>The </a:t>
            </a:r>
            <a:r>
              <a:rPr lang="en-GB" altLang="en-US" sz="3200" b="1" dirty="0" smtClean="0">
                <a:solidFill>
                  <a:srgbClr val="0070C0"/>
                </a:solidFill>
              </a:rPr>
              <a:t>dietary </a:t>
            </a:r>
            <a:r>
              <a:rPr lang="en-GB" altLang="en-US" sz="3200" b="1" dirty="0" err="1" smtClean="0">
                <a:solidFill>
                  <a:srgbClr val="0070C0"/>
                </a:solidFill>
              </a:rPr>
              <a:t>fiber</a:t>
            </a:r>
            <a:r>
              <a:rPr lang="en-GB" altLang="en-US" sz="3200" b="1" dirty="0" smtClean="0">
                <a:solidFill>
                  <a:srgbClr val="0070C0"/>
                </a:solidFill>
              </a:rPr>
              <a:t> </a:t>
            </a:r>
            <a:r>
              <a:rPr lang="en-GB" altLang="en-US" sz="3200" dirty="0" smtClean="0">
                <a:solidFill>
                  <a:srgbClr val="000000"/>
                </a:solidFill>
              </a:rPr>
              <a:t>is the </a:t>
            </a:r>
            <a:r>
              <a:rPr lang="en-GB" altLang="en-US" sz="3200" u="sng" dirty="0" smtClean="0">
                <a:solidFill>
                  <a:srgbClr val="000000"/>
                </a:solidFill>
              </a:rPr>
              <a:t>in</a:t>
            </a:r>
            <a:r>
              <a:rPr lang="en-GB" altLang="en-US" sz="3200" dirty="0" smtClean="0">
                <a:solidFill>
                  <a:srgbClr val="000000"/>
                </a:solidFill>
              </a:rPr>
              <a:t>dependent </a:t>
            </a:r>
            <a:r>
              <a:rPr lang="en-GB" altLang="en-US" sz="3200" dirty="0" smtClean="0">
                <a:solidFill>
                  <a:srgbClr val="000000"/>
                </a:solidFill>
              </a:rPr>
              <a:t>variable.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853440" y="1768315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10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Example 3</a:t>
            </a:r>
            <a:endParaRPr lang="en-GB" altLang="en-US" dirty="0" smtClean="0">
              <a:solidFill>
                <a:srgbClr val="000000"/>
              </a:solidFill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828800" y="2362199"/>
            <a:ext cx="7162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Investigating how </a:t>
            </a:r>
            <a:r>
              <a:rPr lang="en-GB" altLang="en-US" sz="2800" dirty="0" smtClean="0">
                <a:solidFill>
                  <a:srgbClr val="000000"/>
                </a:solidFill>
              </a:rPr>
              <a:t>a high </a:t>
            </a:r>
            <a:r>
              <a:rPr lang="en-GB" altLang="en-US" sz="2800" dirty="0" err="1" smtClean="0">
                <a:solidFill>
                  <a:srgbClr val="000000"/>
                </a:solidFill>
              </a:rPr>
              <a:t>fiber</a:t>
            </a:r>
            <a:r>
              <a:rPr lang="en-GB" altLang="en-US" sz="2800" dirty="0" smtClean="0">
                <a:solidFill>
                  <a:srgbClr val="000000"/>
                </a:solidFill>
              </a:rPr>
              <a:t> diet (</a:t>
            </a:r>
            <a:r>
              <a:rPr lang="en-GB" altLang="en-US" sz="2800" u="sng" dirty="0" smtClean="0">
                <a:solidFill>
                  <a:srgbClr val="000000"/>
                </a:solidFill>
              </a:rPr>
              <a:t>&gt;</a:t>
            </a:r>
            <a:r>
              <a:rPr lang="en-GB" altLang="en-US" sz="2800" dirty="0" smtClean="0">
                <a:solidFill>
                  <a:srgbClr val="000000"/>
                </a:solidFill>
              </a:rPr>
              <a:t> 30 </a:t>
            </a:r>
            <a:r>
              <a:rPr lang="en-GB" altLang="en-US" sz="2800" dirty="0" err="1" smtClean="0">
                <a:solidFill>
                  <a:srgbClr val="000000"/>
                </a:solidFill>
              </a:rPr>
              <a:t>gms</a:t>
            </a:r>
            <a:r>
              <a:rPr lang="en-GB" altLang="en-US" sz="2800" dirty="0" smtClean="0">
                <a:solidFill>
                  <a:srgbClr val="000000"/>
                </a:solidFill>
              </a:rPr>
              <a:t>/day </a:t>
            </a:r>
            <a:r>
              <a:rPr lang="en-GB" altLang="en-US" sz="2800" dirty="0" smtClean="0">
                <a:solidFill>
                  <a:srgbClr val="000000"/>
                </a:solidFill>
                <a:latin typeface="Arial"/>
                <a:cs typeface="Arial"/>
              </a:rPr>
              <a:t>♀, or </a:t>
            </a:r>
            <a:r>
              <a:rPr lang="en-GB" altLang="en-US" sz="2800" u="sng" dirty="0">
                <a:solidFill>
                  <a:srgbClr val="000000"/>
                </a:solidFill>
              </a:rPr>
              <a:t>&gt;</a:t>
            </a:r>
            <a:r>
              <a:rPr lang="en-GB" altLang="en-US" sz="2800" dirty="0">
                <a:solidFill>
                  <a:srgbClr val="000000"/>
                </a:solidFill>
              </a:rPr>
              <a:t> </a:t>
            </a:r>
            <a:r>
              <a:rPr lang="en-GB" altLang="en-US" sz="2800" dirty="0" smtClean="0">
                <a:solidFill>
                  <a:srgbClr val="000000"/>
                </a:solidFill>
              </a:rPr>
              <a:t>43 </a:t>
            </a:r>
            <a:r>
              <a:rPr lang="en-GB" altLang="en-US" sz="2800" dirty="0" err="1" smtClean="0">
                <a:solidFill>
                  <a:srgbClr val="000000"/>
                </a:solidFill>
              </a:rPr>
              <a:t>gms</a:t>
            </a:r>
            <a:r>
              <a:rPr lang="en-GB" altLang="en-US" sz="2800" dirty="0" smtClean="0">
                <a:solidFill>
                  <a:srgbClr val="000000"/>
                </a:solidFill>
              </a:rPr>
              <a:t>/day </a:t>
            </a:r>
            <a:r>
              <a:rPr lang="en-GB" altLang="en-US" sz="2800" dirty="0" smtClean="0">
                <a:solidFill>
                  <a:srgbClr val="000000"/>
                </a:solidFill>
                <a:latin typeface="Arial"/>
                <a:cs typeface="Arial"/>
              </a:rPr>
              <a:t>♂) effects colon health.</a:t>
            </a:r>
            <a:endParaRPr lang="en-GB" alt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2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 autoUpdateAnimBg="0"/>
      <p:bldP spid="48135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44880" y="167481"/>
            <a:ext cx="8229600" cy="579438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dirty="0" smtClean="0">
                <a:solidFill>
                  <a:srgbClr val="000000"/>
                </a:solidFill>
              </a:rPr>
              <a:t>Independent </a:t>
            </a:r>
            <a:r>
              <a:rPr lang="en-GB" altLang="en-US" sz="3200" dirty="0" smtClean="0">
                <a:solidFill>
                  <a:srgbClr val="4D4D4D"/>
                </a:solidFill>
              </a:rPr>
              <a:t>(input)</a:t>
            </a:r>
            <a:r>
              <a:rPr lang="en-GB" altLang="en-US" sz="3200" dirty="0" smtClean="0">
                <a:solidFill>
                  <a:srgbClr val="000000"/>
                </a:solidFill>
              </a:rPr>
              <a:t> variable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53440" y="746919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This is the thing that </a:t>
            </a:r>
            <a:r>
              <a:rPr lang="en-GB" altLang="en-US" sz="2800" u="sng" dirty="0" smtClean="0">
                <a:solidFill>
                  <a:srgbClr val="000000"/>
                </a:solidFill>
              </a:rPr>
              <a:t>you</a:t>
            </a:r>
            <a:r>
              <a:rPr lang="en-GB" altLang="en-US" sz="2800" dirty="0" smtClean="0">
                <a:solidFill>
                  <a:srgbClr val="000000"/>
                </a:solidFill>
              </a:rPr>
              <a:t> decide to change.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17220" y="3873500"/>
            <a:ext cx="8008620" cy="160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Which is the independent </a:t>
            </a:r>
            <a:r>
              <a:rPr lang="en-GB" altLang="en-US" sz="2800" dirty="0" smtClean="0">
                <a:solidFill>
                  <a:srgbClr val="000000"/>
                </a:solidFill>
              </a:rPr>
              <a:t>variable you add?</a:t>
            </a:r>
            <a:endParaRPr lang="en-GB" altLang="en-US" sz="28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GB" altLang="en-US" sz="3200" dirty="0" smtClean="0">
                <a:solidFill>
                  <a:srgbClr val="000000"/>
                </a:solidFill>
              </a:rPr>
              <a:t>The </a:t>
            </a:r>
            <a:r>
              <a:rPr lang="en-GB" altLang="en-US" sz="3200" b="1" dirty="0" smtClean="0">
                <a:solidFill>
                  <a:srgbClr val="0070C0"/>
                </a:solidFill>
              </a:rPr>
              <a:t>flu vaccine </a:t>
            </a:r>
            <a:r>
              <a:rPr lang="en-GB" altLang="en-US" sz="3200" dirty="0" smtClean="0">
                <a:solidFill>
                  <a:srgbClr val="000000"/>
                </a:solidFill>
              </a:rPr>
              <a:t>is the </a:t>
            </a:r>
            <a:r>
              <a:rPr lang="en-GB" altLang="en-US" sz="3200" u="sng" dirty="0" smtClean="0">
                <a:solidFill>
                  <a:srgbClr val="000000"/>
                </a:solidFill>
              </a:rPr>
              <a:t>in</a:t>
            </a:r>
            <a:r>
              <a:rPr lang="en-GB" altLang="en-US" sz="3200" dirty="0" smtClean="0">
                <a:solidFill>
                  <a:srgbClr val="000000"/>
                </a:solidFill>
              </a:rPr>
              <a:t>dependent </a:t>
            </a:r>
            <a:r>
              <a:rPr lang="en-GB" altLang="en-US" sz="3200" dirty="0" smtClean="0">
                <a:solidFill>
                  <a:srgbClr val="000000"/>
                </a:solidFill>
              </a:rPr>
              <a:t>variable.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533400" y="1249202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10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Example </a:t>
            </a:r>
            <a:r>
              <a:rPr lang="en-GB" altLang="en-US" sz="2800" dirty="0" smtClean="0">
                <a:solidFill>
                  <a:srgbClr val="000000"/>
                </a:solidFill>
              </a:rPr>
              <a:t>4</a:t>
            </a:r>
            <a:endParaRPr lang="en-GB" altLang="en-US" dirty="0" smtClean="0">
              <a:solidFill>
                <a:srgbClr val="000000"/>
              </a:solidFill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478280" y="1764504"/>
            <a:ext cx="7162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Investigating how </a:t>
            </a:r>
            <a:r>
              <a:rPr lang="en-GB" altLang="en-US" sz="2800" dirty="0" smtClean="0">
                <a:solidFill>
                  <a:srgbClr val="000000"/>
                </a:solidFill>
              </a:rPr>
              <a:t>providing flu shots freely to all students </a:t>
            </a:r>
            <a:r>
              <a:rPr lang="en-GB" altLang="en-US" sz="2800" dirty="0" smtClean="0">
                <a:solidFill>
                  <a:srgbClr val="000000"/>
                </a:solidFill>
                <a:latin typeface="Arial"/>
                <a:cs typeface="Arial"/>
              </a:rPr>
              <a:t>effects school attendance during Fall &amp; Winter months (November - March.</a:t>
            </a:r>
            <a:endParaRPr lang="en-GB" alt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00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 autoUpdateAnimBg="0"/>
      <p:bldP spid="48135" grpId="0" build="p" autoUpdateAnimBg="0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8229600" cy="579438"/>
          </a:xfrm>
          <a:prstGeom prst="rect">
            <a:avLst/>
          </a:prstGeom>
          <a:gradFill rotWithShape="0">
            <a:gsLst>
              <a:gs pos="0">
                <a:srgbClr val="4DBEFF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dirty="0" smtClean="0">
                <a:solidFill>
                  <a:srgbClr val="000000"/>
                </a:solidFill>
              </a:rPr>
              <a:t>Dependent </a:t>
            </a:r>
            <a:r>
              <a:rPr lang="en-GB" altLang="en-US" sz="3200" dirty="0" smtClean="0">
                <a:solidFill>
                  <a:srgbClr val="4D4D4D"/>
                </a:solidFill>
              </a:rPr>
              <a:t>(outcome)</a:t>
            </a:r>
            <a:r>
              <a:rPr lang="en-GB" altLang="en-US" sz="3200" dirty="0" smtClean="0">
                <a:solidFill>
                  <a:srgbClr val="000000"/>
                </a:solidFill>
              </a:rPr>
              <a:t> variable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38200" y="1385888"/>
            <a:ext cx="7772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This is the variable that changes as a result.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It is the variable that you measure.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Example 1</a:t>
            </a:r>
          </a:p>
        </p:txBody>
      </p:sp>
      <p:pic>
        <p:nvPicPr>
          <p:cNvPr id="43012" name="Picture 4" descr="D:\P4U Web-site items\KJ-PowerPoints\images for PPTs\ProfM-fromTechSetTIFF+Transparen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62200"/>
            <a:ext cx="17938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838200" y="4114800"/>
            <a:ext cx="60198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You measure the resulting length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of the elastic band, so:</a:t>
            </a:r>
          </a:p>
          <a:p>
            <a:pPr eaLnBrk="1" fontAlgn="base" hangingPunct="1">
              <a:spcBef>
                <a:spcPct val="3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Length is the dependent variable.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838200" y="2952750"/>
            <a:ext cx="6565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Investigating how a weight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affects the length of an elastic band.</a:t>
            </a:r>
            <a:endParaRPr lang="en-GB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71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autoUpdateAnimBg="0"/>
      <p:bldP spid="43014" grpId="0" build="p" autoUpdateAnimBg="0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8229600" cy="579438"/>
          </a:xfrm>
          <a:prstGeom prst="rect">
            <a:avLst/>
          </a:prstGeom>
          <a:gradFill rotWithShape="0">
            <a:gsLst>
              <a:gs pos="0">
                <a:srgbClr val="4DBEFF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Dependent </a:t>
            </a:r>
            <a:r>
              <a:rPr lang="en-GB" altLang="en-US" sz="3200" smtClean="0">
                <a:solidFill>
                  <a:srgbClr val="4D4D4D"/>
                </a:solidFill>
              </a:rPr>
              <a:t>(outcome)</a:t>
            </a:r>
            <a:r>
              <a:rPr lang="en-GB" altLang="en-US" sz="3200" smtClean="0">
                <a:solidFill>
                  <a:srgbClr val="000000"/>
                </a:solidFill>
              </a:rPr>
              <a:t> variable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38200" y="1385888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This is the variable that changes as a result.</a:t>
            </a:r>
            <a:br>
              <a:rPr lang="en-GB" altLang="en-US" sz="2800" dirty="0" smtClean="0">
                <a:solidFill>
                  <a:srgbClr val="000000"/>
                </a:solidFill>
              </a:rPr>
            </a:br>
            <a:r>
              <a:rPr lang="en-GB" altLang="en-US" sz="2800" dirty="0" smtClean="0">
                <a:solidFill>
                  <a:srgbClr val="000000"/>
                </a:solidFill>
              </a:rPr>
              <a:t>It is the variable that you measure.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838200" y="4114800"/>
            <a:ext cx="60198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You measure the temperature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every minute as it cools, so: </a:t>
            </a:r>
          </a:p>
          <a:p>
            <a:pPr eaLnBrk="1" fontAlgn="base" hangingPunct="1">
              <a:spcBef>
                <a:spcPct val="3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temperature is the dependent variable.</a:t>
            </a:r>
          </a:p>
        </p:txBody>
      </p:sp>
      <p:pic>
        <p:nvPicPr>
          <p:cNvPr id="46086" name="Picture 6" descr="D:\P4U Web-site items\KJ-PowerPoints\images for PPTs\beaker+thermom+Transpar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2895600"/>
            <a:ext cx="1544637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838200" y="24638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Example 2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838200" y="2971800"/>
            <a:ext cx="7162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Investigating </a:t>
            </a:r>
            <a:r>
              <a:rPr lang="en-GB" altLang="en-US" sz="2800" dirty="0" smtClean="0">
                <a:solidFill>
                  <a:srgbClr val="000000"/>
                </a:solidFill>
              </a:rPr>
              <a:t>how the rate of cooling of </a:t>
            </a:r>
            <a:r>
              <a:rPr lang="en-GB" altLang="en-US" sz="2800" dirty="0" smtClean="0">
                <a:solidFill>
                  <a:srgbClr val="000000"/>
                </a:solidFill>
              </a:rPr>
              <a:t>a </a:t>
            </a:r>
            <a:r>
              <a:rPr lang="en-GB" altLang="en-US" sz="2800" dirty="0" smtClean="0">
                <a:solidFill>
                  <a:srgbClr val="000000"/>
                </a:solidFill>
              </a:rPr>
              <a:t>beaker depends on the initial temperature.</a:t>
            </a:r>
            <a:endParaRPr lang="en-GB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79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autoUpdateAnimBg="0"/>
      <p:bldP spid="46088" grpId="0" build="p" autoUpdateAnimBg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41070" y="304800"/>
            <a:ext cx="8229600" cy="579438"/>
          </a:xfrm>
          <a:prstGeom prst="rect">
            <a:avLst/>
          </a:prstGeom>
          <a:gradFill rotWithShape="0">
            <a:gsLst>
              <a:gs pos="0">
                <a:srgbClr val="4DBEFF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Dependent </a:t>
            </a:r>
            <a:r>
              <a:rPr lang="en-GB" altLang="en-US" sz="3200" smtClean="0">
                <a:solidFill>
                  <a:srgbClr val="4D4D4D"/>
                </a:solidFill>
              </a:rPr>
              <a:t>(outcome)</a:t>
            </a:r>
            <a:r>
              <a:rPr lang="en-GB" altLang="en-US" sz="3200" smtClean="0">
                <a:solidFill>
                  <a:srgbClr val="000000"/>
                </a:solidFill>
              </a:rPr>
              <a:t> variable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This is the variable that changes as a result.</a:t>
            </a:r>
            <a:br>
              <a:rPr lang="en-GB" altLang="en-US" sz="2800" dirty="0" smtClean="0">
                <a:solidFill>
                  <a:srgbClr val="000000"/>
                </a:solidFill>
              </a:rPr>
            </a:br>
            <a:r>
              <a:rPr lang="en-GB" altLang="en-US" sz="2800" dirty="0" smtClean="0">
                <a:solidFill>
                  <a:srgbClr val="000000"/>
                </a:solidFill>
              </a:rPr>
              <a:t>It is the variable that you measure.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95300" y="4114800"/>
            <a:ext cx="8229600" cy="16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Which is the dependent </a:t>
            </a:r>
            <a:r>
              <a:rPr lang="en-GB" altLang="en-US" sz="2800" dirty="0" smtClean="0">
                <a:solidFill>
                  <a:srgbClr val="000000"/>
                </a:solidFill>
              </a:rPr>
              <a:t>variable </a:t>
            </a:r>
            <a:r>
              <a:rPr lang="en-GB" altLang="en-US" sz="2800" dirty="0" smtClean="0">
                <a:solidFill>
                  <a:srgbClr val="000000"/>
                </a:solidFill>
              </a:rPr>
              <a:t>here?</a:t>
            </a:r>
          </a:p>
          <a:p>
            <a:pPr eaLnBrk="1" fontAlgn="base" hangingPunct="1">
              <a:spcBef>
                <a:spcPct val="30000"/>
              </a:spcBef>
              <a:spcAft>
                <a:spcPct val="0"/>
              </a:spcAft>
            </a:pPr>
            <a:r>
              <a:rPr lang="en-GB" altLang="en-US" sz="3200" dirty="0" smtClean="0">
                <a:solidFill>
                  <a:srgbClr val="000000"/>
                </a:solidFill>
              </a:rPr>
              <a:t>The </a:t>
            </a:r>
            <a:r>
              <a:rPr lang="en-GB" altLang="en-US" sz="3200" dirty="0" smtClean="0">
                <a:solidFill>
                  <a:srgbClr val="0070C0"/>
                </a:solidFill>
              </a:rPr>
              <a:t>colon health </a:t>
            </a:r>
            <a:r>
              <a:rPr lang="en-GB" altLang="en-US" sz="3200" dirty="0" smtClean="0">
                <a:solidFill>
                  <a:srgbClr val="000000"/>
                </a:solidFill>
              </a:rPr>
              <a:t>(likely accessed by regularity) is </a:t>
            </a:r>
            <a:r>
              <a:rPr lang="en-GB" altLang="en-US" sz="3200" dirty="0" smtClean="0">
                <a:solidFill>
                  <a:srgbClr val="000000"/>
                </a:solidFill>
              </a:rPr>
              <a:t>the </a:t>
            </a:r>
            <a:r>
              <a:rPr lang="en-GB" altLang="en-US" sz="3200" dirty="0" smtClean="0">
                <a:solidFill>
                  <a:srgbClr val="000000"/>
                </a:solidFill>
              </a:rPr>
              <a:t>dependent </a:t>
            </a:r>
            <a:r>
              <a:rPr lang="en-GB" altLang="en-US" sz="3200" dirty="0" smtClean="0">
                <a:solidFill>
                  <a:srgbClr val="000000"/>
                </a:solidFill>
              </a:rPr>
              <a:t>variable.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533400" y="2199163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Example 3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838200" y="2819400"/>
            <a:ext cx="7543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Investigating how the </a:t>
            </a:r>
            <a:r>
              <a:rPr lang="en-GB" altLang="en-US" sz="2800" dirty="0" smtClean="0">
                <a:solidFill>
                  <a:srgbClr val="000000"/>
                </a:solidFill>
              </a:rPr>
              <a:t>colon health (regularity) is effected by consuming a high </a:t>
            </a:r>
            <a:r>
              <a:rPr lang="en-GB" altLang="en-US" sz="2800" dirty="0" err="1" smtClean="0">
                <a:solidFill>
                  <a:srgbClr val="000000"/>
                </a:solidFill>
              </a:rPr>
              <a:t>fiber</a:t>
            </a:r>
            <a:r>
              <a:rPr lang="en-GB" altLang="en-US" sz="2800" dirty="0" smtClean="0">
                <a:solidFill>
                  <a:srgbClr val="000000"/>
                </a:solidFill>
              </a:rPr>
              <a:t> diet.</a:t>
            </a:r>
            <a:endParaRPr lang="en-GB" alt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6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autoUpdateAnimBg="0"/>
      <p:bldP spid="49159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545" y="5334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Who, what, when, where, why……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9664" y="160913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1. Who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63397" y="133213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Target population - idiosyncrasies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18491" y="264863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2. What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870036" y="2756356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rue/false, text (open ended), select from list,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3962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3. When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933825" y="4070122"/>
            <a:ext cx="3643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ate, time, day, season, time period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318491" y="538028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4. Why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990109" y="5380289"/>
            <a:ext cx="396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do you want to know – bottom line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1538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41070" y="304800"/>
            <a:ext cx="8229600" cy="579438"/>
          </a:xfrm>
          <a:prstGeom prst="rect">
            <a:avLst/>
          </a:prstGeom>
          <a:gradFill rotWithShape="0">
            <a:gsLst>
              <a:gs pos="0">
                <a:srgbClr val="4DBEFF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Dependent </a:t>
            </a:r>
            <a:r>
              <a:rPr lang="en-GB" altLang="en-US" sz="3200" smtClean="0">
                <a:solidFill>
                  <a:srgbClr val="4D4D4D"/>
                </a:solidFill>
              </a:rPr>
              <a:t>(outcome)</a:t>
            </a:r>
            <a:r>
              <a:rPr lang="en-GB" altLang="en-US" sz="3200" smtClean="0">
                <a:solidFill>
                  <a:srgbClr val="000000"/>
                </a:solidFill>
              </a:rPr>
              <a:t> variable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This is the variable that changes as a result.</a:t>
            </a:r>
            <a:br>
              <a:rPr lang="en-GB" altLang="en-US" sz="2800" dirty="0" smtClean="0">
                <a:solidFill>
                  <a:srgbClr val="000000"/>
                </a:solidFill>
              </a:rPr>
            </a:br>
            <a:r>
              <a:rPr lang="en-GB" altLang="en-US" sz="2800" dirty="0" smtClean="0">
                <a:solidFill>
                  <a:srgbClr val="000000"/>
                </a:solidFill>
              </a:rPr>
              <a:t>It is the variable that you measure.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95300" y="4114800"/>
            <a:ext cx="8229600" cy="16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Which is the dependent </a:t>
            </a:r>
            <a:r>
              <a:rPr lang="en-GB" altLang="en-US" sz="2800" dirty="0" smtClean="0">
                <a:solidFill>
                  <a:srgbClr val="000000"/>
                </a:solidFill>
              </a:rPr>
              <a:t>variable </a:t>
            </a:r>
            <a:r>
              <a:rPr lang="en-GB" altLang="en-US" sz="2800" dirty="0" smtClean="0">
                <a:solidFill>
                  <a:srgbClr val="000000"/>
                </a:solidFill>
              </a:rPr>
              <a:t>here?</a:t>
            </a:r>
          </a:p>
          <a:p>
            <a:pPr eaLnBrk="1" fontAlgn="base" hangingPunct="1">
              <a:spcBef>
                <a:spcPct val="30000"/>
              </a:spcBef>
              <a:spcAft>
                <a:spcPct val="0"/>
              </a:spcAft>
            </a:pPr>
            <a:r>
              <a:rPr lang="en-GB" altLang="en-US" sz="3200" dirty="0" smtClean="0">
                <a:solidFill>
                  <a:srgbClr val="000000"/>
                </a:solidFill>
              </a:rPr>
              <a:t>The </a:t>
            </a:r>
            <a:r>
              <a:rPr lang="en-GB" altLang="en-US" sz="3200" b="1" dirty="0" smtClean="0">
                <a:solidFill>
                  <a:srgbClr val="0070C0"/>
                </a:solidFill>
              </a:rPr>
              <a:t>school attendance </a:t>
            </a:r>
            <a:r>
              <a:rPr lang="en-GB" altLang="en-US" sz="3200" dirty="0" smtClean="0"/>
              <a:t>record </a:t>
            </a:r>
            <a:r>
              <a:rPr lang="en-GB" altLang="en-US" sz="3200" dirty="0" smtClean="0">
                <a:solidFill>
                  <a:srgbClr val="000000"/>
                </a:solidFill>
              </a:rPr>
              <a:t>is </a:t>
            </a:r>
            <a:r>
              <a:rPr lang="en-GB" altLang="en-US" sz="3200" dirty="0" smtClean="0">
                <a:solidFill>
                  <a:srgbClr val="000000"/>
                </a:solidFill>
              </a:rPr>
              <a:t>the </a:t>
            </a:r>
            <a:r>
              <a:rPr lang="en-GB" altLang="en-US" sz="3200" dirty="0" smtClean="0">
                <a:solidFill>
                  <a:srgbClr val="000000"/>
                </a:solidFill>
              </a:rPr>
              <a:t>dependent </a:t>
            </a:r>
            <a:r>
              <a:rPr lang="en-GB" altLang="en-US" sz="3200" dirty="0" smtClean="0">
                <a:solidFill>
                  <a:srgbClr val="000000"/>
                </a:solidFill>
              </a:rPr>
              <a:t>variable.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533400" y="2199163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Example </a:t>
            </a:r>
            <a:r>
              <a:rPr lang="en-GB" altLang="en-US" sz="2800" dirty="0" smtClean="0">
                <a:solidFill>
                  <a:srgbClr val="000000"/>
                </a:solidFill>
              </a:rPr>
              <a:t>4</a:t>
            </a:r>
            <a:endParaRPr lang="en-GB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838200" y="2819400"/>
            <a:ext cx="7543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Investigating </a:t>
            </a:r>
            <a:r>
              <a:rPr lang="en-GB" altLang="en-US" sz="2800" dirty="0" smtClean="0">
                <a:solidFill>
                  <a:srgbClr val="000000"/>
                </a:solidFill>
              </a:rPr>
              <a:t>how providing flu shots effects school attendance during the main flu season.</a:t>
            </a:r>
            <a:endParaRPr lang="en-GB" alt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65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autoUpdateAnimBg="0"/>
      <p:bldP spid="49159" grpId="0" build="p" autoUpdateAnimBg="0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8229600" cy="579438"/>
          </a:xfrm>
          <a:prstGeom prst="rect">
            <a:avLst/>
          </a:prstGeom>
          <a:gradFill rotWithShape="0">
            <a:gsLst>
              <a:gs pos="0">
                <a:srgbClr val="99FFC0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Control variables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385888"/>
            <a:ext cx="7772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These are all the variables that must </a:t>
            </a:r>
            <a:r>
              <a:rPr lang="en-GB" altLang="en-US" sz="2800" u="sng" smtClean="0">
                <a:solidFill>
                  <a:srgbClr val="000000"/>
                </a:solidFill>
              </a:rPr>
              <a:t>not</a:t>
            </a:r>
            <a:r>
              <a:rPr lang="en-GB" altLang="en-US" sz="2800" smtClean="0">
                <a:solidFill>
                  <a:srgbClr val="000000"/>
                </a:solidFill>
              </a:rPr>
              <a:t> change, to make sure it is a fair test.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Example 1</a:t>
            </a:r>
          </a:p>
        </p:txBody>
      </p:sp>
      <p:pic>
        <p:nvPicPr>
          <p:cNvPr id="44036" name="Picture 4" descr="D:\P4U Web-site items\KJ-PowerPoints\images for PPTs\ProfM-fromTechSetTIFF+Transparen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62200"/>
            <a:ext cx="17938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838200" y="4175125"/>
            <a:ext cx="6248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You must use the </a:t>
            </a:r>
            <a:r>
              <a:rPr lang="en-GB" altLang="en-US" sz="2800" u="sng" smtClean="0">
                <a:solidFill>
                  <a:srgbClr val="000000"/>
                </a:solidFill>
              </a:rPr>
              <a:t>same</a:t>
            </a:r>
            <a:r>
              <a:rPr lang="en-GB" altLang="en-US" sz="2800" smtClean="0">
                <a:solidFill>
                  <a:srgbClr val="000000"/>
                </a:solidFill>
              </a:rPr>
              <a:t> elastic band all the time,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and the </a:t>
            </a:r>
            <a:r>
              <a:rPr lang="en-GB" altLang="en-US" sz="2800" u="sng" smtClean="0">
                <a:solidFill>
                  <a:srgbClr val="000000"/>
                </a:solidFill>
              </a:rPr>
              <a:t>same</a:t>
            </a:r>
            <a:r>
              <a:rPr lang="en-GB" altLang="en-US" sz="2800" smtClean="0">
                <a:solidFill>
                  <a:srgbClr val="000000"/>
                </a:solidFill>
              </a:rPr>
              <a:t> scale etc,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so it is a fair test.</a:t>
            </a:r>
            <a:endParaRPr lang="en-GB" altLang="en-US" smtClean="0">
              <a:solidFill>
                <a:srgbClr val="000000"/>
              </a:solidFill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838200" y="3098800"/>
            <a:ext cx="6400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Investigating how a weight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affects the length of an elastic band.</a:t>
            </a:r>
            <a:endParaRPr lang="en-GB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24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7" grpId="0" build="p" autoUpdateAnimBg="0"/>
      <p:bldP spid="44038" grpId="0" build="p" autoUpdateAnimBg="0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8229600" cy="579438"/>
          </a:xfrm>
          <a:prstGeom prst="rect">
            <a:avLst/>
          </a:prstGeom>
          <a:gradFill rotWithShape="0">
            <a:gsLst>
              <a:gs pos="0">
                <a:srgbClr val="99FFC0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Control variables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38200" y="1385888"/>
            <a:ext cx="7772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These are all the variables that must </a:t>
            </a:r>
            <a:r>
              <a:rPr lang="en-GB" altLang="en-US" sz="2800" u="sng" smtClean="0">
                <a:solidFill>
                  <a:srgbClr val="000000"/>
                </a:solidFill>
              </a:rPr>
              <a:t>not</a:t>
            </a:r>
            <a:r>
              <a:rPr lang="en-GB" altLang="en-US" sz="2800" smtClean="0">
                <a:solidFill>
                  <a:srgbClr val="000000"/>
                </a:solidFill>
              </a:rPr>
              <a:t> change, to make sure it is a fair test.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Example 2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838200" y="4175125"/>
            <a:ext cx="62484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You must use the </a:t>
            </a:r>
            <a:r>
              <a:rPr lang="en-GB" altLang="en-US" sz="2800" u="sng" smtClean="0">
                <a:solidFill>
                  <a:srgbClr val="000000"/>
                </a:solidFill>
              </a:rPr>
              <a:t>same</a:t>
            </a:r>
            <a:r>
              <a:rPr lang="en-GB" altLang="en-US" sz="2800" smtClean="0">
                <a:solidFill>
                  <a:srgbClr val="000000"/>
                </a:solidFill>
              </a:rPr>
              <a:t> beaker,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with the </a:t>
            </a:r>
            <a:r>
              <a:rPr lang="en-GB" altLang="en-US" sz="2800" u="sng" smtClean="0">
                <a:solidFill>
                  <a:srgbClr val="000000"/>
                </a:solidFill>
              </a:rPr>
              <a:t>same</a:t>
            </a:r>
            <a:r>
              <a:rPr lang="en-GB" altLang="en-US" sz="2800" smtClean="0">
                <a:solidFill>
                  <a:srgbClr val="000000"/>
                </a:solidFill>
              </a:rPr>
              <a:t> amount of water,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in the </a:t>
            </a:r>
            <a:r>
              <a:rPr lang="en-GB" altLang="en-US" sz="2800" u="sng" smtClean="0">
                <a:solidFill>
                  <a:srgbClr val="000000"/>
                </a:solidFill>
              </a:rPr>
              <a:t>same</a:t>
            </a:r>
            <a:r>
              <a:rPr lang="en-GB" altLang="en-US" sz="2800" smtClean="0">
                <a:solidFill>
                  <a:srgbClr val="000000"/>
                </a:solidFill>
              </a:rPr>
              <a:t> position in the room,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at the </a:t>
            </a:r>
            <a:r>
              <a:rPr lang="en-GB" altLang="en-US" sz="2800" u="sng" smtClean="0">
                <a:solidFill>
                  <a:srgbClr val="000000"/>
                </a:solidFill>
              </a:rPr>
              <a:t>same</a:t>
            </a:r>
            <a:r>
              <a:rPr lang="en-GB" altLang="en-US" sz="2800" smtClean="0">
                <a:solidFill>
                  <a:srgbClr val="000000"/>
                </a:solidFill>
              </a:rPr>
              <a:t> room temperature,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so it is a fair test.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838200" y="3098800"/>
            <a:ext cx="7162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Investigating how the rate of cooling of a beaker depends on the initial temperature.</a:t>
            </a:r>
          </a:p>
        </p:txBody>
      </p:sp>
      <p:pic>
        <p:nvPicPr>
          <p:cNvPr id="47111" name="Picture 7" descr="D:\P4U Web-site items\KJ-PowerPoints\images for PPTs\beaker+thermom+Transpar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2895600"/>
            <a:ext cx="1544637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41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 autoUpdateAnimBg="0"/>
      <p:bldP spid="47110" grpId="0" build="p" autoUpdateAnimBg="0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800100" y="91440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These are all the variables that must </a:t>
            </a:r>
            <a:r>
              <a:rPr lang="en-GB" altLang="en-US" sz="2800" u="sng" dirty="0" smtClean="0">
                <a:solidFill>
                  <a:srgbClr val="000000"/>
                </a:solidFill>
              </a:rPr>
              <a:t>not</a:t>
            </a:r>
            <a:r>
              <a:rPr lang="en-GB" altLang="en-US" sz="2800" dirty="0" smtClean="0">
                <a:solidFill>
                  <a:srgbClr val="000000"/>
                </a:solidFill>
              </a:rPr>
              <a:t> change, to make sure it is a fair test.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09600" y="3850855"/>
            <a:ext cx="8153400" cy="26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Which are the control </a:t>
            </a:r>
            <a:r>
              <a:rPr lang="en-GB" altLang="en-US" sz="2800" dirty="0" smtClean="0">
                <a:solidFill>
                  <a:srgbClr val="000000"/>
                </a:solidFill>
              </a:rPr>
              <a:t>variables </a:t>
            </a:r>
            <a:r>
              <a:rPr lang="en-GB" altLang="en-US" sz="2800" dirty="0" smtClean="0">
                <a:solidFill>
                  <a:srgbClr val="000000"/>
                </a:solidFill>
              </a:rPr>
              <a:t>here?</a:t>
            </a:r>
          </a:p>
          <a:p>
            <a:pPr eaLnBrk="1" fontAlgn="base" hangingPunct="1">
              <a:spcBef>
                <a:spcPct val="30000"/>
              </a:spcBef>
              <a:spcAft>
                <a:spcPct val="0"/>
              </a:spcAft>
            </a:pPr>
            <a:r>
              <a:rPr lang="en-GB" altLang="en-US" sz="3200" dirty="0" smtClean="0">
                <a:solidFill>
                  <a:srgbClr val="000000"/>
                </a:solidFill>
              </a:rPr>
              <a:t>Use the </a:t>
            </a:r>
            <a:r>
              <a:rPr lang="en-GB" altLang="en-US" sz="3200" u="sng" dirty="0" smtClean="0">
                <a:solidFill>
                  <a:srgbClr val="000000"/>
                </a:solidFill>
              </a:rPr>
              <a:t>same</a:t>
            </a:r>
            <a:r>
              <a:rPr lang="en-GB" altLang="en-US" sz="3200" dirty="0" smtClean="0">
                <a:solidFill>
                  <a:srgbClr val="000000"/>
                </a:solidFill>
              </a:rPr>
              <a:t> </a:t>
            </a:r>
            <a:r>
              <a:rPr lang="en-GB" altLang="en-US" sz="3200" dirty="0" smtClean="0">
                <a:solidFill>
                  <a:srgbClr val="000000"/>
                </a:solidFill>
              </a:rPr>
              <a:t>population group in which intake of other macronutrients (protein, fat, carbohydrate) and activity levels are similar during each observation period of time</a:t>
            </a:r>
            <a:r>
              <a:rPr lang="en-GB" altLang="en-US" sz="32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81000" y="1942937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Example 3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38200" y="2462050"/>
            <a:ext cx="7772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rgbClr val="000000"/>
                </a:solidFill>
              </a:rPr>
              <a:t>Investigating how a high </a:t>
            </a:r>
            <a:r>
              <a:rPr lang="en-GB" altLang="en-US" sz="2800" dirty="0" err="1">
                <a:solidFill>
                  <a:srgbClr val="000000"/>
                </a:solidFill>
              </a:rPr>
              <a:t>fiber</a:t>
            </a:r>
            <a:r>
              <a:rPr lang="en-GB" altLang="en-US" sz="2800" dirty="0">
                <a:solidFill>
                  <a:srgbClr val="000000"/>
                </a:solidFill>
              </a:rPr>
              <a:t> diet (</a:t>
            </a:r>
            <a:r>
              <a:rPr lang="en-GB" altLang="en-US" sz="2800" u="sng" dirty="0">
                <a:solidFill>
                  <a:srgbClr val="000000"/>
                </a:solidFill>
              </a:rPr>
              <a:t>&gt;</a:t>
            </a:r>
            <a:r>
              <a:rPr lang="en-GB" altLang="en-US" sz="2800" dirty="0">
                <a:solidFill>
                  <a:srgbClr val="000000"/>
                </a:solidFill>
              </a:rPr>
              <a:t> 30 </a:t>
            </a:r>
            <a:r>
              <a:rPr lang="en-GB" altLang="en-US" sz="2800" dirty="0" err="1">
                <a:solidFill>
                  <a:srgbClr val="000000"/>
                </a:solidFill>
              </a:rPr>
              <a:t>gms</a:t>
            </a:r>
            <a:r>
              <a:rPr lang="en-GB" altLang="en-US" sz="2800" dirty="0">
                <a:solidFill>
                  <a:srgbClr val="000000"/>
                </a:solidFill>
              </a:rPr>
              <a:t>/day </a:t>
            </a:r>
            <a:r>
              <a:rPr lang="en-GB" altLang="en-US" sz="2800" dirty="0">
                <a:solidFill>
                  <a:srgbClr val="000000"/>
                </a:solidFill>
                <a:latin typeface="Arial"/>
                <a:cs typeface="Arial"/>
              </a:rPr>
              <a:t>♀, or </a:t>
            </a:r>
            <a:r>
              <a:rPr lang="en-GB" altLang="en-US" sz="2800" u="sng" dirty="0">
                <a:solidFill>
                  <a:srgbClr val="000000"/>
                </a:solidFill>
              </a:rPr>
              <a:t>&gt;</a:t>
            </a:r>
            <a:r>
              <a:rPr lang="en-GB" altLang="en-US" sz="2800" dirty="0">
                <a:solidFill>
                  <a:srgbClr val="000000"/>
                </a:solidFill>
              </a:rPr>
              <a:t> 43 </a:t>
            </a:r>
            <a:r>
              <a:rPr lang="en-GB" altLang="en-US" sz="2800" dirty="0" err="1">
                <a:solidFill>
                  <a:srgbClr val="000000"/>
                </a:solidFill>
              </a:rPr>
              <a:t>gms</a:t>
            </a:r>
            <a:r>
              <a:rPr lang="en-GB" altLang="en-US" sz="2800" dirty="0">
                <a:solidFill>
                  <a:srgbClr val="000000"/>
                </a:solidFill>
              </a:rPr>
              <a:t>/day </a:t>
            </a:r>
            <a:r>
              <a:rPr lang="en-GB" altLang="en-US" sz="2800" dirty="0">
                <a:solidFill>
                  <a:srgbClr val="000000"/>
                </a:solidFill>
                <a:latin typeface="Arial"/>
                <a:cs typeface="Arial"/>
              </a:rPr>
              <a:t>♂) effects colon health.</a:t>
            </a:r>
            <a:endParaRPr lang="en-GB" altLang="en-US" sz="2800" dirty="0">
              <a:solidFill>
                <a:srgbClr val="000000"/>
              </a:solidFill>
            </a:endParaRP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952500" y="228600"/>
            <a:ext cx="8229600" cy="579438"/>
          </a:xfrm>
          <a:prstGeom prst="rect">
            <a:avLst/>
          </a:prstGeom>
          <a:gradFill rotWithShape="0">
            <a:gsLst>
              <a:gs pos="0">
                <a:srgbClr val="99FFC0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dirty="0" smtClean="0">
                <a:solidFill>
                  <a:srgbClr val="000000"/>
                </a:solidFill>
              </a:rPr>
              <a:t>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1569344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 autoUpdateAnimBg="0"/>
      <p:bldP spid="50182" grpId="0" build="p" autoUpdateAnimBg="0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800100" y="808038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These are all the variables that must </a:t>
            </a:r>
            <a:r>
              <a:rPr lang="en-GB" altLang="en-US" sz="2800" u="sng" dirty="0" smtClean="0">
                <a:solidFill>
                  <a:srgbClr val="000000"/>
                </a:solidFill>
              </a:rPr>
              <a:t>not</a:t>
            </a:r>
            <a:r>
              <a:rPr lang="en-GB" altLang="en-US" sz="2800" dirty="0" smtClean="0">
                <a:solidFill>
                  <a:srgbClr val="000000"/>
                </a:solidFill>
              </a:rPr>
              <a:t> change, to make sure it is a fair test.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81000" y="3205830"/>
            <a:ext cx="8343900" cy="3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Which are the control </a:t>
            </a:r>
            <a:r>
              <a:rPr lang="en-GB" altLang="en-US" sz="2800" dirty="0" smtClean="0">
                <a:solidFill>
                  <a:srgbClr val="000000"/>
                </a:solidFill>
              </a:rPr>
              <a:t>variables </a:t>
            </a:r>
            <a:r>
              <a:rPr lang="en-GB" altLang="en-US" sz="2800" dirty="0" smtClean="0">
                <a:solidFill>
                  <a:srgbClr val="000000"/>
                </a:solidFill>
              </a:rPr>
              <a:t>here</a:t>
            </a:r>
            <a:r>
              <a:rPr lang="en-GB" altLang="en-US" sz="2800" dirty="0" smtClean="0">
                <a:solidFill>
                  <a:srgbClr val="000000"/>
                </a:solidFill>
              </a:rPr>
              <a:t>?</a:t>
            </a:r>
            <a:endParaRPr lang="en-GB" altLang="en-US" sz="32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000" dirty="0" smtClean="0">
                <a:solidFill>
                  <a:srgbClr val="000000"/>
                </a:solidFill>
              </a:rPr>
              <a:t>Either need to compare attendance records of the school to last year during flu season, or use a similar school in which you have assessed the proportion receiving flu shots (low %) as control. Potential exposure to the flu needs to be as similar as possible.</a:t>
            </a:r>
            <a:endParaRPr lang="en-GB" altLang="en-US" sz="3000" dirty="0" smtClean="0">
              <a:solidFill>
                <a:srgbClr val="000000"/>
              </a:solidFill>
            </a:endParaRP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81000" y="1754188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Example </a:t>
            </a:r>
            <a:r>
              <a:rPr lang="en-GB" altLang="en-US" sz="2800" dirty="0" smtClean="0">
                <a:solidFill>
                  <a:srgbClr val="000000"/>
                </a:solidFill>
              </a:rPr>
              <a:t>4</a:t>
            </a:r>
            <a:endParaRPr lang="en-GB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952500" y="2277901"/>
            <a:ext cx="7772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rgbClr val="000000"/>
                </a:solidFill>
              </a:rPr>
              <a:t>Investigating how providing flu shots effects school attendance during the main flu season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952500" y="228600"/>
            <a:ext cx="8229600" cy="579438"/>
          </a:xfrm>
          <a:prstGeom prst="rect">
            <a:avLst/>
          </a:prstGeom>
          <a:gradFill rotWithShape="0">
            <a:gsLst>
              <a:gs pos="0">
                <a:srgbClr val="99FFC0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dirty="0" smtClean="0">
                <a:solidFill>
                  <a:srgbClr val="000000"/>
                </a:solidFill>
              </a:rPr>
              <a:t>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4169077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 autoUpdateAnimBg="0"/>
      <p:bldP spid="50182" grpId="0" build="p" autoUpdateAnimBg="0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62000" y="1110615"/>
            <a:ext cx="72390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When you draw up a table of your results,</a:t>
            </a:r>
          </a:p>
          <a:p>
            <a:pPr eaLnBrk="1" fontAlgn="base" hangingPunct="1">
              <a:spcBef>
                <a:spcPct val="3000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0000"/>
                </a:solidFill>
              </a:rPr>
              <a:t>the </a:t>
            </a:r>
            <a:r>
              <a:rPr lang="en-GB" altLang="en-US" sz="2800" u="sng" dirty="0" smtClean="0">
                <a:solidFill>
                  <a:srgbClr val="000000"/>
                </a:solidFill>
              </a:rPr>
              <a:t>in</a:t>
            </a:r>
            <a:r>
              <a:rPr lang="en-GB" altLang="en-US" sz="2800" dirty="0" smtClean="0">
                <a:solidFill>
                  <a:srgbClr val="000000"/>
                </a:solidFill>
              </a:rPr>
              <a:t>dependent variable goes in the </a:t>
            </a:r>
            <a:br>
              <a:rPr lang="en-GB" altLang="en-US" sz="2800" dirty="0" smtClean="0">
                <a:solidFill>
                  <a:srgbClr val="000000"/>
                </a:solidFill>
              </a:rPr>
            </a:br>
            <a:r>
              <a:rPr lang="en-GB" altLang="en-US" sz="2800" u="sng" dirty="0" smtClean="0">
                <a:solidFill>
                  <a:srgbClr val="000000"/>
                </a:solidFill>
              </a:rPr>
              <a:t>first</a:t>
            </a:r>
            <a:r>
              <a:rPr lang="en-GB" altLang="en-US" sz="2800" dirty="0" smtClean="0">
                <a:solidFill>
                  <a:srgbClr val="000000"/>
                </a:solidFill>
              </a:rPr>
              <a:t> column, like this: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834390" y="304800"/>
            <a:ext cx="8229600" cy="579438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Tables</a:t>
            </a:r>
          </a:p>
        </p:txBody>
      </p:sp>
      <p:pic>
        <p:nvPicPr>
          <p:cNvPr id="41990" name="Picture 6" descr="D:\P4U Web-site items\KJ-PowerPoints\images for PPTs\table+Transpar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7488"/>
            <a:ext cx="7543800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1676400" y="2616200"/>
            <a:ext cx="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Swis721 Md BT" pitchFamily="34" charset="0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476500" y="4533900"/>
            <a:ext cx="5638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mtClean="0">
                <a:solidFill>
                  <a:srgbClr val="000000"/>
                </a:solidFill>
              </a:rPr>
              <a:t>If you take several readings of </a:t>
            </a:r>
            <a:br>
              <a:rPr lang="en-GB" altLang="en-US" smtClean="0">
                <a:solidFill>
                  <a:srgbClr val="000000"/>
                </a:solidFill>
              </a:rPr>
            </a:br>
            <a:r>
              <a:rPr lang="en-GB" altLang="en-US" smtClean="0">
                <a:solidFill>
                  <a:srgbClr val="000000"/>
                </a:solidFill>
              </a:rPr>
              <a:t>the dependent variable, then </a:t>
            </a:r>
            <a:br>
              <a:rPr lang="en-GB" altLang="en-US" smtClean="0">
                <a:solidFill>
                  <a:srgbClr val="000000"/>
                </a:solidFill>
              </a:rPr>
            </a:br>
            <a:r>
              <a:rPr lang="en-GB" altLang="en-US" smtClean="0">
                <a:solidFill>
                  <a:srgbClr val="000000"/>
                </a:solidFill>
              </a:rPr>
              <a:t>you can calculate the mean (average)</a:t>
            </a: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7391400" y="4114800"/>
            <a:ext cx="0" cy="1219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Swis721 Md BT" pitchFamily="34" charset="0"/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2476500" y="57912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mtClean="0">
                <a:solidFill>
                  <a:srgbClr val="000000"/>
                </a:solidFill>
              </a:rPr>
              <a:t>Then your results will be more </a:t>
            </a:r>
            <a:r>
              <a:rPr lang="en-GB" altLang="en-US" smtClean="0">
                <a:solidFill>
                  <a:srgbClr val="0000FF"/>
                </a:solidFill>
              </a:rPr>
              <a:t>reliable</a:t>
            </a:r>
            <a:r>
              <a:rPr lang="en-GB" altLang="en-US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32772" name="Picture 4" descr="Thumbs Up by SavanaPrice - Thumbs up facing righ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304800"/>
            <a:ext cx="533401" cy="5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57575" y="457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good rule of thumb….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51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  <p:bldP spid="41991" grpId="0" animBg="1"/>
      <p:bldP spid="41994" grpId="0" build="p" autoUpdateAnimBg="0"/>
      <p:bldP spid="41995" grpId="0" animBg="1"/>
      <p:bldP spid="4199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914400" y="1219200"/>
            <a:ext cx="518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The </a:t>
            </a:r>
            <a:r>
              <a:rPr lang="en-GB" altLang="en-US" sz="2800" u="sng" smtClean="0">
                <a:solidFill>
                  <a:srgbClr val="000000"/>
                </a:solidFill>
              </a:rPr>
              <a:t>in</a:t>
            </a:r>
            <a:r>
              <a:rPr lang="en-GB" altLang="en-US" sz="2800" smtClean="0">
                <a:solidFill>
                  <a:srgbClr val="000000"/>
                </a:solidFill>
              </a:rPr>
              <a:t>dependent variable is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320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14400" y="457200"/>
            <a:ext cx="8991600" cy="579438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In Summary</a:t>
            </a:r>
            <a:endParaRPr lang="en-GB" altLang="en-US" smtClean="0">
              <a:solidFill>
                <a:srgbClr val="000000"/>
              </a:solidFill>
            </a:endParaRPr>
          </a:p>
        </p:txBody>
      </p:sp>
      <p:pic>
        <p:nvPicPr>
          <p:cNvPr id="51209" name="Picture 9" descr="D:\P4U Web-site items\KJ-PowerPoints\images for PPTs\ProfM-fromTechSetTIFF+Transparen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1219200"/>
            <a:ext cx="17938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914400" y="1770063"/>
            <a:ext cx="2438400" cy="5794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C00CC"/>
              </a:buClr>
              <a:buFontTx/>
              <a:buChar char="•"/>
            </a:pPr>
            <a:r>
              <a:rPr lang="en-GB" altLang="en-US" sz="3200" smtClean="0">
                <a:solidFill>
                  <a:srgbClr val="000000"/>
                </a:solidFill>
              </a:rPr>
              <a:t> weight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914400" y="2514600"/>
            <a:ext cx="518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The dependent variable is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320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914400" y="3048000"/>
            <a:ext cx="4572000" cy="5794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GB" altLang="en-US" sz="3200" smtClean="0">
                <a:solidFill>
                  <a:srgbClr val="000000"/>
                </a:solidFill>
              </a:rPr>
              <a:t> length of the elastic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914400" y="3886200"/>
            <a:ext cx="518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The control variables are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320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914400" y="4419600"/>
            <a:ext cx="4572000" cy="15541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same elastic band,</a:t>
            </a:r>
            <a:br>
              <a:rPr lang="en-GB" altLang="en-US" sz="3200" smtClean="0">
                <a:solidFill>
                  <a:srgbClr val="000000"/>
                </a:solidFill>
              </a:rPr>
            </a:br>
            <a:r>
              <a:rPr lang="en-GB" altLang="en-US" sz="3200" smtClean="0">
                <a:solidFill>
                  <a:srgbClr val="000000"/>
                </a:solidFill>
              </a:rPr>
              <a:t>same scale, etc,</a:t>
            </a:r>
            <a:br>
              <a:rPr lang="en-GB" altLang="en-US" sz="3200" smtClean="0">
                <a:solidFill>
                  <a:srgbClr val="000000"/>
                </a:solidFill>
              </a:rPr>
            </a:br>
            <a:r>
              <a:rPr lang="en-GB" altLang="en-US" sz="3200" smtClean="0">
                <a:solidFill>
                  <a:srgbClr val="000000"/>
                </a:solidFill>
              </a:rPr>
              <a:t>so it is a fair test.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248400" y="533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mtClean="0">
                <a:solidFill>
                  <a:srgbClr val="000000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113895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 autoUpdateAnimBg="0"/>
      <p:bldP spid="51210" grpId="0" animBg="1" autoUpdateAnimBg="0"/>
      <p:bldP spid="51211" grpId="0" build="p" autoUpdateAnimBg="0"/>
      <p:bldP spid="51212" grpId="0" animBg="1" autoUpdateAnimBg="0"/>
      <p:bldP spid="51213" grpId="0" build="p" autoUpdateAnimBg="0"/>
      <p:bldP spid="51214" grpId="0" animBg="1" autoUpdateAnimBg="0"/>
      <p:bldP spid="5121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914400" y="1219200"/>
            <a:ext cx="518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The </a:t>
            </a:r>
            <a:r>
              <a:rPr lang="en-GB" altLang="en-US" sz="2800" u="sng" smtClean="0">
                <a:solidFill>
                  <a:srgbClr val="000000"/>
                </a:solidFill>
              </a:rPr>
              <a:t>in</a:t>
            </a:r>
            <a:r>
              <a:rPr lang="en-GB" altLang="en-US" sz="2800" smtClean="0">
                <a:solidFill>
                  <a:srgbClr val="000000"/>
                </a:solidFill>
              </a:rPr>
              <a:t>dependent variable is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320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14400" y="457200"/>
            <a:ext cx="8991600" cy="579438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In Summary</a:t>
            </a:r>
            <a:endParaRPr lang="en-GB" altLang="en-US" smtClean="0">
              <a:solidFill>
                <a:srgbClr val="000000"/>
              </a:solidFill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914400" y="1770063"/>
            <a:ext cx="4648200" cy="5794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C00CC"/>
              </a:buClr>
              <a:buFontTx/>
              <a:buChar char="•"/>
            </a:pPr>
            <a:r>
              <a:rPr lang="en-GB" altLang="en-US" sz="3200" smtClean="0">
                <a:solidFill>
                  <a:srgbClr val="000000"/>
                </a:solidFill>
              </a:rPr>
              <a:t> initial temperature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914400" y="2514600"/>
            <a:ext cx="518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The dependent variable is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320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914400" y="3048000"/>
            <a:ext cx="5410200" cy="5794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GB" altLang="en-US" sz="3200" smtClean="0">
                <a:solidFill>
                  <a:srgbClr val="000000"/>
                </a:solidFill>
              </a:rPr>
              <a:t> temperature as it cools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914400" y="3886200"/>
            <a:ext cx="518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The control variables are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320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914400" y="4419600"/>
            <a:ext cx="6781800" cy="22272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the </a:t>
            </a:r>
            <a:r>
              <a:rPr lang="en-GB" altLang="en-US" sz="2800" u="sng" smtClean="0">
                <a:solidFill>
                  <a:srgbClr val="000000"/>
                </a:solidFill>
              </a:rPr>
              <a:t>same</a:t>
            </a:r>
            <a:r>
              <a:rPr lang="en-GB" altLang="en-US" sz="2800" smtClean="0">
                <a:solidFill>
                  <a:srgbClr val="000000"/>
                </a:solidFill>
              </a:rPr>
              <a:t> beaker,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with the </a:t>
            </a:r>
            <a:r>
              <a:rPr lang="en-GB" altLang="en-US" sz="2800" u="sng" smtClean="0">
                <a:solidFill>
                  <a:srgbClr val="000000"/>
                </a:solidFill>
              </a:rPr>
              <a:t>same</a:t>
            </a:r>
            <a:r>
              <a:rPr lang="en-GB" altLang="en-US" sz="2800" smtClean="0">
                <a:solidFill>
                  <a:srgbClr val="000000"/>
                </a:solidFill>
              </a:rPr>
              <a:t> amount of water,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in the </a:t>
            </a:r>
            <a:r>
              <a:rPr lang="en-GB" altLang="en-US" sz="2800" u="sng" smtClean="0">
                <a:solidFill>
                  <a:srgbClr val="000000"/>
                </a:solidFill>
              </a:rPr>
              <a:t>same</a:t>
            </a:r>
            <a:r>
              <a:rPr lang="en-GB" altLang="en-US" sz="2800" smtClean="0">
                <a:solidFill>
                  <a:srgbClr val="000000"/>
                </a:solidFill>
              </a:rPr>
              <a:t> position in the room,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at the </a:t>
            </a:r>
            <a:r>
              <a:rPr lang="en-GB" altLang="en-US" sz="2800" u="sng" smtClean="0">
                <a:solidFill>
                  <a:srgbClr val="000000"/>
                </a:solidFill>
              </a:rPr>
              <a:t>same</a:t>
            </a:r>
            <a:r>
              <a:rPr lang="en-GB" altLang="en-US" sz="2800" smtClean="0">
                <a:solidFill>
                  <a:srgbClr val="000000"/>
                </a:solidFill>
              </a:rPr>
              <a:t> room temperature,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so it is a fair test.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6248400" y="533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mtClean="0">
                <a:solidFill>
                  <a:srgbClr val="000000"/>
                </a:solidFill>
              </a:rPr>
              <a:t>Example 2</a:t>
            </a:r>
          </a:p>
        </p:txBody>
      </p:sp>
      <p:pic>
        <p:nvPicPr>
          <p:cNvPr id="52235" name="Picture 11" descr="D:\P4U Web-site items\KJ-PowerPoints\images for PPTs\beaker+thermom+Transparen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1143000"/>
            <a:ext cx="1544637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771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/>
      <p:bldP spid="52229" grpId="0" animBg="1" autoUpdateAnimBg="0"/>
      <p:bldP spid="52230" grpId="0" build="p" autoUpdateAnimBg="0"/>
      <p:bldP spid="52231" grpId="0" animBg="1" autoUpdateAnimBg="0"/>
      <p:bldP spid="52232" grpId="0" build="p" autoUpdateAnimBg="0"/>
      <p:bldP spid="52233" grpId="0" animBg="1" autoUpdateAnimBg="0"/>
      <p:bldP spid="5223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914400" y="1219200"/>
            <a:ext cx="518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The </a:t>
            </a:r>
            <a:r>
              <a:rPr lang="en-GB" altLang="en-US" sz="2800" u="sng" smtClean="0">
                <a:solidFill>
                  <a:srgbClr val="000000"/>
                </a:solidFill>
              </a:rPr>
              <a:t>in</a:t>
            </a:r>
            <a:r>
              <a:rPr lang="en-GB" altLang="en-US" sz="2800" smtClean="0">
                <a:solidFill>
                  <a:srgbClr val="000000"/>
                </a:solidFill>
              </a:rPr>
              <a:t>dependent variable is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320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14400" y="457200"/>
            <a:ext cx="8991600" cy="579438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In Summary</a:t>
            </a:r>
            <a:endParaRPr lang="en-GB" altLang="en-US" smtClean="0">
              <a:solidFill>
                <a:srgbClr val="000000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14400" y="1770063"/>
            <a:ext cx="4648200" cy="5794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C00CC"/>
              </a:buClr>
              <a:buFontTx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</a:rPr>
              <a:t> </a:t>
            </a:r>
            <a:r>
              <a:rPr lang="en-GB" altLang="en-US" sz="3200" b="1" dirty="0" smtClean="0">
                <a:solidFill>
                  <a:srgbClr val="0070C0"/>
                </a:solidFill>
              </a:rPr>
              <a:t>high dietary </a:t>
            </a:r>
            <a:r>
              <a:rPr lang="en-GB" altLang="en-US" sz="3200" b="1" dirty="0" err="1" smtClean="0">
                <a:solidFill>
                  <a:srgbClr val="0070C0"/>
                </a:solidFill>
              </a:rPr>
              <a:t>fiber</a:t>
            </a:r>
            <a:endParaRPr lang="en-GB" alt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518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The dependent variable is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320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914400" y="3048000"/>
            <a:ext cx="5410200" cy="5794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</a:rPr>
              <a:t> </a:t>
            </a:r>
            <a:r>
              <a:rPr lang="en-GB" altLang="en-US" sz="3200" dirty="0" smtClean="0">
                <a:solidFill>
                  <a:srgbClr val="000000"/>
                </a:solidFill>
              </a:rPr>
              <a:t>colon health  (regularity)</a:t>
            </a:r>
            <a:endParaRPr lang="en-GB" alt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914400" y="3886200"/>
            <a:ext cx="518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The control variables are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320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914400" y="4419600"/>
            <a:ext cx="7162800" cy="206210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dirty="0" smtClean="0">
                <a:solidFill>
                  <a:srgbClr val="000000"/>
                </a:solidFill>
              </a:rPr>
              <a:t>the </a:t>
            </a:r>
            <a:r>
              <a:rPr lang="en-GB" altLang="en-US" sz="3200" u="sng" dirty="0" smtClean="0">
                <a:solidFill>
                  <a:srgbClr val="000000"/>
                </a:solidFill>
              </a:rPr>
              <a:t>same</a:t>
            </a:r>
            <a:r>
              <a:rPr lang="en-GB" altLang="en-US" sz="3200" dirty="0" smtClean="0">
                <a:solidFill>
                  <a:srgbClr val="000000"/>
                </a:solidFill>
              </a:rPr>
              <a:t> </a:t>
            </a:r>
            <a:r>
              <a:rPr lang="en-GB" altLang="en-US" sz="3200" dirty="0" smtClean="0">
                <a:solidFill>
                  <a:srgbClr val="000000"/>
                </a:solidFill>
              </a:rPr>
              <a:t>population, consuming similar diet with similar activity level, during the same length of time,</a:t>
            </a:r>
            <a:r>
              <a:rPr lang="en-GB" altLang="en-US" sz="3200" dirty="0" smtClean="0">
                <a:solidFill>
                  <a:srgbClr val="000000"/>
                </a:solidFill>
              </a:rPr>
              <a:t/>
            </a:r>
            <a:br>
              <a:rPr lang="en-GB" altLang="en-US" sz="3200" dirty="0" smtClean="0">
                <a:solidFill>
                  <a:srgbClr val="000000"/>
                </a:solidFill>
              </a:rPr>
            </a:br>
            <a:r>
              <a:rPr lang="en-GB" altLang="en-US" sz="3200" dirty="0" smtClean="0">
                <a:solidFill>
                  <a:srgbClr val="000000"/>
                </a:solidFill>
              </a:rPr>
              <a:t>so it is a fair test.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248400" y="533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mtClean="0">
                <a:solidFill>
                  <a:srgbClr val="000000"/>
                </a:solidFill>
              </a:rPr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603630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/>
      <p:bldP spid="53252" grpId="0" animBg="1" autoUpdateAnimBg="0"/>
      <p:bldP spid="53253" grpId="0" build="p" autoUpdateAnimBg="0"/>
      <p:bldP spid="53254" grpId="0" animBg="1" autoUpdateAnimBg="0"/>
      <p:bldP spid="53255" grpId="0" build="p" autoUpdateAnimBg="0"/>
      <p:bldP spid="53256" grpId="0" animBg="1" autoUpdateAnimBg="0"/>
      <p:bldP spid="5325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914400" y="1219200"/>
            <a:ext cx="518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The </a:t>
            </a:r>
            <a:r>
              <a:rPr lang="en-GB" altLang="en-US" sz="2800" u="sng" smtClean="0">
                <a:solidFill>
                  <a:srgbClr val="000000"/>
                </a:solidFill>
              </a:rPr>
              <a:t>in</a:t>
            </a:r>
            <a:r>
              <a:rPr lang="en-GB" altLang="en-US" sz="2800" smtClean="0">
                <a:solidFill>
                  <a:srgbClr val="000000"/>
                </a:solidFill>
              </a:rPr>
              <a:t>dependent variable is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320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14400" y="457200"/>
            <a:ext cx="8991600" cy="579438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smtClean="0">
                <a:solidFill>
                  <a:srgbClr val="000000"/>
                </a:solidFill>
              </a:rPr>
              <a:t>In Summary</a:t>
            </a:r>
            <a:endParaRPr lang="en-GB" altLang="en-US" smtClean="0">
              <a:solidFill>
                <a:srgbClr val="000000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14400" y="1770063"/>
            <a:ext cx="4648200" cy="5794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CC00CC"/>
              </a:buClr>
              <a:buFontTx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</a:rPr>
              <a:t> </a:t>
            </a:r>
            <a:r>
              <a:rPr lang="en-GB" altLang="en-US" sz="3200" b="1" dirty="0" smtClean="0">
                <a:solidFill>
                  <a:srgbClr val="0070C0"/>
                </a:solidFill>
              </a:rPr>
              <a:t>flu shots</a:t>
            </a:r>
            <a:endParaRPr lang="en-GB" alt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518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The dependent variable is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320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914400" y="3048000"/>
            <a:ext cx="5410200" cy="5794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FontTx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</a:rPr>
              <a:t> </a:t>
            </a:r>
            <a:r>
              <a:rPr lang="en-GB" altLang="en-US" sz="3200" dirty="0" smtClean="0">
                <a:solidFill>
                  <a:srgbClr val="000000"/>
                </a:solidFill>
              </a:rPr>
              <a:t>school attendance</a:t>
            </a:r>
            <a:endParaRPr lang="en-GB" alt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914400" y="3886200"/>
            <a:ext cx="518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The control variables are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320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914400" y="4419600"/>
            <a:ext cx="7162800" cy="206210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3200" dirty="0" smtClean="0">
                <a:solidFill>
                  <a:srgbClr val="000000"/>
                </a:solidFill>
              </a:rPr>
              <a:t>The same months of comparison to prior year, or same months of a similar school in which students (mostly) did not receive flu shots.</a:t>
            </a:r>
            <a:endParaRPr lang="en-GB" alt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248400" y="533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000000"/>
                </a:solidFill>
              </a:rPr>
              <a:t>Example </a:t>
            </a:r>
            <a:r>
              <a:rPr lang="en-GB" altLang="en-US" dirty="0" smtClean="0">
                <a:solidFill>
                  <a:srgbClr val="000000"/>
                </a:solidFill>
              </a:rPr>
              <a:t>4</a:t>
            </a:r>
            <a:endParaRPr lang="en-GB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12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/>
      <p:bldP spid="53252" grpId="0" animBg="1" autoUpdateAnimBg="0"/>
      <p:bldP spid="53253" grpId="0" build="p" autoUpdateAnimBg="0"/>
      <p:bldP spid="53254" grpId="0" animBg="1" autoUpdateAnimBg="0"/>
      <p:bldP spid="53255" grpId="0" build="p" autoUpdateAnimBg="0"/>
      <p:bldP spid="53256" grpId="0" animBg="1" autoUpdateAnimBg="0"/>
      <p:bldP spid="5325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838200"/>
            <a:ext cx="563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Want to be thorough…..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25146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clear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57299" y="4178587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…but as minimally-invasive as possible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375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1905000"/>
            <a:ext cx="75438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88938" algn="l"/>
              </a:tabLs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GB" altLang="en-US" sz="2800" smtClean="0">
                <a:solidFill>
                  <a:srgbClr val="000000"/>
                </a:solidFill>
              </a:rPr>
              <a:t>Understand the difference between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- independent,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- dependent, and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- control variables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GB" altLang="en-US" sz="2800" smtClean="0">
                <a:solidFill>
                  <a:srgbClr val="000000"/>
                </a:solidFill>
              </a:rPr>
              <a:t>Be able to identify these variables </a:t>
            </a:r>
            <a:br>
              <a:rPr lang="en-GB" altLang="en-US" sz="2800" smtClean="0">
                <a:solidFill>
                  <a:srgbClr val="000000"/>
                </a:solidFill>
              </a:rPr>
            </a:br>
            <a:r>
              <a:rPr lang="en-GB" altLang="en-US" sz="2800" smtClean="0">
                <a:solidFill>
                  <a:srgbClr val="000000"/>
                </a:solidFill>
              </a:rPr>
              <a:t>when doing your practical work.</a:t>
            </a:r>
            <a:endParaRPr lang="en-GB" altLang="en-US" sz="28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04850" y="592138"/>
            <a:ext cx="69342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wis721 Md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wis721 Md BT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b="1" smtClean="0">
                <a:solidFill>
                  <a:srgbClr val="000000"/>
                </a:solidFill>
              </a:rPr>
              <a:t>Learning Outcomes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GB" altLang="en-US" sz="2800" smtClean="0">
                <a:solidFill>
                  <a:srgbClr val="000000"/>
                </a:solidFill>
              </a:rPr>
              <a:t>You should now:</a:t>
            </a:r>
          </a:p>
        </p:txBody>
      </p:sp>
    </p:spTree>
    <p:extLst>
      <p:ext uri="{BB962C8B-B14F-4D97-AF65-F5344CB8AC3E}">
        <p14:creationId xmlns:p14="http://schemas.microsoft.com/office/powerpoint/2010/main" val="2631656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Okay, so we talked a bit about the TYPES of data one can have, along with the kinds of VARIABLES in experimental settings.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85825" y="28194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are going to continue the discussion by reviewing a bit about Data Management.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7313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9525"/>
            <a:ext cx="88392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Data management-why is it important?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5240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Data are the most important product of clinical research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ability to record, store, manipulate, analyze, and retrieve data is critical to the research process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influence of a clinical trial or registry in confirming new or evaluating existing treatments and making these treatments available for public consumption is wholly dependent on the </a:t>
            </a:r>
            <a:r>
              <a:rPr lang="en-US" sz="2800" dirty="0" err="1" smtClean="0"/>
              <a:t>the</a:t>
            </a:r>
            <a:r>
              <a:rPr lang="en-US" sz="2800" dirty="0" smtClean="0"/>
              <a:t> integrity of the data and the data collection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34159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09600"/>
            <a:ext cx="8915400" cy="1143000"/>
          </a:xfrm>
        </p:spPr>
        <p:txBody>
          <a:bodyPr/>
          <a:lstStyle/>
          <a:p>
            <a:r>
              <a:rPr lang="en-US" u="sng" smtClean="0"/>
              <a:t>What Are Data?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600200" y="2895600"/>
            <a:ext cx="7010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b="1">
                <a:solidFill>
                  <a:prstClr val="black"/>
                </a:solidFill>
                <a:cs typeface="Arial" pitchFamily="34" charset="0"/>
              </a:rPr>
              <a:t>Information (facts /figures)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3600" b="1">
              <a:solidFill>
                <a:prstClr val="black"/>
              </a:solidFill>
              <a:cs typeface="Arial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b="1">
                <a:solidFill>
                  <a:prstClr val="black"/>
                </a:solidFill>
                <a:cs typeface="Arial" pitchFamily="34" charset="0"/>
              </a:rPr>
              <a:t>An accounting of the study</a:t>
            </a:r>
          </a:p>
        </p:txBody>
      </p:sp>
    </p:spTree>
    <p:extLst>
      <p:ext uri="{BB962C8B-B14F-4D97-AF65-F5344CB8AC3E}">
        <p14:creationId xmlns:p14="http://schemas.microsoft.com/office/powerpoint/2010/main" val="17843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Data vs. information: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What is the difference?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381000" y="1600200"/>
            <a:ext cx="4033838" cy="4533900"/>
          </a:xfrm>
        </p:spPr>
        <p:txBody>
          <a:bodyPr/>
          <a:lstStyle/>
          <a:p>
            <a:r>
              <a:rPr lang="en-US" sz="3600" dirty="0" smtClean="0"/>
              <a:t>What is data?</a:t>
            </a:r>
          </a:p>
          <a:p>
            <a:pPr lvl="1"/>
            <a:r>
              <a:rPr lang="en-US" sz="2000" dirty="0" smtClean="0"/>
              <a:t>Data can be defined in many ways. Information science defines data as unprocessed information.</a:t>
            </a:r>
          </a:p>
          <a:p>
            <a:pPr lvl="1"/>
            <a:endParaRPr lang="en-US" sz="2000" dirty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4572000" y="1524000"/>
            <a:ext cx="4033837" cy="4533900"/>
          </a:xfrm>
        </p:spPr>
        <p:txBody>
          <a:bodyPr/>
          <a:lstStyle/>
          <a:p>
            <a:r>
              <a:rPr lang="en-US" dirty="0" smtClean="0"/>
              <a:t>What is information?</a:t>
            </a:r>
          </a:p>
          <a:p>
            <a:pPr lvl="1"/>
            <a:r>
              <a:rPr lang="en-US" sz="2000" dirty="0" smtClean="0"/>
              <a:t>Information is data that have been organized and communicated in a coherent and meaningful manner. </a:t>
            </a:r>
          </a:p>
          <a:p>
            <a:pPr lvl="1"/>
            <a:r>
              <a:rPr lang="en-US" sz="2000" dirty="0" smtClean="0"/>
              <a:t>Data is converted into information, and information is converted into knowledge.</a:t>
            </a:r>
          </a:p>
          <a:p>
            <a:pPr lvl="1"/>
            <a:r>
              <a:rPr lang="en-US" sz="2000" dirty="0" smtClean="0"/>
              <a:t>Knowledge; information evaluated and organized so that it can be used purposefully.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178165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68580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What is the ultimate purpose of a database management system?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09600" y="3886200"/>
            <a:ext cx="1524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defTabSz="457200">
              <a:defRPr/>
            </a:pPr>
            <a:r>
              <a:rPr lang="en-US" sz="2400">
                <a:solidFill>
                  <a:prstClr val="black"/>
                </a:solidFill>
                <a:latin typeface="Times New Roman" charset="0"/>
                <a:cs typeface="Arial" pitchFamily="34" charset="0"/>
              </a:rPr>
              <a:t>Data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590800" y="3886200"/>
            <a:ext cx="18288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defTabSz="457200">
              <a:defRPr/>
            </a:pPr>
            <a:r>
              <a:rPr lang="en-US" sz="2400">
                <a:solidFill>
                  <a:prstClr val="black"/>
                </a:solidFill>
                <a:latin typeface="Times New Roman" charset="0"/>
                <a:cs typeface="Arial" pitchFamily="34" charset="0"/>
              </a:rPr>
              <a:t>Information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1336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953000" y="3886200"/>
            <a:ext cx="1828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defTabSz="457200">
              <a:defRPr/>
            </a:pPr>
            <a:r>
              <a:rPr lang="en-US" sz="2400">
                <a:solidFill>
                  <a:prstClr val="black"/>
                </a:solidFill>
                <a:latin typeface="Times New Roman" charset="0"/>
                <a:cs typeface="Arial" pitchFamily="34" charset="0"/>
              </a:rPr>
              <a:t>Knowledge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4196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315200" y="3886200"/>
            <a:ext cx="1524000" cy="685800"/>
          </a:xfrm>
          <a:prstGeom prst="rect">
            <a:avLst/>
          </a:prstGeom>
          <a:solidFill>
            <a:srgbClr val="00800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defTabSz="457200">
              <a:defRPr/>
            </a:pPr>
            <a:r>
              <a:rPr lang="en-US" sz="2400">
                <a:solidFill>
                  <a:prstClr val="black"/>
                </a:solidFill>
                <a:latin typeface="Times New Roman" charset="0"/>
                <a:cs typeface="Arial" pitchFamily="34" charset="0"/>
              </a:rPr>
              <a:t>Action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67818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57200" y="2790825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57200">
              <a:spcBef>
                <a:spcPct val="50000"/>
              </a:spcBef>
              <a:defRPr/>
            </a:pPr>
            <a:r>
              <a:rPr lang="en-US" sz="36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Is to transform</a:t>
            </a:r>
          </a:p>
        </p:txBody>
      </p:sp>
    </p:spTree>
    <p:extLst>
      <p:ext uri="{BB962C8B-B14F-4D97-AF65-F5344CB8AC3E}">
        <p14:creationId xmlns:p14="http://schemas.microsoft.com/office/powerpoint/2010/main" val="40189007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028"/>
          <p:cNvSpPr txBox="1">
            <a:spLocks noChangeArrowheads="1"/>
          </p:cNvSpPr>
          <p:nvPr/>
        </p:nvSpPr>
        <p:spPr bwMode="auto">
          <a:xfrm>
            <a:off x="762000" y="1524000"/>
            <a:ext cx="7772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4000" dirty="0">
                <a:cs typeface="Arial" pitchFamily="34" charset="0"/>
              </a:rPr>
              <a:t>D</a:t>
            </a:r>
            <a:r>
              <a:rPr lang="en-US" sz="4000" dirty="0" smtClean="0">
                <a:cs typeface="Arial" pitchFamily="34" charset="0"/>
              </a:rPr>
              <a:t>ata </a:t>
            </a:r>
            <a:r>
              <a:rPr lang="en-US" sz="4000" dirty="0">
                <a:cs typeface="Arial" pitchFamily="34" charset="0"/>
              </a:rPr>
              <a:t>management </a:t>
            </a:r>
            <a:r>
              <a:rPr lang="en-US" sz="4000" dirty="0">
                <a:solidFill>
                  <a:srgbClr val="FFFF00"/>
                </a:solidFill>
                <a:cs typeface="Arial" pitchFamily="34" charset="0"/>
              </a:rPr>
              <a:t>can and must originate</a:t>
            </a:r>
            <a:r>
              <a:rPr lang="en-US" sz="40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4000" dirty="0">
                <a:cs typeface="Arial" pitchFamily="34" charset="0"/>
              </a:rPr>
              <a:t>early in the study design phase and </a:t>
            </a:r>
            <a:r>
              <a:rPr lang="en-US" sz="4000" dirty="0">
                <a:solidFill>
                  <a:srgbClr val="FFFF00"/>
                </a:solidFill>
                <a:cs typeface="Arial" pitchFamily="34" charset="0"/>
              </a:rPr>
              <a:t>end only </a:t>
            </a:r>
            <a:r>
              <a:rPr lang="en-US" sz="4000" dirty="0">
                <a:cs typeface="Arial" pitchFamily="34" charset="0"/>
              </a:rPr>
              <a:t>when the last regulatory issue has been answered</a:t>
            </a:r>
          </a:p>
        </p:txBody>
      </p:sp>
    </p:spTree>
    <p:extLst>
      <p:ext uri="{BB962C8B-B14F-4D97-AF65-F5344CB8AC3E}">
        <p14:creationId xmlns:p14="http://schemas.microsoft.com/office/powerpoint/2010/main" val="24827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00"/>
            </a:gs>
            <a:gs pos="100000">
              <a:srgbClr val="FFC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5463" y="152400"/>
            <a:ext cx="8077200" cy="990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“Classical” Data Management Flow </a:t>
            </a:r>
            <a:b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Research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030663" y="20939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25750" y="1447800"/>
            <a:ext cx="6931290" cy="374651"/>
            <a:chOff x="1012" y="907"/>
            <a:chExt cx="4556" cy="236"/>
          </a:xfrm>
        </p:grpSpPr>
        <p:sp>
          <p:nvSpPr>
            <p:cNvPr id="114693" name="Text Box 5"/>
            <p:cNvSpPr txBox="1">
              <a:spLocks noChangeArrowheads="1"/>
            </p:cNvSpPr>
            <p:nvPr/>
          </p:nvSpPr>
          <p:spPr bwMode="auto">
            <a:xfrm>
              <a:off x="1012" y="907"/>
              <a:ext cx="235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defTabSz="457200">
                <a:spcBef>
                  <a:spcPct val="50000"/>
                </a:spcBef>
                <a:defRPr/>
              </a:pPr>
              <a:r>
                <a:rPr lang="en-US" dirty="0">
                  <a:solidFill>
                    <a:prstClr val="black"/>
                  </a:solidFill>
                  <a:latin typeface="Arial"/>
                  <a:cs typeface="Arial"/>
                </a:rPr>
                <a:t>Scientific Hypotheses</a:t>
              </a:r>
            </a:p>
          </p:txBody>
        </p:sp>
        <p:sp>
          <p:nvSpPr>
            <p:cNvPr id="9243" name="Text Box 6"/>
            <p:cNvSpPr txBox="1">
              <a:spLocks noChangeArrowheads="1"/>
            </p:cNvSpPr>
            <p:nvPr/>
          </p:nvSpPr>
          <p:spPr bwMode="auto">
            <a:xfrm>
              <a:off x="3552" y="912"/>
              <a:ext cx="20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825750" y="1949450"/>
            <a:ext cx="3578225" cy="836613"/>
            <a:chOff x="1780" y="1228"/>
            <a:chExt cx="2254" cy="527"/>
          </a:xfrm>
        </p:grpSpPr>
        <p:sp>
          <p:nvSpPr>
            <p:cNvPr id="9240" name="Line 8"/>
            <p:cNvSpPr>
              <a:spLocks noChangeShapeType="1"/>
            </p:cNvSpPr>
            <p:nvPr/>
          </p:nvSpPr>
          <p:spPr bwMode="auto">
            <a:xfrm>
              <a:off x="2838" y="1228"/>
              <a:ext cx="0" cy="14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14697" name="Text Box 9"/>
            <p:cNvSpPr txBox="1">
              <a:spLocks noChangeArrowheads="1"/>
            </p:cNvSpPr>
            <p:nvPr/>
          </p:nvSpPr>
          <p:spPr bwMode="auto">
            <a:xfrm>
              <a:off x="1780" y="1348"/>
              <a:ext cx="2254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defTabSz="457200">
                <a:spcBef>
                  <a:spcPct val="50000"/>
                </a:spcBef>
                <a:defRPr/>
              </a:pPr>
              <a:r>
                <a:rPr lang="en-US" dirty="0">
                  <a:solidFill>
                    <a:prstClr val="black"/>
                  </a:solidFill>
                  <a:latin typeface="Arial"/>
                  <a:cs typeface="Arial"/>
                </a:rPr>
                <a:t>Specific Data Elements Required to Test Hypotheses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825750" y="2863850"/>
            <a:ext cx="3578225" cy="869950"/>
            <a:chOff x="1780" y="1804"/>
            <a:chExt cx="2254" cy="548"/>
          </a:xfrm>
        </p:grpSpPr>
        <p:sp>
          <p:nvSpPr>
            <p:cNvPr id="9238" name="Line 12"/>
            <p:cNvSpPr>
              <a:spLocks noChangeShapeType="1"/>
            </p:cNvSpPr>
            <p:nvPr/>
          </p:nvSpPr>
          <p:spPr bwMode="auto">
            <a:xfrm>
              <a:off x="2838" y="1804"/>
              <a:ext cx="0" cy="14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14701" name="Text Box 13"/>
            <p:cNvSpPr txBox="1">
              <a:spLocks noChangeArrowheads="1"/>
            </p:cNvSpPr>
            <p:nvPr/>
          </p:nvSpPr>
          <p:spPr bwMode="auto">
            <a:xfrm>
              <a:off x="1780" y="1948"/>
              <a:ext cx="2254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defTabSz="457200">
                <a:spcBef>
                  <a:spcPct val="50000"/>
                </a:spcBef>
                <a:defRPr/>
              </a:pPr>
              <a:r>
                <a:rPr lang="en-US" dirty="0">
                  <a:solidFill>
                    <a:prstClr val="black"/>
                  </a:solidFill>
                  <a:latin typeface="Arial"/>
                  <a:cs typeface="Arial"/>
                </a:rPr>
                <a:t>Data Acquisition Instruments (forms)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133600" y="5029203"/>
            <a:ext cx="5715000" cy="808038"/>
            <a:chOff x="1344" y="3168"/>
            <a:chExt cx="3600" cy="509"/>
          </a:xfrm>
        </p:grpSpPr>
        <p:sp>
          <p:nvSpPr>
            <p:cNvPr id="9236" name="Line 17"/>
            <p:cNvSpPr>
              <a:spLocks noChangeShapeType="1"/>
            </p:cNvSpPr>
            <p:nvPr/>
          </p:nvSpPr>
          <p:spPr bwMode="auto">
            <a:xfrm>
              <a:off x="2875" y="3168"/>
              <a:ext cx="0" cy="14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1344" y="3270"/>
              <a:ext cx="3600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r>
                <a:rPr lang="en-US" dirty="0">
                  <a:solidFill>
                    <a:prstClr val="black"/>
                  </a:solidFill>
                  <a:latin typeface="Arial"/>
                  <a:cs typeface="Arial"/>
                </a:rPr>
                <a:t>People and Process Development </a:t>
              </a:r>
              <a:endParaRPr lang="en-US" dirty="0" smtClean="0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algn="ctr" defTabSz="457200">
                <a:defRPr/>
              </a:pPr>
              <a:r>
                <a:rPr lang="en-US" dirty="0" smtClean="0">
                  <a:solidFill>
                    <a:prstClr val="black"/>
                  </a:solidFill>
                  <a:latin typeface="Arial"/>
                  <a:cs typeface="Arial"/>
                </a:rPr>
                <a:t>(</a:t>
              </a:r>
              <a:r>
                <a:rPr lang="en-US" dirty="0">
                  <a:solidFill>
                    <a:prstClr val="black"/>
                  </a:solidFill>
                  <a:latin typeface="Arial"/>
                  <a:cs typeface="Arial"/>
                </a:rPr>
                <a:t>Who does What, When and Where)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565400" y="3810000"/>
            <a:ext cx="4135438" cy="1144588"/>
            <a:chOff x="1616" y="2400"/>
            <a:chExt cx="2605" cy="721"/>
          </a:xfrm>
        </p:grpSpPr>
        <p:sp>
          <p:nvSpPr>
            <p:cNvPr id="9234" name="Line 20"/>
            <p:cNvSpPr>
              <a:spLocks noChangeShapeType="1"/>
            </p:cNvSpPr>
            <p:nvPr/>
          </p:nvSpPr>
          <p:spPr bwMode="auto">
            <a:xfrm>
              <a:off x="2844" y="2400"/>
              <a:ext cx="0" cy="14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14709" name="Text Box 21"/>
            <p:cNvSpPr txBox="1">
              <a:spLocks noChangeArrowheads="1"/>
            </p:cNvSpPr>
            <p:nvPr/>
          </p:nvSpPr>
          <p:spPr bwMode="auto">
            <a:xfrm>
              <a:off x="1616" y="2544"/>
              <a:ext cx="2605" cy="5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defTabSz="457200">
                <a:spcBef>
                  <a:spcPct val="50000"/>
                </a:spcBef>
                <a:defRPr/>
              </a:pPr>
              <a:r>
                <a:rPr lang="en-US" dirty="0">
                  <a:solidFill>
                    <a:prstClr val="black"/>
                  </a:solidFill>
                  <a:latin typeface="Arial"/>
                  <a:cs typeface="Arial"/>
                </a:rPr>
                <a:t>Computer Data Model and Tool Selection to Support Model and output to Analytical Software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643188" y="5759452"/>
            <a:ext cx="3943350" cy="892176"/>
            <a:chOff x="1665" y="3628"/>
            <a:chExt cx="2484" cy="562"/>
          </a:xfrm>
        </p:grpSpPr>
        <p:sp>
          <p:nvSpPr>
            <p:cNvPr id="9232" name="Line 24"/>
            <p:cNvSpPr>
              <a:spLocks noChangeShapeType="1"/>
            </p:cNvSpPr>
            <p:nvPr/>
          </p:nvSpPr>
          <p:spPr bwMode="auto">
            <a:xfrm>
              <a:off x="2824" y="3628"/>
              <a:ext cx="0" cy="14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14713" name="Text Box 25"/>
            <p:cNvSpPr txBox="1">
              <a:spLocks noChangeArrowheads="1"/>
            </p:cNvSpPr>
            <p:nvPr/>
          </p:nvSpPr>
          <p:spPr bwMode="auto">
            <a:xfrm>
              <a:off x="1665" y="3783"/>
              <a:ext cx="2484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defTabSz="457200">
                <a:spcBef>
                  <a:spcPct val="50000"/>
                </a:spcBef>
                <a:defRPr/>
              </a:pPr>
              <a:r>
                <a:rPr lang="en-US" dirty="0">
                  <a:solidFill>
                    <a:prstClr val="black"/>
                  </a:solidFill>
                  <a:latin typeface="Arial"/>
                  <a:cs typeface="Arial"/>
                </a:rPr>
                <a:t>Documentation: Standard Operating Policies &amp; Procedures</a:t>
              </a:r>
            </a:p>
          </p:txBody>
        </p:sp>
      </p:grpSp>
      <p:cxnSp>
        <p:nvCxnSpPr>
          <p:cNvPr id="24" name="Straight Arrow Connector 23"/>
          <p:cNvCxnSpPr>
            <a:stCxn id="9240" idx="0"/>
          </p:cNvCxnSpPr>
          <p:nvPr/>
        </p:nvCxnSpPr>
        <p:spPr>
          <a:xfrm rot="5400000">
            <a:off x="4391026" y="2063750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388644" y="297735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380707" y="3847306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448175" y="5129752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377531" y="5890419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37702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00"/>
            </a:gs>
            <a:gs pos="100000">
              <a:srgbClr val="FFC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152400" y="825500"/>
            <a:ext cx="8610600" cy="5910263"/>
            <a:chOff x="96" y="520"/>
            <a:chExt cx="5424" cy="3723"/>
          </a:xfrm>
        </p:grpSpPr>
        <p:sp>
          <p:nvSpPr>
            <p:cNvPr id="10244" name="Text Box 3"/>
            <p:cNvSpPr txBox="1">
              <a:spLocks noChangeArrowheads="1"/>
            </p:cNvSpPr>
            <p:nvPr/>
          </p:nvSpPr>
          <p:spPr bwMode="auto">
            <a:xfrm>
              <a:off x="1584" y="520"/>
              <a:ext cx="2880" cy="22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Define data set, field names, codes</a:t>
              </a:r>
            </a:p>
          </p:txBody>
        </p:sp>
        <p:sp>
          <p:nvSpPr>
            <p:cNvPr id="10245" name="Text Box 4"/>
            <p:cNvSpPr txBox="1">
              <a:spLocks noChangeArrowheads="1"/>
            </p:cNvSpPr>
            <p:nvPr/>
          </p:nvSpPr>
          <p:spPr bwMode="auto">
            <a:xfrm>
              <a:off x="1584" y="882"/>
              <a:ext cx="2880" cy="22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Data forms</a:t>
              </a:r>
            </a:p>
          </p:txBody>
        </p:sp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1584" y="1244"/>
              <a:ext cx="2880" cy="22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Inspect data; hand edit</a:t>
              </a:r>
              <a:endParaRPr lang="en-US" sz="1600">
                <a:solidFill>
                  <a:prstClr val="black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1584" y="1606"/>
              <a:ext cx="2880" cy="22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Enter data into computer</a:t>
              </a:r>
              <a:endParaRPr lang="en-US" sz="1600">
                <a:solidFill>
                  <a:prstClr val="black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248" name="Text Box 7"/>
            <p:cNvSpPr txBox="1">
              <a:spLocks noChangeArrowheads="1"/>
            </p:cNvSpPr>
            <p:nvPr/>
          </p:nvSpPr>
          <p:spPr bwMode="auto">
            <a:xfrm>
              <a:off x="1584" y="1961"/>
              <a:ext cx="2880" cy="22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Data quality control</a:t>
              </a:r>
              <a:endParaRPr lang="en-US" sz="1600">
                <a:solidFill>
                  <a:prstClr val="black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96" y="2304"/>
              <a:ext cx="2419" cy="37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Check for missing, out-of range, illogical responses</a:t>
              </a:r>
              <a:endParaRPr lang="en-US" sz="1600">
                <a:solidFill>
                  <a:prstClr val="black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250" name="Text Box 9"/>
            <p:cNvSpPr txBox="1">
              <a:spLocks noChangeArrowheads="1"/>
            </p:cNvSpPr>
            <p:nvPr/>
          </p:nvSpPr>
          <p:spPr bwMode="auto">
            <a:xfrm>
              <a:off x="1632" y="2784"/>
              <a:ext cx="2880" cy="22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Accumulate in database</a:t>
              </a:r>
            </a:p>
          </p:txBody>
        </p:sp>
        <p:sp>
          <p:nvSpPr>
            <p:cNvPr id="10251" name="Text Box 10"/>
            <p:cNvSpPr txBox="1">
              <a:spLocks noChangeArrowheads="1"/>
            </p:cNvSpPr>
            <p:nvPr/>
          </p:nvSpPr>
          <p:spPr bwMode="auto">
            <a:xfrm>
              <a:off x="96" y="3120"/>
              <a:ext cx="2549" cy="22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Data quality control</a:t>
              </a:r>
            </a:p>
          </p:txBody>
        </p:sp>
        <p:sp>
          <p:nvSpPr>
            <p:cNvPr id="10252" name="Text Box 11"/>
            <p:cNvSpPr txBox="1">
              <a:spLocks noChangeArrowheads="1"/>
            </p:cNvSpPr>
            <p:nvPr/>
          </p:nvSpPr>
          <p:spPr bwMode="auto">
            <a:xfrm>
              <a:off x="3408" y="3120"/>
              <a:ext cx="2112" cy="22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Backups</a:t>
              </a:r>
            </a:p>
          </p:txBody>
        </p:sp>
        <p:sp>
          <p:nvSpPr>
            <p:cNvPr id="10253" name="Text Box 12"/>
            <p:cNvSpPr txBox="1">
              <a:spLocks noChangeArrowheads="1"/>
            </p:cNvSpPr>
            <p:nvPr/>
          </p:nvSpPr>
          <p:spPr bwMode="auto">
            <a:xfrm>
              <a:off x="1632" y="3456"/>
              <a:ext cx="2880" cy="22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Transfer to statistical and presentation software</a:t>
              </a:r>
            </a:p>
          </p:txBody>
        </p:sp>
        <p:sp>
          <p:nvSpPr>
            <p:cNvPr id="10254" name="Text Box 13"/>
            <p:cNvSpPr txBox="1">
              <a:spLocks noChangeArrowheads="1"/>
            </p:cNvSpPr>
            <p:nvPr/>
          </p:nvSpPr>
          <p:spPr bwMode="auto">
            <a:xfrm>
              <a:off x="1260" y="3792"/>
              <a:ext cx="1471" cy="22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Do statistical analysis</a:t>
              </a:r>
            </a:p>
          </p:txBody>
        </p:sp>
        <p:sp>
          <p:nvSpPr>
            <p:cNvPr id="10255" name="Text Box 14"/>
            <p:cNvSpPr txBox="1">
              <a:spLocks noChangeArrowheads="1"/>
            </p:cNvSpPr>
            <p:nvPr/>
          </p:nvSpPr>
          <p:spPr bwMode="auto">
            <a:xfrm>
              <a:off x="3321" y="3792"/>
              <a:ext cx="1471" cy="451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Prepare graphs</a:t>
              </a:r>
            </a:p>
            <a:p>
              <a:pPr algn="ctr" defTabSz="4572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>
                  <a:solidFill>
                    <a:prstClr val="black"/>
                  </a:solidFill>
                  <a:latin typeface="Times New Roman" pitchFamily="18" charset="0"/>
                  <a:cs typeface="Arial" pitchFamily="34" charset="0"/>
                </a:rPr>
                <a:t>and tables</a:t>
              </a:r>
            </a:p>
          </p:txBody>
        </p:sp>
        <p:sp>
          <p:nvSpPr>
            <p:cNvPr id="10256" name="Line 15"/>
            <p:cNvSpPr>
              <a:spLocks noChangeShapeType="1"/>
            </p:cNvSpPr>
            <p:nvPr/>
          </p:nvSpPr>
          <p:spPr bwMode="auto">
            <a:xfrm>
              <a:off x="3024" y="742"/>
              <a:ext cx="0" cy="14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0257" name="Line 16"/>
            <p:cNvSpPr>
              <a:spLocks noChangeShapeType="1"/>
            </p:cNvSpPr>
            <p:nvPr/>
          </p:nvSpPr>
          <p:spPr bwMode="auto">
            <a:xfrm>
              <a:off x="3019" y="1099"/>
              <a:ext cx="0" cy="14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0258" name="Line 17"/>
            <p:cNvSpPr>
              <a:spLocks noChangeShapeType="1"/>
            </p:cNvSpPr>
            <p:nvPr/>
          </p:nvSpPr>
          <p:spPr bwMode="auto">
            <a:xfrm>
              <a:off x="3019" y="1467"/>
              <a:ext cx="0" cy="14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>
              <a:off x="3033" y="1824"/>
              <a:ext cx="0" cy="1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0260" name="Line 19"/>
            <p:cNvSpPr>
              <a:spLocks noChangeShapeType="1"/>
            </p:cNvSpPr>
            <p:nvPr/>
          </p:nvSpPr>
          <p:spPr bwMode="auto">
            <a:xfrm>
              <a:off x="3026" y="2180"/>
              <a:ext cx="0" cy="6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>
              <a:off x="2515" y="2500"/>
              <a:ext cx="509" cy="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0262" name="Line 21"/>
            <p:cNvSpPr>
              <a:spLocks noChangeShapeType="1"/>
            </p:cNvSpPr>
            <p:nvPr/>
          </p:nvSpPr>
          <p:spPr bwMode="auto">
            <a:xfrm>
              <a:off x="3021" y="3007"/>
              <a:ext cx="0" cy="44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>
              <a:off x="2650" y="3231"/>
              <a:ext cx="758" cy="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0264" name="Line 23"/>
            <p:cNvSpPr>
              <a:spLocks noChangeShapeType="1"/>
            </p:cNvSpPr>
            <p:nvPr/>
          </p:nvSpPr>
          <p:spPr bwMode="auto">
            <a:xfrm flipH="1">
              <a:off x="3021" y="3673"/>
              <a:ext cx="0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0265" name="Line 24"/>
            <p:cNvSpPr>
              <a:spLocks noChangeShapeType="1"/>
            </p:cNvSpPr>
            <p:nvPr/>
          </p:nvSpPr>
          <p:spPr bwMode="auto">
            <a:xfrm>
              <a:off x="2733" y="3909"/>
              <a:ext cx="585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10243" name="Text Box 25"/>
          <p:cNvSpPr txBox="1">
            <a:spLocks noChangeArrowheads="1"/>
          </p:cNvSpPr>
          <p:nvPr/>
        </p:nvSpPr>
        <p:spPr bwMode="auto">
          <a:xfrm>
            <a:off x="2175669" y="152400"/>
            <a:ext cx="5187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srgbClr val="800080"/>
                </a:solidFill>
                <a:latin typeface="Times New Roman" pitchFamily="18" charset="0"/>
                <a:cs typeface="Arial" pitchFamily="34" charset="0"/>
              </a:rPr>
              <a:t>Data Management Process</a:t>
            </a:r>
          </a:p>
        </p:txBody>
      </p:sp>
    </p:spTree>
    <p:extLst>
      <p:ext uri="{BB962C8B-B14F-4D97-AF65-F5344CB8AC3E}">
        <p14:creationId xmlns:p14="http://schemas.microsoft.com/office/powerpoint/2010/main" val="31690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What is a database?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676400" y="25908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A database is a method of organizing and analyzing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3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36" y="533400"/>
            <a:ext cx="5616702" cy="6172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5791200"/>
            <a:ext cx="59436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727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Why use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525962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Organize and analyze information in different ways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Sorting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Grouping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Querying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Reporting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Exporting for statistical analysis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Computerized database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Speed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Quality control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Precision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Automate repetitive tasks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53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Databases versus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685800"/>
            <a:ext cx="8610600" cy="42672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Excel has some limited </a:t>
            </a:r>
            <a:r>
              <a:rPr lang="en-US" sz="2400" i="1" dirty="0" smtClean="0"/>
              <a:t>capabilities</a:t>
            </a:r>
            <a:r>
              <a:rPr lang="en-US" sz="2400" dirty="0" smtClean="0"/>
              <a:t> to sort data but its primary function is to create financial spreadsheets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Can create “what if” scenarios to determine financial consequences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Can be used for small </a:t>
            </a:r>
            <a:r>
              <a:rPr lang="en-US" sz="2000" dirty="0"/>
              <a:t>&amp;</a:t>
            </a:r>
            <a:r>
              <a:rPr lang="en-US" sz="2000" dirty="0" smtClean="0"/>
              <a:t> </a:t>
            </a:r>
            <a:r>
              <a:rPr lang="en-US" sz="2000" dirty="0" smtClean="0"/>
              <a:t>limited research data sets </a:t>
            </a:r>
            <a:r>
              <a:rPr lang="en-US" sz="2000" dirty="0"/>
              <a:t>&amp;</a:t>
            </a:r>
            <a:r>
              <a:rPr lang="en-US" sz="2000" dirty="0" smtClean="0"/>
              <a:t> </a:t>
            </a:r>
            <a:r>
              <a:rPr lang="en-US" sz="2000" dirty="0" smtClean="0"/>
              <a:t>simple lists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Not multi-user such that only one person can work on the file at a time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Databases are designed to collect, sort, and manipulate data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Data sets can process large amounts of data </a:t>
            </a:r>
            <a:r>
              <a:rPr lang="en-US" sz="2200" dirty="0"/>
              <a:t>&amp;</a:t>
            </a:r>
            <a:r>
              <a:rPr lang="en-US" sz="2200" dirty="0" smtClean="0"/>
              <a:t> </a:t>
            </a:r>
            <a:r>
              <a:rPr lang="en-US" sz="2200" dirty="0" smtClean="0"/>
              <a:t>is usually limited by hardware constraints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Structure is in the same format for each member record of a table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Data quality control features ensure that valid data is entered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A relational database allows for linking of an unlimited number of tables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Databases are multi-user because the data can reside on a server </a:t>
            </a:r>
            <a:r>
              <a:rPr lang="en-US" sz="2200" dirty="0"/>
              <a:t>&amp;</a:t>
            </a:r>
            <a:r>
              <a:rPr lang="en-US" sz="2200" dirty="0" smtClean="0"/>
              <a:t> </a:t>
            </a:r>
            <a:r>
              <a:rPr lang="en-US" sz="2200" dirty="0" smtClean="0"/>
              <a:t>multiple people can have access at the same time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Many databases offer web interfaces thereby eliminating the need for each user to have a copy of the the program on their computer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27723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Databases versus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229600" cy="4525963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Many databases offer audit functions required by certain regulatory agencies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Tracks date record created and modified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Tracks original and changed values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Requires user to give reason for the change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Databases are more suitable for importing data from multiple sources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More robust in connecting to different data sources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Imports of different data types into different tables can be linked via common identifiers such as subject ID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Merging multiple data sources into Excel so that the rows line up properly in a flat file format can be a challenge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367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381000" y="2857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How is a database organized?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19200"/>
            <a:ext cx="8229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One or more tables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Tables store records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Patient identifiers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/>
              <a:t>D</a:t>
            </a:r>
            <a:r>
              <a:rPr lang="en-US" dirty="0" smtClean="0"/>
              <a:t>emographics and history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Test results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Etc…..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record is a collection of fields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Patient identifiers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Name, DOB, address, …..are stored in separate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86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395287" y="304800"/>
            <a:ext cx="8229600" cy="1143000"/>
          </a:xfrm>
        </p:spPr>
        <p:txBody>
          <a:bodyPr/>
          <a:lstStyle/>
          <a:p>
            <a:r>
              <a:rPr lang="en-US" dirty="0" smtClean="0"/>
              <a:t>Records and Fields</a:t>
            </a:r>
          </a:p>
        </p:txBody>
      </p:sp>
      <p:pic>
        <p:nvPicPr>
          <p:cNvPr id="16387" name="Picture 3" descr="Screen shot 2010-10-19 at 4.20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33"/>
          <a:stretch>
            <a:fillRect/>
          </a:stretch>
        </p:blipFill>
        <p:spPr bwMode="auto">
          <a:xfrm>
            <a:off x="1428750" y="2357438"/>
            <a:ext cx="6191250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3575" y="3197024"/>
            <a:ext cx="615553" cy="1803613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srgbClr val="FF0000"/>
                </a:solidFill>
                <a:cs typeface="Arial" pitchFamily="34" charset="0"/>
              </a:rPr>
              <a:t>Records</a:t>
            </a:r>
          </a:p>
        </p:txBody>
      </p:sp>
      <p:sp>
        <p:nvSpPr>
          <p:cNvPr id="16389" name="TextBox 11"/>
          <p:cNvSpPr txBox="1">
            <a:spLocks noChangeArrowheads="1"/>
          </p:cNvSpPr>
          <p:nvPr/>
        </p:nvSpPr>
        <p:spPr bwMode="auto">
          <a:xfrm>
            <a:off x="2638425" y="1600200"/>
            <a:ext cx="3743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FF0000"/>
                </a:solidFill>
                <a:cs typeface="Arial" pitchFamily="34" charset="0"/>
              </a:rPr>
              <a:t>Fields</a:t>
            </a:r>
          </a:p>
        </p:txBody>
      </p:sp>
    </p:spTree>
    <p:extLst>
      <p:ext uri="{BB962C8B-B14F-4D97-AF65-F5344CB8AC3E}">
        <p14:creationId xmlns:p14="http://schemas.microsoft.com/office/powerpoint/2010/main" val="17445041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How is data displayed?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00200"/>
            <a:ext cx="7391400" cy="4525963"/>
          </a:xfrm>
        </p:spPr>
        <p:txBody>
          <a:bodyPr/>
          <a:lstStyle/>
          <a:p>
            <a:r>
              <a:rPr lang="en-US" dirty="0" smtClean="0"/>
              <a:t>Fields are displayed on layouts</a:t>
            </a:r>
          </a:p>
          <a:p>
            <a:pPr lvl="1"/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Reports</a:t>
            </a:r>
          </a:p>
          <a:p>
            <a:r>
              <a:rPr lang="en-US" dirty="0" smtClean="0"/>
              <a:t>Data can be from a single table or many tables if using a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18147883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27"/>
          <p:cNvSpPr txBox="1">
            <a:spLocks noChangeArrowheads="1"/>
          </p:cNvSpPr>
          <p:nvPr/>
        </p:nvSpPr>
        <p:spPr bwMode="auto">
          <a:xfrm>
            <a:off x="609600" y="1524000"/>
            <a:ext cx="2565400" cy="21097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Id	Name	Age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10	Smith	50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11	Jones	55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12	Doe	60</a:t>
            </a:r>
          </a:p>
        </p:txBody>
      </p:sp>
      <p:sp>
        <p:nvSpPr>
          <p:cNvPr id="18435" name="Text Box 1028"/>
          <p:cNvSpPr txBox="1">
            <a:spLocks noChangeArrowheads="1"/>
          </p:cNvSpPr>
          <p:nvPr/>
        </p:nvSpPr>
        <p:spPr bwMode="auto">
          <a:xfrm>
            <a:off x="3962400" y="1524000"/>
            <a:ext cx="4800600" cy="21097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None/>
            </a:pPr>
            <a:r>
              <a:rPr lang="en-US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ID		Weight (lb)	Weight (kg)</a:t>
            </a: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None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10		230	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104.5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None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11		212	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96.4</a:t>
            </a:r>
            <a:endParaRPr lang="en-US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None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12		199	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90.4</a:t>
            </a:r>
            <a:endParaRPr lang="en-US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6" name="Text Box 1032"/>
          <p:cNvSpPr txBox="1">
            <a:spLocks noChangeArrowheads="1"/>
          </p:cNvSpPr>
          <p:nvPr/>
        </p:nvSpPr>
        <p:spPr bwMode="auto">
          <a:xfrm>
            <a:off x="533400" y="4343400"/>
            <a:ext cx="3733800" cy="21193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ID	KCAL	KCAL/kg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AutoNum type="arabicPlain" startAt="10"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2400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23.1</a:t>
            </a:r>
            <a:endParaRPr lang="en-US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AutoNum type="arabicPlain" startAt="10"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2652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27.5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AutoNum type="arabicPlain" startAt="10"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2350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25.9</a:t>
            </a:r>
          </a:p>
        </p:txBody>
      </p:sp>
      <p:sp>
        <p:nvSpPr>
          <p:cNvPr id="18437" name="Rectangle 103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93038" cy="838200"/>
          </a:xfrm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Relational Database Example</a:t>
            </a:r>
          </a:p>
        </p:txBody>
      </p:sp>
      <p:sp>
        <p:nvSpPr>
          <p:cNvPr id="18438" name="Text Box 1036"/>
          <p:cNvSpPr txBox="1">
            <a:spLocks noChangeArrowheads="1"/>
          </p:cNvSpPr>
          <p:nvPr/>
        </p:nvSpPr>
        <p:spPr bwMode="auto">
          <a:xfrm>
            <a:off x="5334000" y="4343400"/>
            <a:ext cx="3429000" cy="21240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u="sng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ID	V02	V02/kg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AutoNum type="arabicPlain" startAt="10"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2.8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26.7</a:t>
            </a:r>
            <a:endParaRPr lang="en-US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AutoNum type="arabicPlain" startAt="10"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3.2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33.1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buFont typeface="Times" pitchFamily="18" charset="0"/>
              <a:buAutoNum type="arabicPlain" startAt="10"/>
            </a:pP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2.1	</a:t>
            </a:r>
            <a:r>
              <a:rPr lang="en-US" b="1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23.2</a:t>
            </a:r>
          </a:p>
        </p:txBody>
      </p:sp>
      <p:sp>
        <p:nvSpPr>
          <p:cNvPr id="18439" name="Text Box 1038"/>
          <p:cNvSpPr txBox="1">
            <a:spLocks noChangeArrowheads="1"/>
          </p:cNvSpPr>
          <p:nvPr/>
        </p:nvSpPr>
        <p:spPr bwMode="auto">
          <a:xfrm>
            <a:off x="914400" y="1143000"/>
            <a:ext cx="1822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Arial" pitchFamily="34" charset="0"/>
              </a:rPr>
              <a:t>Subject Info</a:t>
            </a:r>
          </a:p>
        </p:txBody>
      </p:sp>
      <p:sp>
        <p:nvSpPr>
          <p:cNvPr id="18440" name="Text Box 1039"/>
          <p:cNvSpPr txBox="1">
            <a:spLocks noChangeArrowheads="1"/>
          </p:cNvSpPr>
          <p:nvPr/>
        </p:nvSpPr>
        <p:spPr bwMode="auto">
          <a:xfrm>
            <a:off x="5257800" y="1066800"/>
            <a:ext cx="2392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Arial" pitchFamily="34" charset="0"/>
              </a:rPr>
              <a:t>Anthropometrics</a:t>
            </a:r>
          </a:p>
        </p:txBody>
      </p:sp>
      <p:sp>
        <p:nvSpPr>
          <p:cNvPr id="18441" name="Text Box 1040"/>
          <p:cNvSpPr txBox="1">
            <a:spLocks noChangeArrowheads="1"/>
          </p:cNvSpPr>
          <p:nvPr/>
        </p:nvSpPr>
        <p:spPr bwMode="auto">
          <a:xfrm>
            <a:off x="1143000" y="3810000"/>
            <a:ext cx="2316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Arial" pitchFamily="34" charset="0"/>
              </a:rPr>
              <a:t>Physical Activity</a:t>
            </a:r>
          </a:p>
        </p:txBody>
      </p:sp>
      <p:sp>
        <p:nvSpPr>
          <p:cNvPr id="18442" name="Text Box 1041"/>
          <p:cNvSpPr txBox="1">
            <a:spLocks noChangeArrowheads="1"/>
          </p:cNvSpPr>
          <p:nvPr/>
        </p:nvSpPr>
        <p:spPr bwMode="auto">
          <a:xfrm>
            <a:off x="5334000" y="3810000"/>
            <a:ext cx="3219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Arial" pitchFamily="34" charset="0"/>
              </a:rPr>
              <a:t>Treadmill Performance</a:t>
            </a:r>
          </a:p>
        </p:txBody>
      </p:sp>
      <p:grpSp>
        <p:nvGrpSpPr>
          <p:cNvPr id="2" name="Group 1047"/>
          <p:cNvGrpSpPr>
            <a:grpSpLocks/>
          </p:cNvGrpSpPr>
          <p:nvPr/>
        </p:nvGrpSpPr>
        <p:grpSpPr bwMode="auto">
          <a:xfrm>
            <a:off x="838200" y="1752600"/>
            <a:ext cx="6002338" cy="2819400"/>
            <a:chOff x="528" y="1104"/>
            <a:chExt cx="3781" cy="1776"/>
          </a:xfrm>
        </p:grpSpPr>
        <p:sp>
          <p:nvSpPr>
            <p:cNvPr id="18444" name="Line 1035"/>
            <p:cNvSpPr>
              <a:spLocks noChangeShapeType="1"/>
            </p:cNvSpPr>
            <p:nvPr/>
          </p:nvSpPr>
          <p:spPr bwMode="auto">
            <a:xfrm flipH="1">
              <a:off x="2304" y="2037"/>
              <a:ext cx="1545" cy="84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8445" name="Line 1037"/>
            <p:cNvSpPr>
              <a:spLocks noChangeShapeType="1"/>
            </p:cNvSpPr>
            <p:nvPr/>
          </p:nvSpPr>
          <p:spPr bwMode="auto">
            <a:xfrm>
              <a:off x="3970" y="2037"/>
              <a:ext cx="339" cy="74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8446" name="Line 1043"/>
            <p:cNvSpPr>
              <a:spLocks noChangeShapeType="1"/>
            </p:cNvSpPr>
            <p:nvPr/>
          </p:nvSpPr>
          <p:spPr bwMode="auto">
            <a:xfrm flipH="1">
              <a:off x="528" y="1104"/>
              <a:ext cx="2016" cy="16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8447" name="Line 1044"/>
            <p:cNvSpPr>
              <a:spLocks noChangeShapeType="1"/>
            </p:cNvSpPr>
            <p:nvPr/>
          </p:nvSpPr>
          <p:spPr bwMode="auto">
            <a:xfrm>
              <a:off x="2784" y="1104"/>
              <a:ext cx="720" cy="17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27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914400"/>
            <a:ext cx="6172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FF00"/>
                </a:solidFill>
              </a:rPr>
              <a:t>What is the difference between a clinical and research database?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753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7620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Differences between a clinical and research database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76400"/>
            <a:ext cx="8229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Clinical database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Form or report oriented so data is displayed for clinical decision making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Emphasis on displaying or reporting of individual data rather than accumulating multiple records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Research database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Table oriented so that data is accumulated for eventual export to a statistical package for data analysis and reporting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Less emphasis on individual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5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Screen shot 2010-10-19 at 3.5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1150"/>
            <a:ext cx="4165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8150" y="457200"/>
            <a:ext cx="3352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 of a Clinical database: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The aim is to make decisions for the care of an individual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is displayed so you can quickly see the individual patient’s results.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364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0634" y="91440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Let’s start by reviewing the types of data on can collect</a:t>
            </a:r>
            <a:r>
              <a:rPr lang="en-US" sz="4800" dirty="0" smtClean="0">
                <a:solidFill>
                  <a:srgbClr val="FFFF00"/>
                </a:solidFill>
              </a:rPr>
              <a:t>.</a:t>
            </a:r>
            <a:endParaRPr lang="en-US" sz="4800" dirty="0">
              <a:solidFill>
                <a:srgbClr val="FFFF00"/>
              </a:solidFill>
            </a:endParaRPr>
          </a:p>
        </p:txBody>
      </p:sp>
      <p:pic>
        <p:nvPicPr>
          <p:cNvPr id="2050" name="Picture 2" descr="Comic Girl Tini at School by frankes - Girl sitting at a school table and thinking.&#10;One of a group of cartoon characters called Loll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590800"/>
            <a:ext cx="2667000" cy="353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303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 descr="Screen shot 2010-10-19 at 4.0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5500"/>
            <a:ext cx="91440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8700" y="152400"/>
            <a:ext cx="708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Research Database: Summary of all participant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Screen shot 2010-10-20 at 7.00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938"/>
            <a:ext cx="5057775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2" descr="Screen shot 2010-10-20 at 7.00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1531938"/>
            <a:ext cx="4086225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381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 database allows quick analysis of the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Advantages of a database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Collection of data in a centralized location</a:t>
            </a:r>
          </a:p>
          <a:p>
            <a:r>
              <a:rPr lang="en-US" dirty="0" smtClean="0"/>
              <a:t>Controls redundant data</a:t>
            </a:r>
          </a:p>
          <a:p>
            <a:r>
              <a:rPr lang="en-US" dirty="0" smtClean="0"/>
              <a:t>Data stored so as to appear to users in one location</a:t>
            </a:r>
          </a:p>
          <a:p>
            <a:pPr lvl="1"/>
            <a:r>
              <a:rPr lang="en-US" dirty="0" smtClean="0"/>
              <a:t>Data can be stored in multiple tables and come from multiple sources</a:t>
            </a:r>
          </a:p>
          <a:p>
            <a:pPr lvl="1"/>
            <a:r>
              <a:rPr lang="en-US" dirty="0" smtClean="0"/>
              <a:t>A relational database brings it all together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6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Sharing and Exchanging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447800"/>
            <a:ext cx="82296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Multiple users can access the same database via a network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Can be local or over the internet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Best done when the data are stored on a database server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Access via a client application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Access via a web interface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Server allows remote access over the internet from anywhere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Should be behind a firewall for security with access via VPN and password protection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004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609600" y="1905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Database 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447800"/>
            <a:ext cx="8229600" cy="4525963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What to collect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What questions are to be answered?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Think of the data tables in your future publications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Focus on the key data elements rather than collect as much as possible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What statistical package will be used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Format of the data file to which the data will be exported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Allowable characters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Format for certain analyses</a:t>
            </a:r>
          </a:p>
          <a:p>
            <a:pPr lvl="3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For example, gender can be recorded in the database as M or F but statistical package may require 0 and 1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Length of data field labels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Long or wide format</a:t>
            </a:r>
          </a:p>
          <a:p>
            <a:pPr lvl="3" fontAlgn="auto">
              <a:spcAft>
                <a:spcPts val="0"/>
              </a:spcAft>
              <a:buFont typeface="Arial"/>
              <a:buChar char="–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15394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35814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Plan your dive, and dive your plan!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976563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81000"/>
            <a:ext cx="2252663" cy="169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33400"/>
            <a:ext cx="2286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2700" y="17526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Data collection is like scuba diving……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275" y="395414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omic Sans MS" panose="030F0702030302020204" pitchFamily="66" charset="0"/>
              </a:rPr>
              <a:t>So, way back at the beginning I said</a:t>
            </a:r>
            <a:r>
              <a:rPr lang="en-US" sz="2400" i="1" dirty="0" smtClean="0"/>
              <a:t>….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294107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7793037" cy="881062"/>
          </a:xfrm>
        </p:spPr>
        <p:txBody>
          <a:bodyPr/>
          <a:lstStyle/>
          <a:p>
            <a:r>
              <a:rPr lang="en-US" sz="3600" dirty="0" smtClean="0">
                <a:solidFill>
                  <a:srgbClr val="FFFF00"/>
                </a:solidFill>
              </a:rPr>
              <a:t>Quality Control of Data Before Study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1600" y="1981200"/>
            <a:ext cx="7315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Collect only needed variables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Select appropriate computer hardware and software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Plan analyses with dummy tabulations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Develop study forms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Precode</a:t>
            </a:r>
            <a:r>
              <a:rPr lang="en-US" sz="2400" dirty="0" smtClean="0"/>
              <a:t> responses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Format boxes for data entry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Label each page with date, time, ID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Consider scan technology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228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…and here’s where we really start discussing how you collect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33400"/>
            <a:ext cx="7793037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rgbClr val="FFFF00"/>
                </a:solidFill>
              </a:rPr>
              <a:t>What needs to be in </a:t>
            </a:r>
            <a:r>
              <a:rPr lang="en-US" sz="3600" dirty="0" smtClean="0">
                <a:solidFill>
                  <a:srgbClr val="FFFF00"/>
                </a:solidFill>
              </a:rPr>
              <a:t>the </a:t>
            </a:r>
            <a:r>
              <a:rPr lang="en-US" sz="3600" dirty="0">
                <a:solidFill>
                  <a:srgbClr val="FFFF00"/>
                </a:solidFill>
              </a:rPr>
              <a:t>database?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990600" y="1828800"/>
            <a:ext cx="7772400" cy="3505200"/>
          </a:xfrm>
        </p:spPr>
        <p:txBody>
          <a:bodyPr/>
          <a:lstStyle/>
          <a:p>
            <a:r>
              <a:rPr lang="en-US" sz="2800" dirty="0" smtClean="0"/>
              <a:t>Research variables directly related to the hypotheses being tested-</a:t>
            </a:r>
            <a:r>
              <a:rPr lang="en-US" sz="2800" b="1" dirty="0" smtClean="0">
                <a:solidFill>
                  <a:srgbClr val="008000"/>
                </a:solidFill>
              </a:rPr>
              <a:t>YES</a:t>
            </a:r>
          </a:p>
          <a:p>
            <a:r>
              <a:rPr lang="en-US" sz="2800" dirty="0" smtClean="0"/>
              <a:t>Clinical measures used for screening-</a:t>
            </a:r>
            <a:r>
              <a:rPr lang="en-US" sz="2800" b="1" dirty="0" smtClean="0">
                <a:solidFill>
                  <a:srgbClr val="FF6600"/>
                </a:solidFill>
              </a:rPr>
              <a:t>MAYBE</a:t>
            </a:r>
          </a:p>
          <a:p>
            <a:pPr lvl="1"/>
            <a:r>
              <a:rPr lang="en-US" sz="2400" dirty="0" smtClean="0"/>
              <a:t>Blood work, ECG, medical history</a:t>
            </a:r>
          </a:p>
          <a:p>
            <a:r>
              <a:rPr lang="en-US" sz="2800" dirty="0" smtClean="0"/>
              <a:t>Administrative data-</a:t>
            </a:r>
            <a:r>
              <a:rPr lang="en-US" sz="2800" b="1" dirty="0" smtClean="0">
                <a:solidFill>
                  <a:srgbClr val="FF0000"/>
                </a:solidFill>
              </a:rPr>
              <a:t>NO</a:t>
            </a:r>
          </a:p>
          <a:p>
            <a:pPr lvl="1"/>
            <a:r>
              <a:rPr lang="en-US" sz="2400" dirty="0" smtClean="0"/>
              <a:t>Contact information</a:t>
            </a:r>
          </a:p>
          <a:p>
            <a:pPr lvl="1"/>
            <a:r>
              <a:rPr lang="en-US" sz="2400" dirty="0" smtClean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7054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CDBB0-6966-40E2-B090-46594830910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0"/>
            <a:ext cx="9144000" cy="9144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What Do You Do With the Data?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33600" y="2209800"/>
            <a:ext cx="6096000" cy="396240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Testing a hypothesis</a:t>
            </a: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Ongoing monitoring</a:t>
            </a:r>
            <a:endParaRPr lang="en-US" sz="2400" b="1" dirty="0">
              <a:solidFill>
                <a:schemeClr val="tx2"/>
              </a:solidFill>
            </a:endParaRP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400" b="1" dirty="0">
                <a:solidFill>
                  <a:schemeClr val="tx2"/>
                </a:solidFill>
              </a:rPr>
              <a:t>Safety/adverse event reporting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Surveillance / assessing trends</a:t>
            </a:r>
            <a:endParaRPr lang="en-US" sz="2400" b="1" dirty="0">
              <a:solidFill>
                <a:schemeClr val="tx2"/>
              </a:solidFill>
            </a:endParaRP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400" b="1" dirty="0">
                <a:solidFill>
                  <a:schemeClr val="tx2"/>
                </a:solidFill>
              </a:rPr>
              <a:t>IRB reports/sponsor </a:t>
            </a:r>
            <a:r>
              <a:rPr lang="en-US" sz="2400" b="1" dirty="0" smtClean="0">
                <a:solidFill>
                  <a:schemeClr val="tx2"/>
                </a:solidFill>
              </a:rPr>
              <a:t>reports</a:t>
            </a:r>
            <a:endParaRPr lang="en-US" sz="2400" b="1" dirty="0">
              <a:solidFill>
                <a:schemeClr val="tx2"/>
              </a:solidFill>
            </a:endParaRP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400" b="1" dirty="0">
                <a:solidFill>
                  <a:schemeClr val="tx2"/>
                </a:solidFill>
              </a:rPr>
              <a:t>FDA </a:t>
            </a:r>
            <a:r>
              <a:rPr lang="en-US" sz="2400" b="1" dirty="0" smtClean="0">
                <a:solidFill>
                  <a:schemeClr val="tx2"/>
                </a:solidFill>
              </a:rPr>
              <a:t>reports</a:t>
            </a:r>
            <a:endParaRPr lang="en-US" sz="2400" b="1" dirty="0">
              <a:solidFill>
                <a:schemeClr val="tx2"/>
              </a:solidFill>
            </a:endParaRP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400" b="1" dirty="0">
                <a:solidFill>
                  <a:schemeClr val="tx2"/>
                </a:solidFill>
              </a:rPr>
              <a:t>Early analysis/late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2286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you need in the database depends on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09600"/>
            <a:ext cx="8915400" cy="1143000"/>
          </a:xfrm>
        </p:spPr>
        <p:txBody>
          <a:bodyPr/>
          <a:lstStyle/>
          <a:p>
            <a:r>
              <a:rPr lang="en-US" u="sng" smtClean="0"/>
              <a:t>Where Are the Original Data?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905000" y="3090863"/>
            <a:ext cx="559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black"/>
                </a:solidFill>
                <a:cs typeface="Arial" pitchFamily="34" charset="0"/>
              </a:rPr>
              <a:t>In the source documents</a:t>
            </a:r>
          </a:p>
        </p:txBody>
      </p:sp>
    </p:spTree>
    <p:extLst>
      <p:ext uri="{BB962C8B-B14F-4D97-AF65-F5344CB8AC3E}">
        <p14:creationId xmlns:p14="http://schemas.microsoft.com/office/powerpoint/2010/main" val="10562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Data types:  Key </a:t>
            </a:r>
            <a:r>
              <a:rPr lang="en-US" altLang="en-US" dirty="0" smtClean="0">
                <a:solidFill>
                  <a:srgbClr val="FFFF00"/>
                </a:solidFill>
              </a:rPr>
              <a:t>Terms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6962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Categorical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Quantity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Nominal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Ordinal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Binary data.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Discrete and continuous data.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Interval and ratio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Qualitative and Quantitative traits/ characteristics of data.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839200" cy="1143000"/>
          </a:xfrm>
        </p:spPr>
        <p:txBody>
          <a:bodyPr/>
          <a:lstStyle/>
          <a:p>
            <a:r>
              <a:rPr lang="en-US" u="sng" smtClean="0"/>
              <a:t>What is a Source Document?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533400" y="1524000"/>
            <a:ext cx="8285162" cy="419100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	</a:t>
            </a:r>
            <a:endParaRPr lang="en-US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It is the First Recording</a:t>
            </a:r>
            <a:r>
              <a:rPr lang="en-US" sz="3600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 </a:t>
            </a:r>
            <a:endParaRPr lang="en-US" sz="3600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charset="2"/>
              <a:buNone/>
              <a:defRPr/>
            </a:pPr>
            <a:r>
              <a:rPr lang="en-US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  </a:t>
            </a:r>
            <a:endParaRPr lang="en-US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What does it tell? 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charset="2"/>
              <a:buNone/>
              <a:defRPr/>
            </a:pPr>
            <a:r>
              <a:rPr lang="en-US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		  1. It is the data that document</a:t>
            </a:r>
            <a:r>
              <a:rPr lang="en-US" b="1" dirty="0" smtClean="0">
                <a:solidFill>
                  <a:schemeClr val="tx2"/>
                </a:solidFill>
                <a:ea typeface="Times New Roman" charset="0"/>
                <a:cs typeface="Times New Roman" charset="0"/>
              </a:rPr>
              <a:t> the </a:t>
            </a:r>
            <a:r>
              <a:rPr lang="en-US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trial	</a:t>
            </a:r>
            <a:r>
              <a:rPr lang="en-US" sz="3600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		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charset="2"/>
              <a:buNone/>
              <a:defRPr/>
            </a:pPr>
            <a:r>
              <a:rPr lang="en-US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		  2. Study was carried </a:t>
            </a:r>
            <a:r>
              <a:rPr lang="en-US" b="1" dirty="0" smtClean="0">
                <a:solidFill>
                  <a:schemeClr val="tx2"/>
                </a:solidFill>
                <a:ea typeface="Times New Roman" charset="0"/>
                <a:cs typeface="Times New Roman" charset="0"/>
              </a:rPr>
              <a:t>out</a:t>
            </a:r>
            <a:r>
              <a:rPr lang="en-US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a typeface="Times New Roman" charset="0"/>
                <a:cs typeface="Times New Roman" charset="0"/>
              </a:rPr>
              <a:t>according </a:t>
            </a:r>
            <a:r>
              <a:rPr lang="en-US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to protocol</a:t>
            </a:r>
          </a:p>
        </p:txBody>
      </p:sp>
    </p:spTree>
    <p:extLst>
      <p:ext uri="{BB962C8B-B14F-4D97-AF65-F5344CB8AC3E}">
        <p14:creationId xmlns:p14="http://schemas.microsoft.com/office/powerpoint/2010/main" val="16618249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-9525" y="609600"/>
            <a:ext cx="8915400" cy="685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  <a:ea typeface="Times New Roman" charset="0"/>
                <a:cs typeface="Times New Roman" charset="0"/>
              </a:rPr>
              <a:t>Source Documents</a:t>
            </a:r>
            <a:r>
              <a:rPr lang="en-US" dirty="0">
                <a:ea typeface="Times New Roman" charset="0"/>
                <a:cs typeface="Times New Roman" charset="0"/>
              </a:rPr>
              <a:t/>
            </a:r>
            <a:br>
              <a:rPr lang="en-US" dirty="0">
                <a:ea typeface="Times New Roman" charset="0"/>
                <a:cs typeface="Times New Roman" charset="0"/>
              </a:rPr>
            </a:br>
            <a:endParaRPr 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1981200" y="1524000"/>
            <a:ext cx="6400800" cy="47244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b="1" dirty="0" smtClean="0">
                <a:solidFill>
                  <a:schemeClr val="tx2"/>
                </a:solidFill>
                <a:ea typeface="Times New Roman" charset="0"/>
                <a:cs typeface="Times New Roman" charset="0"/>
              </a:rPr>
              <a:t>Surveys / questionnaires</a:t>
            </a: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b="1" dirty="0" smtClean="0">
                <a:solidFill>
                  <a:schemeClr val="tx2"/>
                </a:solidFill>
                <a:ea typeface="Times New Roman" charset="0"/>
                <a:cs typeface="Times New Roman" charset="0"/>
              </a:rPr>
              <a:t>Original </a:t>
            </a:r>
            <a:r>
              <a:rPr lang="en-US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Lab reports </a:t>
            </a:r>
            <a:endParaRPr lang="en-US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b="1" dirty="0" smtClean="0">
                <a:solidFill>
                  <a:schemeClr val="tx2"/>
                </a:solidFill>
                <a:ea typeface="Times New Roman" charset="0"/>
                <a:cs typeface="Times New Roman" charset="0"/>
              </a:rPr>
              <a:t>Pathology/radiology reports &amp; films</a:t>
            </a:r>
            <a:endParaRPr lang="en-US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Surgical reports </a:t>
            </a:r>
            <a:endParaRPr lang="en-US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Physician Progress Notes</a:t>
            </a:r>
            <a:endParaRPr lang="en-US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Nurses Notes</a:t>
            </a:r>
            <a:endParaRPr lang="en-US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Medical </a:t>
            </a:r>
            <a:r>
              <a:rPr lang="en-US" b="1" dirty="0" smtClean="0">
                <a:solidFill>
                  <a:schemeClr val="tx2"/>
                </a:solidFill>
                <a:ea typeface="Times New Roman" charset="0"/>
                <a:cs typeface="Times New Roman" charset="0"/>
              </a:rPr>
              <a:t>Record</a:t>
            </a: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b="1" dirty="0" smtClean="0">
                <a:solidFill>
                  <a:schemeClr val="tx2"/>
                </a:solidFill>
                <a:ea typeface="Times New Roman" charset="0"/>
                <a:cs typeface="Times New Roman" charset="0"/>
              </a:rPr>
              <a:t>Tumor measurements</a:t>
            </a: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b="1" dirty="0" smtClean="0">
                <a:solidFill>
                  <a:schemeClr val="tx2"/>
                </a:solidFill>
                <a:ea typeface="Times New Roman" charset="0"/>
                <a:cs typeface="Times New Roman" charset="0"/>
              </a:rPr>
              <a:t>Patient diary / patient interviews</a:t>
            </a: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endParaRPr lang="en-US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pPr lvl="4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3200" b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1380806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Data-collection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371600"/>
            <a:ext cx="8229600" cy="4525963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Hard-copy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Require transcription, ideally double entry. No internal completeness/validity checks.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Allow marginalia, easy to version/adapt, audit archive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Scantron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Strict template, no marginalia, no internal validation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 </a:t>
            </a:r>
            <a:r>
              <a:rPr lang="en-US" u="sng" dirty="0" smtClean="0"/>
              <a:t>Must</a:t>
            </a:r>
            <a:r>
              <a:rPr lang="en-US" dirty="0" smtClean="0"/>
              <a:t> scan in real time, then backfill on-line via db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On-line forms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Allow real-time validity/completeness checks, prompts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Expensive, inflexible, need expertise and maintenance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Real-time </a:t>
            </a:r>
            <a:r>
              <a:rPr lang="en-US" dirty="0" err="1" smtClean="0"/>
              <a:t>vs</a:t>
            </a:r>
            <a:r>
              <a:rPr lang="en-US" dirty="0" smtClean="0"/>
              <a:t> asynchronous db connections (</a:t>
            </a:r>
            <a:r>
              <a:rPr lang="en-US" dirty="0" err="1" smtClean="0"/>
              <a:t>eg</a:t>
            </a:r>
            <a:r>
              <a:rPr lang="en-US" dirty="0" smtClean="0"/>
              <a:t> field surveys)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Risk losing primary documentation, audit archive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Versioning/record-locking is vital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832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304800"/>
            <a:ext cx="6858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Common Data Elements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1600200"/>
            <a:ext cx="7772400" cy="4191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Standardized, unique terms and phrases that delineate discrete pieces of information used to collect data</a:t>
            </a:r>
            <a:r>
              <a:rPr lang="en-US" dirty="0" smtClean="0"/>
              <a:t> in a clinical </a:t>
            </a:r>
            <a:r>
              <a:rPr lang="en-US" dirty="0"/>
              <a:t>trial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Uniform representation of demographics and data points to consistently track trends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Elements define study parameters </a:t>
            </a:r>
            <a:r>
              <a:rPr lang="en-US" dirty="0" smtClean="0"/>
              <a:t>and endpoints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09334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381000" y="9525"/>
            <a:ext cx="8229600" cy="7524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Designing the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762000"/>
            <a:ext cx="8229600" cy="452596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Granular primary data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 observer conclusions, synthesis, coding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Categorical/ordinal data when possible—statistical power. Re-slice at analysis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Use validated scales/instruments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Don’t build your own unless unavoidable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Collect key variables with &gt;1 question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Avoid measurements that cluster at one end of scale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Distribution problems, Likert </a:t>
            </a:r>
            <a:r>
              <a:rPr lang="en-US" dirty="0" smtClean="0"/>
              <a:t>scales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If questionnaire is self-administered, completer needs to </a:t>
            </a:r>
            <a:r>
              <a:rPr lang="en-US" sz="2400" dirty="0" smtClean="0"/>
              <a:t>have appropriate level of literacy, needs to be </a:t>
            </a:r>
            <a:r>
              <a:rPr lang="en-US" sz="2400" dirty="0" smtClean="0"/>
              <a:t>able to understand questions (terms) without help, easily able to follow questionnaire format, themes.</a:t>
            </a:r>
            <a:endParaRPr lang="en-US" sz="2400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925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524000"/>
            <a:ext cx="28956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Forms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 smtClean="0"/>
          </a:p>
        </p:txBody>
      </p:sp>
      <p:pic>
        <p:nvPicPr>
          <p:cNvPr id="38915" name="Picture 4" descr="D:\_transfer\PedFluOMB0920-0007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0"/>
            <a:ext cx="5129213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7053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Helpful hints: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Form </a:t>
            </a:r>
            <a:r>
              <a:rPr lang="en-US" dirty="0" smtClean="0">
                <a:solidFill>
                  <a:srgbClr val="FFFF00"/>
                </a:solidFill>
              </a:rPr>
              <a:t>ergonomics/workflow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Don’t zigzag/over-compress</a:t>
            </a:r>
          </a:p>
          <a:p>
            <a:pPr lvl="2"/>
            <a:r>
              <a:rPr lang="en-US" dirty="0" smtClean="0"/>
              <a:t>Long better than confusing</a:t>
            </a:r>
          </a:p>
          <a:p>
            <a:pPr lvl="2"/>
            <a:r>
              <a:rPr lang="en-US" dirty="0" smtClean="0"/>
              <a:t>Major risks: Omitted data, inconsistent data</a:t>
            </a:r>
          </a:p>
          <a:p>
            <a:r>
              <a:rPr lang="en-US" dirty="0" smtClean="0"/>
              <a:t>Prominent versioning (in header)</a:t>
            </a:r>
          </a:p>
          <a:p>
            <a:r>
              <a:rPr lang="en-US" i="1" u="sng" dirty="0" smtClean="0"/>
              <a:t>Pilot the form for 10-20 patients, then revise</a:t>
            </a:r>
          </a:p>
          <a:p>
            <a:r>
              <a:rPr lang="en-US" dirty="0" smtClean="0"/>
              <a:t>Small studies: Anticipate variability</a:t>
            </a:r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90184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Operations </a:t>
            </a:r>
            <a:r>
              <a:rPr lang="en-US" dirty="0" smtClean="0">
                <a:solidFill>
                  <a:srgbClr val="FFFF00"/>
                </a:solidFill>
              </a:rPr>
              <a:t>Manual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2700" i="1" dirty="0" smtClean="0">
                <a:solidFill>
                  <a:srgbClr val="FFFF00"/>
                </a:solidFill>
              </a:rPr>
              <a:t>Note: EVERY study should include a clear, specific protocol, that includes sufficient detail that a new staff member could replicate approach &amp; results exactly after reviewing the manual.</a:t>
            </a:r>
            <a:endParaRPr lang="en-US" sz="2700" i="1" dirty="0" smtClean="0">
              <a:solidFill>
                <a:srgbClr val="FFFF00"/>
              </a:solidFill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 smtClean="0"/>
              <a:t>Defines entire study protocol, sequence</a:t>
            </a:r>
          </a:p>
          <a:p>
            <a:r>
              <a:rPr lang="en-US" dirty="0" smtClean="0"/>
              <a:t>Form-specific annotation, guidance</a:t>
            </a:r>
          </a:p>
          <a:p>
            <a:r>
              <a:rPr lang="en-US" dirty="0" smtClean="0"/>
              <a:t>Documents all post-hoc validity checks, edit checks, data curation criteria</a:t>
            </a:r>
          </a:p>
          <a:p>
            <a:r>
              <a:rPr lang="en-US" dirty="0" smtClean="0"/>
              <a:t>Evolving document with periodic updates</a:t>
            </a:r>
          </a:p>
          <a:p>
            <a:pPr lvl="2"/>
            <a:r>
              <a:rPr lang="en-US" dirty="0" smtClean="0"/>
              <a:t>Preferably on-line</a:t>
            </a:r>
          </a:p>
          <a:p>
            <a:r>
              <a:rPr lang="en-US" dirty="0" smtClean="0"/>
              <a:t>Use for training, quality control, process planning</a:t>
            </a:r>
          </a:p>
        </p:txBody>
      </p:sp>
    </p:spTree>
    <p:extLst>
      <p:ext uri="{BB962C8B-B14F-4D97-AF65-F5344CB8AC3E}">
        <p14:creationId xmlns:p14="http://schemas.microsoft.com/office/powerpoint/2010/main" val="23362742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381000" y="5715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Data Dictionary (I)-Operational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7700" y="2057400"/>
            <a:ext cx="8229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For every form/table, lists: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Variable name (database field)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Variable description (plain English)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Variable type (string, integer, numeric, etc.)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Variable length (or precision)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err="1" smtClean="0"/>
              <a:t>Nullability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Range checks, allowable values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Coding conventions, with definitions</a:t>
            </a:r>
          </a:p>
          <a:p>
            <a:pPr lvl="2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9906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FF00"/>
                </a:solidFill>
              </a:rPr>
              <a:t>Again, this is an imperative. Every study should have a clear, specific Data Dictionary that is designed PRIOR to data collection with additional documentation/revisions added as needed.</a:t>
            </a:r>
            <a:endParaRPr 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554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00"/>
            </a:gs>
            <a:gs pos="100000">
              <a:srgbClr val="FFC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7793037" cy="685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Dictionary--</a:t>
            </a:r>
            <a:r>
              <a:rPr lang="en-US" dirty="0" smtClean="0">
                <a:solidFill>
                  <a:schemeClr val="bg1"/>
                </a:solidFill>
              </a:rPr>
              <a:t>Technical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762000" y="1143000"/>
            <a:ext cx="7772400" cy="4114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Times-Roman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file</a:t>
            </a:r>
            <a:r>
              <a:rPr lang="en-US" sz="2400" dirty="0">
                <a:solidFill>
                  <a:schemeClr val="bg1"/>
                </a:solidFill>
                <a:latin typeface="Times-Roman" charset="0"/>
              </a:rPr>
              <a:t> that defines the basic organization of a 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database</a:t>
            </a:r>
            <a:r>
              <a:rPr lang="en-US" sz="2400" dirty="0">
                <a:solidFill>
                  <a:schemeClr val="bg1"/>
                </a:solidFill>
                <a:latin typeface="Times-Roman" charset="0"/>
              </a:rPr>
              <a:t>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Times-Roman" charset="0"/>
              </a:rPr>
              <a:t>A data dictionary contains a list of all files in the database, the number of </a:t>
            </a:r>
            <a:r>
              <a:rPr lang="en-US" sz="2400" dirty="0">
                <a:solidFill>
                  <a:schemeClr val="bg1"/>
                </a:solidFill>
                <a:hlinkClick r:id="rId5"/>
              </a:rPr>
              <a:t>records</a:t>
            </a:r>
            <a:r>
              <a:rPr lang="en-US" sz="2400" dirty="0">
                <a:solidFill>
                  <a:schemeClr val="bg1"/>
                </a:solidFill>
                <a:latin typeface="Times-Roman" charset="0"/>
              </a:rPr>
              <a:t> in each file, and the </a:t>
            </a:r>
            <a:r>
              <a:rPr lang="en-US" sz="2400" dirty="0">
                <a:solidFill>
                  <a:schemeClr val="bg1"/>
                </a:solidFill>
                <a:hlinkClick r:id="rId6"/>
              </a:rPr>
              <a:t>names</a:t>
            </a:r>
            <a:r>
              <a:rPr lang="en-US" sz="2400" dirty="0">
                <a:solidFill>
                  <a:schemeClr val="bg1"/>
                </a:solidFill>
                <a:latin typeface="Times-Roman" charset="0"/>
              </a:rPr>
              <a:t> and types of each </a:t>
            </a:r>
            <a:r>
              <a:rPr lang="en-US" sz="2400" dirty="0">
                <a:solidFill>
                  <a:schemeClr val="bg1"/>
                </a:solidFill>
                <a:hlinkClick r:id="rId7"/>
              </a:rPr>
              <a:t>field</a:t>
            </a:r>
            <a:r>
              <a:rPr lang="en-US" sz="2400" dirty="0">
                <a:solidFill>
                  <a:schemeClr val="bg1"/>
                </a:solidFill>
                <a:latin typeface="Times-Roman" charset="0"/>
              </a:rPr>
              <a:t>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Times-Roman" charset="0"/>
              </a:rPr>
              <a:t>Most database management systems keep the data dictionary hidden from </a:t>
            </a:r>
            <a:r>
              <a:rPr lang="en-US" sz="2400" dirty="0">
                <a:solidFill>
                  <a:schemeClr val="bg1"/>
                </a:solidFill>
                <a:hlinkClick r:id="rId8"/>
              </a:rPr>
              <a:t>users</a:t>
            </a:r>
            <a:r>
              <a:rPr lang="en-US" sz="2400" dirty="0">
                <a:solidFill>
                  <a:schemeClr val="bg1"/>
                </a:solidFill>
                <a:latin typeface="Times-Roman" charset="0"/>
              </a:rPr>
              <a:t> to prevent them from accidentally destroying its contents.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Times-Roman" charset="0"/>
              </a:rPr>
              <a:t>Data dictionaries do not contain any actual </a:t>
            </a:r>
            <a:r>
              <a:rPr lang="en-US" sz="2400" dirty="0">
                <a:solidFill>
                  <a:schemeClr val="bg1"/>
                </a:solidFill>
                <a:hlinkClick r:id="rId9"/>
              </a:rPr>
              <a:t>data</a:t>
            </a:r>
            <a:r>
              <a:rPr lang="en-US" sz="2400" dirty="0">
                <a:solidFill>
                  <a:schemeClr val="bg1"/>
                </a:solidFill>
                <a:latin typeface="Times-Roman" charset="0"/>
              </a:rPr>
              <a:t> from the database, only bookkeeping information for managing it.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Times-Roman" charset="0"/>
              </a:rPr>
              <a:t>Without a data dictionary, however, a database management system cannot </a:t>
            </a:r>
            <a:r>
              <a:rPr lang="en-US" sz="2400" dirty="0">
                <a:solidFill>
                  <a:schemeClr val="bg1"/>
                </a:solidFill>
                <a:hlinkClick r:id="rId10"/>
              </a:rPr>
              <a:t>access</a:t>
            </a:r>
            <a:r>
              <a:rPr lang="en-US" sz="2400" dirty="0">
                <a:solidFill>
                  <a:schemeClr val="bg1"/>
                </a:solidFill>
                <a:latin typeface="Times-Roman" charset="0"/>
              </a:rPr>
              <a:t> data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7119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FF00"/>
                </a:solidFill>
              </a:rPr>
              <a:t>Categorical</a:t>
            </a:r>
            <a:r>
              <a:rPr lang="en-US" altLang="en-US" dirty="0" smtClean="0">
                <a:solidFill>
                  <a:srgbClr val="FFFF00"/>
                </a:solidFill>
              </a:rPr>
              <a:t> Data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The objects being studied are grouped into categories based on some</a:t>
            </a:r>
            <a:r>
              <a:rPr lang="en-US" altLang="en-US" sz="3600" dirty="0" smtClean="0">
                <a:solidFill>
                  <a:srgbClr val="FCA4E9"/>
                </a:solidFill>
              </a:rPr>
              <a:t> </a:t>
            </a:r>
            <a:r>
              <a:rPr lang="en-US" altLang="en-US" sz="3600" b="1" dirty="0" smtClean="0">
                <a:solidFill>
                  <a:srgbClr val="FCA4E9"/>
                </a:solidFill>
              </a:rPr>
              <a:t>qualitative</a:t>
            </a:r>
            <a:r>
              <a:rPr lang="en-US" altLang="en-US" sz="3600" dirty="0" smtClean="0">
                <a:solidFill>
                  <a:srgbClr val="FCA4E9"/>
                </a:solidFill>
              </a:rPr>
              <a:t> </a:t>
            </a:r>
            <a:r>
              <a:rPr lang="en-US" altLang="en-US" sz="3600" dirty="0" smtClean="0"/>
              <a:t>trait.</a:t>
            </a:r>
          </a:p>
          <a:p>
            <a:pPr eaLnBrk="1" hangingPunct="1"/>
            <a:r>
              <a:rPr lang="en-US" altLang="en-US" sz="3600" dirty="0" smtClean="0"/>
              <a:t>The resulting data are merely labels or categories.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Data Coding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9144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Standardized coding provides clear guidelines  for the input of data</a:t>
            </a:r>
          </a:p>
          <a:p>
            <a:r>
              <a:rPr lang="en-US" dirty="0" smtClean="0"/>
              <a:t>Allows for rapid recall of data and efficient and effective summarization of information for review, analysis, presentation, and adverse event reporting</a:t>
            </a:r>
          </a:p>
        </p:txBody>
      </p:sp>
    </p:spTree>
    <p:extLst>
      <p:ext uri="{BB962C8B-B14F-4D97-AF65-F5344CB8AC3E}">
        <p14:creationId xmlns:p14="http://schemas.microsoft.com/office/powerpoint/2010/main" val="18808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Why code: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1600" y="1981200"/>
            <a:ext cx="7772400" cy="4114800"/>
          </a:xfrm>
        </p:spPr>
        <p:txBody>
          <a:bodyPr/>
          <a:lstStyle/>
          <a:p>
            <a:r>
              <a:rPr lang="en-US" sz="2800" smtClean="0"/>
              <a:t>Forces analyzable data structure, format</a:t>
            </a:r>
          </a:p>
          <a:p>
            <a:r>
              <a:rPr lang="en-US" sz="2800" smtClean="0"/>
              <a:t>Vastly simplifies analysis</a:t>
            </a:r>
          </a:p>
          <a:p>
            <a:r>
              <a:rPr lang="en-US" sz="2800" smtClean="0"/>
              <a:t>Speeds data input/transcription</a:t>
            </a:r>
          </a:p>
          <a:p>
            <a:r>
              <a:rPr lang="en-US" sz="2800" smtClean="0"/>
              <a:t>Vastly simplifies data analysis/reporting</a:t>
            </a:r>
          </a:p>
        </p:txBody>
      </p:sp>
    </p:spTree>
    <p:extLst>
      <p:ext uri="{BB962C8B-B14F-4D97-AF65-F5344CB8AC3E}">
        <p14:creationId xmlns:p14="http://schemas.microsoft.com/office/powerpoint/2010/main" val="6513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What is Data Coding?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 group of letters, numbers, or symbols and the rules that form a link to a specific terminology</a:t>
            </a:r>
          </a:p>
          <a:p>
            <a:r>
              <a:rPr lang="en-US" dirty="0" smtClean="0"/>
              <a:t>Coded references should be incorporated into a data dictionary</a:t>
            </a:r>
          </a:p>
          <a:p>
            <a:r>
              <a:rPr lang="en-US" dirty="0" smtClean="0"/>
              <a:t>Dictionaries should be based on standardized terminology</a:t>
            </a:r>
          </a:p>
        </p:txBody>
      </p:sp>
    </p:spTree>
    <p:extLst>
      <p:ext uri="{BB962C8B-B14F-4D97-AF65-F5344CB8AC3E}">
        <p14:creationId xmlns:p14="http://schemas.microsoft.com/office/powerpoint/2010/main" val="19731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793037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Example of the need for data coding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43100" y="1553528"/>
            <a:ext cx="7010400" cy="685800"/>
          </a:xfrm>
        </p:spPr>
        <p:txBody>
          <a:bodyPr anchor="ctr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What is the subject’s sex?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981200" y="2286000"/>
            <a:ext cx="3962400" cy="3083921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lvl="1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male			female	</a:t>
            </a:r>
          </a:p>
          <a:p>
            <a:pPr lvl="1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Male			Female</a:t>
            </a:r>
          </a:p>
          <a:p>
            <a:pPr lvl="1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M				F</a:t>
            </a:r>
          </a:p>
          <a:p>
            <a:pPr lvl="1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m				f</a:t>
            </a:r>
          </a:p>
          <a:p>
            <a:pPr lvl="1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Man			Woman</a:t>
            </a:r>
          </a:p>
          <a:p>
            <a:pPr lvl="1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Boy			</a:t>
            </a:r>
            <a:r>
              <a:rPr lang="en-US" dirty="0" smtClean="0">
                <a:solidFill>
                  <a:prstClr val="black"/>
                </a:solidFill>
                <a:cs typeface="Arial" pitchFamily="34" charset="0"/>
              </a:rPr>
              <a:t>	Girl</a:t>
            </a:r>
            <a:endParaRPr lang="en-US" dirty="0">
              <a:solidFill>
                <a:prstClr val="black"/>
              </a:solidFill>
              <a:cs typeface="Arial" pitchFamily="34" charset="0"/>
            </a:endParaRPr>
          </a:p>
          <a:p>
            <a:pPr lvl="1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0				1</a:t>
            </a:r>
          </a:p>
          <a:p>
            <a:pPr lvl="1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1				2</a:t>
            </a:r>
          </a:p>
          <a:p>
            <a:pPr lvl="1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Gentleman		Lady</a:t>
            </a:r>
          </a:p>
          <a:p>
            <a:pPr lvl="1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5000"/>
              <a:buFont typeface="Wingdings" pitchFamily="2" charset="2"/>
              <a:buChar char="n"/>
            </a:pP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Tarzan			Jane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7000" y="25908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mic Sans MS" panose="030F0702030302020204" pitchFamily="66" charset="0"/>
              </a:rPr>
              <a:t>This is what you may get if you ask an open-ended question, </a:t>
            </a:r>
            <a:r>
              <a:rPr lang="en-US" i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What is your sex?</a:t>
            </a:r>
            <a:endParaRPr lang="en-US" i="1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6096000" y="2277428"/>
            <a:ext cx="2895600" cy="2209800"/>
          </a:xfrm>
          <a:prstGeom prst="cloudCallou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 descr="Screen shot 2010-10-20 at 7.13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970088"/>
            <a:ext cx="4011613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 descr="Screen shot 2010-10-20 at 7.13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904875"/>
            <a:ext cx="3879850" cy="528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533400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FF00"/>
                </a:solidFill>
              </a:rPr>
              <a:t>…and this is what happens when you try to analyze your SEX distribution in your population</a:t>
            </a:r>
            <a:endParaRPr lang="en-US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308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Valid and Invalid Identifiers</a:t>
            </a:r>
          </a:p>
        </p:txBody>
      </p:sp>
      <p:graphicFrame>
        <p:nvGraphicFramePr>
          <p:cNvPr id="74788" name="Group 36"/>
          <p:cNvGraphicFramePr>
            <a:graphicFrameLocks noGrp="1"/>
          </p:cNvGraphicFramePr>
          <p:nvPr/>
        </p:nvGraphicFramePr>
        <p:xfrm>
          <a:off x="457200" y="1600200"/>
          <a:ext cx="8153400" cy="4495800"/>
        </p:xfrm>
        <a:graphic>
          <a:graphicData uri="http://schemas.openxmlformats.org/drawingml/2006/table">
            <a:tbl>
              <a:tblPr/>
              <a:tblGrid>
                <a:gridCol w="2717800"/>
                <a:gridCol w="1625600"/>
                <a:gridCol w="3810000"/>
              </a:tblGrid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REASON IF INVALID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totalSales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total_Sales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total.Sales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Cannot contain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4thQtrSales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Cannot begin with 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totalSale$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Cannot contain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142875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run queries on your database to look for problems &amp; outliers, you might get results such as this: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134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838200"/>
            <a:ext cx="82296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rgbClr val="FFFF00"/>
                </a:solidFill>
              </a:rPr>
              <a:t>What do you mean and how will you record it?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762000" y="2057400"/>
            <a:ext cx="8001000" cy="4297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HEADACHE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Headache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Pain in the head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ACHE: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Ache:Head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Head Pain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HP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77828" name="Text Box 1028"/>
          <p:cNvSpPr txBox="1">
            <a:spLocks noChangeArrowheads="1"/>
          </p:cNvSpPr>
          <p:nvPr/>
        </p:nvSpPr>
        <p:spPr bwMode="auto">
          <a:xfrm>
            <a:off x="914400" y="5638800"/>
            <a:ext cx="769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FFFF00"/>
                </a:solidFill>
                <a:cs typeface="Arial" pitchFamily="34" charset="0"/>
              </a:rPr>
              <a:t>Unless there is a standard  code for the use of terms, data retrieval becomes difficult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152400"/>
            <a:ext cx="7086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So it’s important to know up front what specific information you are trying to collect, and how to ask in a way that your population understands.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955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93037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Rules for Data Entry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371600"/>
            <a:ext cx="7772400" cy="4840287"/>
          </a:xfr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Each variable has a field in the dataset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Categorical and nominal values require a number or string code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Continuous values are entered directly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Missing values must be different values from a real response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Common formats are “99” or bullets “</a:t>
            </a:r>
            <a:r>
              <a:rPr lang="en-US" sz="1800" dirty="0" smtClean="0">
                <a:cs typeface="Tahoma" pitchFamily="34" charset="0"/>
              </a:rPr>
              <a:t>·”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cs typeface="Tahoma" pitchFamily="34" charset="0"/>
              </a:rPr>
              <a:t>Don’t know is a response—do not leave blank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cs typeface="Tahoma" pitchFamily="34" charset="0"/>
              </a:rPr>
              <a:t>“0” is not the same as missing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Tahoma" pitchFamily="34" charset="0"/>
              </a:rPr>
              <a:t>Coding instructions should be on form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Tahoma" pitchFamily="34" charset="0"/>
              </a:rPr>
              <a:t>Avoid open-ended questions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2" name="Right Brace 1"/>
          <p:cNvSpPr/>
          <p:nvPr/>
        </p:nvSpPr>
        <p:spPr>
          <a:xfrm>
            <a:off x="5943600" y="4038600"/>
            <a:ext cx="457200" cy="838200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77000" y="413453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These are important!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53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9450" y="76201"/>
            <a:ext cx="7793038" cy="1295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Avoid open-ended questions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533400" y="2286000"/>
            <a:ext cx="8120063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Enter the subject’s gender:___________________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cs typeface="Arial" pitchFamily="34" charset="0"/>
            </a:endParaRP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Enter the subject's level of education:__________</a:t>
            </a:r>
          </a:p>
        </p:txBody>
      </p:sp>
    </p:spTree>
    <p:extLst>
      <p:ext uri="{BB962C8B-B14F-4D97-AF65-F5344CB8AC3E}">
        <p14:creationId xmlns:p14="http://schemas.microsoft.com/office/powerpoint/2010/main" val="39549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Close Ended Question</a:t>
            </a:r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2286000" y="2895600"/>
            <a:ext cx="762000" cy="609600"/>
          </a:xfrm>
          <a:prstGeom prst="octagon">
            <a:avLst>
              <a:gd name="adj" fmla="val 2928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828800" y="1905000"/>
            <a:ext cx="4755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cs typeface="Arial" pitchFamily="34" charset="0"/>
              </a:rPr>
              <a:t>What is the subject’s sex? Check one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657600" y="2819400"/>
            <a:ext cx="13484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4400" dirty="0">
                <a:solidFill>
                  <a:srgbClr val="FFFF00"/>
                </a:solidFill>
                <a:cs typeface="Arial" pitchFamily="34" charset="0"/>
              </a:rPr>
              <a:t>Male</a:t>
            </a: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2286000" y="4191000"/>
            <a:ext cx="762000" cy="609600"/>
          </a:xfrm>
          <a:prstGeom prst="octagon">
            <a:avLst>
              <a:gd name="adj" fmla="val 2928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657600" y="4114800"/>
            <a:ext cx="184832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4400" dirty="0">
                <a:solidFill>
                  <a:srgbClr val="FFFF00"/>
                </a:solidFill>
                <a:cs typeface="Arial" pitchFamily="34" charset="0"/>
              </a:rPr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23165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wis721 Md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wis721 Md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4678</Words>
  <Application>Microsoft Office PowerPoint</Application>
  <PresentationFormat>On-screen Show (4:3)</PresentationFormat>
  <Paragraphs>793</Paragraphs>
  <Slides>118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2" baseType="lpstr">
      <vt:lpstr>Office Theme</vt:lpstr>
      <vt:lpstr>1_Office Theme</vt:lpstr>
      <vt:lpstr>Default Design</vt:lpstr>
      <vt:lpstr>Worksheet</vt:lpstr>
      <vt:lpstr>Dealing with Data: Nuts &amp; Bolts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types:  Key Terms</vt:lpstr>
      <vt:lpstr>Categorical Data</vt:lpstr>
      <vt:lpstr>Examples: Categorical Data</vt:lpstr>
      <vt:lpstr>Categorical data classified as Nominal, Ordinal, and/or Binary</vt:lpstr>
      <vt:lpstr>Nominal Data</vt:lpstr>
      <vt:lpstr>Examples: Nominal Data</vt:lpstr>
      <vt:lpstr>Ordinal Data</vt:lpstr>
      <vt:lpstr>Binary Data</vt:lpstr>
      <vt:lpstr>Quantity  Data</vt:lpstr>
      <vt:lpstr>Examples: quantity Data</vt:lpstr>
      <vt:lpstr>Quantity data can be classified as ‘Discrete or Continuous’</vt:lpstr>
      <vt:lpstr>Discrete Data</vt:lpstr>
      <vt:lpstr>PowerPoint Presentation</vt:lpstr>
      <vt:lpstr>Examples:  Discrete Data</vt:lpstr>
      <vt:lpstr>Examples: Continuous data</vt:lpstr>
      <vt:lpstr>Relationships between Variables.                                                              (Source. Rowntree 2000: 33)</vt:lpstr>
      <vt:lpstr>Interval vs Ratio variables: Differences</vt:lpstr>
      <vt:lpstr>Interval variables- Examples</vt:lpstr>
      <vt:lpstr>Ratio variables-Examples</vt:lpstr>
      <vt:lpstr>Why is this Important?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management-why is it important?</vt:lpstr>
      <vt:lpstr>What Are Data?</vt:lpstr>
      <vt:lpstr>Data vs. information: What is the difference?</vt:lpstr>
      <vt:lpstr>What is the ultimate purpose of a database management system?</vt:lpstr>
      <vt:lpstr>PowerPoint Presentation</vt:lpstr>
      <vt:lpstr>“Classical” Data Management Flow  in Research  </vt:lpstr>
      <vt:lpstr>PowerPoint Presentation</vt:lpstr>
      <vt:lpstr>What is a database?</vt:lpstr>
      <vt:lpstr>Why use a database?</vt:lpstr>
      <vt:lpstr>Databases versus Excel</vt:lpstr>
      <vt:lpstr>Databases versus Excel</vt:lpstr>
      <vt:lpstr>How is a database organized?</vt:lpstr>
      <vt:lpstr>Records and Fields</vt:lpstr>
      <vt:lpstr>How is data displayed?</vt:lpstr>
      <vt:lpstr>Relational Database Example</vt:lpstr>
      <vt:lpstr>PowerPoint Presentation</vt:lpstr>
      <vt:lpstr>Differences between a clinical and research database</vt:lpstr>
      <vt:lpstr>PowerPoint Presentation</vt:lpstr>
      <vt:lpstr>PowerPoint Presentation</vt:lpstr>
      <vt:lpstr>PowerPoint Presentation</vt:lpstr>
      <vt:lpstr>Advantages of a database</vt:lpstr>
      <vt:lpstr>Sharing and Exchanging Data</vt:lpstr>
      <vt:lpstr>Database Design Considerations</vt:lpstr>
      <vt:lpstr>PowerPoint Presentation</vt:lpstr>
      <vt:lpstr>Quality Control of Data Before Study</vt:lpstr>
      <vt:lpstr>What needs to be in the database?</vt:lpstr>
      <vt:lpstr>What Do You Do With the Data?</vt:lpstr>
      <vt:lpstr>Where Are the Original Data?</vt:lpstr>
      <vt:lpstr>What is a Source Document?</vt:lpstr>
      <vt:lpstr>Source Documents </vt:lpstr>
      <vt:lpstr>Data-collection forms</vt:lpstr>
      <vt:lpstr>Common Data Elements</vt:lpstr>
      <vt:lpstr>Designing the questions</vt:lpstr>
      <vt:lpstr>Forms Design example</vt:lpstr>
      <vt:lpstr>Helpful hints: Form ergonomics/workflow</vt:lpstr>
      <vt:lpstr>Operations Manual Note: EVERY study should include a clear, specific protocol, that includes sufficient detail that a new staff member could replicate approach &amp; results exactly after reviewing the manual.</vt:lpstr>
      <vt:lpstr>Data Dictionary (I)-Operational</vt:lpstr>
      <vt:lpstr>Data Dictionary--Technical</vt:lpstr>
      <vt:lpstr>Data Coding</vt:lpstr>
      <vt:lpstr>Why code:</vt:lpstr>
      <vt:lpstr>What is Data Coding?</vt:lpstr>
      <vt:lpstr>Example of the need for data coding</vt:lpstr>
      <vt:lpstr>PowerPoint Presentation</vt:lpstr>
      <vt:lpstr>Valid and Invalid Identifiers</vt:lpstr>
      <vt:lpstr>What do you mean and how will you record it?</vt:lpstr>
      <vt:lpstr>Rules for Data Entry</vt:lpstr>
      <vt:lpstr>Avoid open-ended questions</vt:lpstr>
      <vt:lpstr>Close Ended Question</vt:lpstr>
      <vt:lpstr>Use pre-coded responses where possible</vt:lpstr>
      <vt:lpstr>Data Validation</vt:lpstr>
      <vt:lpstr>Data in Spreadsheet</vt:lpstr>
      <vt:lpstr>PowerPoint Presentation</vt:lpstr>
      <vt:lpstr>PowerPoint Presentation</vt:lpstr>
      <vt:lpstr>Types of Edit Checks</vt:lpstr>
      <vt:lpstr>PowerPoint Presentation</vt:lpstr>
      <vt:lpstr>Digital Scanning Process</vt:lpstr>
      <vt:lpstr>PowerPoint Presentation</vt:lpstr>
      <vt:lpstr>Data Acquired from Instruments</vt:lpstr>
      <vt:lpstr>Relational Database</vt:lpstr>
      <vt:lpstr>Relational Database Example</vt:lpstr>
      <vt:lpstr>Advantages of a Relational Database</vt:lpstr>
      <vt:lpstr>Security of Research Records</vt:lpstr>
      <vt:lpstr>Data Security</vt:lpstr>
      <vt:lpstr>Backup</vt:lpstr>
      <vt:lpstr>Putting it All Together: Research Data Management</vt:lpstr>
      <vt:lpstr>Attributes of Successful Data Management</vt:lpstr>
      <vt:lpstr>Quality</vt:lpstr>
    </vt:vector>
  </TitlesOfParts>
  <Company>The 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Data: Nuts &amp; Bolts</dc:title>
  <dc:creator>Janet Foote</dc:creator>
  <cp:lastModifiedBy>Janet Foote</cp:lastModifiedBy>
  <cp:revision>30</cp:revision>
  <dcterms:created xsi:type="dcterms:W3CDTF">2011-10-10T21:17:16Z</dcterms:created>
  <dcterms:modified xsi:type="dcterms:W3CDTF">2014-10-08T23:39:59Z</dcterms:modified>
</cp:coreProperties>
</file>