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85" r:id="rId4"/>
    <p:sldId id="271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8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6A95"/>
    <a:srgbClr val="000062"/>
    <a:srgbClr val="951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77" d="100"/>
          <a:sy n="77" d="100"/>
        </p:scale>
        <p:origin x="-1008" y="-96"/>
      </p:cViewPr>
      <p:guideLst>
        <p:guide orient="horz" pos="256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5FCA-E837-FF4F-861E-324454A9E3EC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0A39A-194F-FD4C-8757-5803F538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9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6CA00F-5AEE-6044-8708-6790B06702BF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F418E8-0AFD-844D-A4DA-9903589A06EA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F418E8-0AFD-844D-A4DA-9903589A06EA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F418E8-0AFD-844D-A4DA-9903589A06EA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F418E8-0AFD-844D-A4DA-9903589A06EA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F418E8-0AFD-844D-A4DA-9903589A06EA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F418E8-0AFD-844D-A4DA-9903589A06EA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F418E8-0AFD-844D-A4DA-9903589A06EA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F418E8-0AFD-844D-A4DA-9903589A06EA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4B381D0-A3AC-8B46-BAF9-624444353944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F418E8-0AFD-844D-A4DA-9903589A06EA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F418E8-0AFD-844D-A4DA-9903589A06EA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F418E8-0AFD-844D-A4DA-9903589A06EA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F418E8-0AFD-844D-A4DA-9903589A06EA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F418E8-0AFD-844D-A4DA-9903589A06EA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F418E8-0AFD-844D-A4DA-9903589A06EA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F418E8-0AFD-844D-A4DA-9903589A06EA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67C7-916F-C543-B6B8-A66604FBB588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F15D-D3DD-8A47-BBF2-EAE4F109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2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67C7-916F-C543-B6B8-A66604FBB588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F15D-D3DD-8A47-BBF2-EAE4F109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2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67C7-916F-C543-B6B8-A66604FBB588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F15D-D3DD-8A47-BBF2-EAE4F109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67C7-916F-C543-B6B8-A66604FBB588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F15D-D3DD-8A47-BBF2-EAE4F109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1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67C7-916F-C543-B6B8-A66604FBB588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F15D-D3DD-8A47-BBF2-EAE4F109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0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67C7-916F-C543-B6B8-A66604FBB588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F15D-D3DD-8A47-BBF2-EAE4F109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2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67C7-916F-C543-B6B8-A66604FBB588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F15D-D3DD-8A47-BBF2-EAE4F109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6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67C7-916F-C543-B6B8-A66604FBB588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F15D-D3DD-8A47-BBF2-EAE4F109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5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67C7-916F-C543-B6B8-A66604FBB588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F15D-D3DD-8A47-BBF2-EAE4F109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0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67C7-916F-C543-B6B8-A66604FBB588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F15D-D3DD-8A47-BBF2-EAE4F109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4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67C7-916F-C543-B6B8-A66604FBB588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F15D-D3DD-8A47-BBF2-EAE4F109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267C7-916F-C543-B6B8-A66604FBB588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3F15D-D3DD-8A47-BBF2-EAE4F109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5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4"/>
          <p:cNvSpPr txBox="1">
            <a:spLocks noChangeArrowheads="1"/>
          </p:cNvSpPr>
          <p:nvPr/>
        </p:nvSpPr>
        <p:spPr bwMode="auto">
          <a:xfrm>
            <a:off x="1676367" y="1219200"/>
            <a:ext cx="584524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1" dirty="0">
                <a:solidFill>
                  <a:srgbClr val="000090"/>
                </a:solidFill>
              </a:rPr>
              <a:t>Scientific Writing IMB521:</a:t>
            </a:r>
          </a:p>
          <a:p>
            <a:pPr algn="ctr"/>
            <a:endParaRPr lang="en-US" sz="3600" b="1" dirty="0">
              <a:solidFill>
                <a:srgbClr val="000090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000090"/>
                </a:solidFill>
              </a:rPr>
              <a:t>Significance &amp; Innovation</a:t>
            </a:r>
            <a:endParaRPr lang="en-US" sz="3600" b="1" dirty="0">
              <a:solidFill>
                <a:srgbClr val="000090"/>
              </a:solidFill>
            </a:endParaRPr>
          </a:p>
          <a:p>
            <a:pPr algn="ctr"/>
            <a:endParaRPr lang="en-US" sz="3600" b="1" dirty="0">
              <a:solidFill>
                <a:srgbClr val="000090"/>
              </a:solidFill>
            </a:endParaRPr>
          </a:p>
        </p:txBody>
      </p:sp>
      <p:pic>
        <p:nvPicPr>
          <p:cNvPr id="4" name="Picture 3" descr="writing-desk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28" y="3352585"/>
            <a:ext cx="7607300" cy="350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5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152309"/>
          </a:xfrm>
          <a:prstGeom prst="rect">
            <a:avLst/>
          </a:prstGeom>
          <a:gradFill flip="none" rotWithShape="1">
            <a:gsLst>
              <a:gs pos="0">
                <a:srgbClr val="FF6600"/>
              </a:gs>
              <a:gs pos="100000">
                <a:srgbClr val="FFFFFF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3880" y="493909"/>
            <a:ext cx="8629203" cy="1049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 dirty="0" smtClean="0">
                <a:solidFill>
                  <a:srgbClr val="000062"/>
                </a:solidFill>
              </a:rPr>
              <a:t>Significance</a:t>
            </a:r>
          </a:p>
          <a:p>
            <a:endParaRPr lang="en-US" dirty="0"/>
          </a:p>
          <a:p>
            <a:pPr marL="512763" indent="-512763"/>
            <a:r>
              <a:rPr lang="en-US" sz="2000" dirty="0" smtClean="0"/>
              <a:t>Divide this section into 3 parts:</a:t>
            </a:r>
          </a:p>
          <a:p>
            <a:endParaRPr lang="en-US" sz="2000" dirty="0" smtClean="0"/>
          </a:p>
          <a:p>
            <a:r>
              <a:rPr lang="en-US" sz="2000" u="sng" dirty="0" smtClean="0"/>
              <a:t>PART 2:</a:t>
            </a:r>
            <a:endParaRPr lang="en-US" sz="2000" u="sng" dirty="0"/>
          </a:p>
          <a:p>
            <a:r>
              <a:rPr lang="en-US" sz="2000" dirty="0" smtClean="0"/>
              <a:t>• Statement of significance</a:t>
            </a:r>
          </a:p>
          <a:p>
            <a:endParaRPr lang="en-US" sz="2000" dirty="0"/>
          </a:p>
          <a:p>
            <a:r>
              <a:rPr lang="en-US" sz="2000" dirty="0" smtClean="0"/>
              <a:t>• A simple direct statement as to why the expected contribution is important; project your research results as making a vertical step in the field</a:t>
            </a:r>
          </a:p>
          <a:p>
            <a:endParaRPr lang="en-US" sz="2000" dirty="0" smtClean="0"/>
          </a:p>
          <a:p>
            <a:r>
              <a:rPr lang="en-US" sz="2000" dirty="0" smtClean="0"/>
              <a:t>• Most important sentence in the application: </a:t>
            </a:r>
            <a:r>
              <a:rPr lang="en-US" sz="2000" u="sng" dirty="0" smtClean="0"/>
              <a:t>underline</a:t>
            </a:r>
            <a:r>
              <a:rPr lang="en-US" sz="2000" dirty="0" smtClean="0"/>
              <a:t> or </a:t>
            </a:r>
            <a:r>
              <a:rPr lang="en-US" sz="2000" i="1" dirty="0" smtClean="0"/>
              <a:t>italicize</a:t>
            </a:r>
            <a:r>
              <a:rPr lang="en-US" sz="2000" dirty="0" smtClean="0"/>
              <a:t> or </a:t>
            </a:r>
            <a:r>
              <a:rPr lang="en-US" sz="2000" b="1" dirty="0" smtClean="0"/>
              <a:t>bold</a:t>
            </a:r>
            <a:r>
              <a:rPr lang="en-US" sz="2000" dirty="0" smtClean="0"/>
              <a:t> it</a:t>
            </a:r>
          </a:p>
          <a:p>
            <a:endParaRPr lang="en-US" sz="2000" dirty="0"/>
          </a:p>
          <a:p>
            <a:r>
              <a:rPr lang="en-US" sz="2000" dirty="0" smtClean="0"/>
              <a:t>• ”</a:t>
            </a:r>
            <a:r>
              <a:rPr lang="en-US" sz="2000" i="1" dirty="0" smtClean="0"/>
              <a:t>This contribution will be significant because…..</a:t>
            </a:r>
            <a:r>
              <a:rPr lang="en-US" sz="2000" dirty="0" smtClean="0"/>
              <a:t>”</a:t>
            </a:r>
          </a:p>
          <a:p>
            <a:endParaRPr lang="en-US" sz="2000" dirty="0" smtClean="0"/>
          </a:p>
          <a:p>
            <a:r>
              <a:rPr lang="en-US" sz="2000" dirty="0" smtClean="0"/>
              <a:t>• Make this statement knock the reviewers out of their chair—it should be neither a cliché or an empty generality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This work will aid the development of novel antivirals.   </a:t>
            </a:r>
            <a:r>
              <a:rPr lang="en-US" sz="2000" b="1" i="1" dirty="0" smtClean="0"/>
              <a:t>Vs.</a:t>
            </a:r>
          </a:p>
          <a:p>
            <a:pPr marL="915988" indent="-463550"/>
            <a:r>
              <a:rPr lang="en-US" sz="2000" dirty="0" smtClean="0"/>
              <a:t>This work will identify novel viral targets for antivirals that for the first time target latently infected cells—the key to eradicating CMV.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 marL="512763" indent="-512763"/>
            <a:endParaRPr lang="en-US" sz="2000" dirty="0"/>
          </a:p>
          <a:p>
            <a:pPr marL="512763" indent="-512763"/>
            <a:r>
              <a:rPr lang="en-US" dirty="0" smtClean="0"/>
              <a:t>	</a:t>
            </a:r>
            <a:endParaRPr lang="en-US" dirty="0"/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69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152309"/>
          </a:xfrm>
          <a:prstGeom prst="rect">
            <a:avLst/>
          </a:prstGeom>
          <a:gradFill flip="none" rotWithShape="1">
            <a:gsLst>
              <a:gs pos="0">
                <a:srgbClr val="FF6600"/>
              </a:gs>
              <a:gs pos="100000">
                <a:srgbClr val="FFFFFF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1723" y="526899"/>
            <a:ext cx="8629203" cy="95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 dirty="0" smtClean="0">
                <a:solidFill>
                  <a:srgbClr val="000062"/>
                </a:solidFill>
              </a:rPr>
              <a:t>Significance</a:t>
            </a:r>
          </a:p>
          <a:p>
            <a:endParaRPr lang="en-US" dirty="0"/>
          </a:p>
          <a:p>
            <a:pPr marL="512763" indent="-512763"/>
            <a:r>
              <a:rPr lang="en-US" sz="2000" dirty="0" smtClean="0"/>
              <a:t>Divide this section into 3 parts:</a:t>
            </a:r>
          </a:p>
          <a:p>
            <a:endParaRPr lang="en-US" sz="2000" dirty="0" smtClean="0"/>
          </a:p>
          <a:p>
            <a:r>
              <a:rPr lang="en-US" sz="2000" u="sng" dirty="0" smtClean="0"/>
              <a:t>PART 3:</a:t>
            </a:r>
            <a:endParaRPr lang="en-US" sz="2000" u="sng" dirty="0"/>
          </a:p>
          <a:p>
            <a:r>
              <a:rPr lang="en-US" sz="2000" dirty="0" smtClean="0"/>
              <a:t>• Discussion of the benefits of your research</a:t>
            </a:r>
          </a:p>
          <a:p>
            <a:endParaRPr lang="en-US" sz="2000" dirty="0"/>
          </a:p>
          <a:p>
            <a:r>
              <a:rPr lang="en-US" sz="2000" dirty="0" smtClean="0"/>
              <a:t>• Validate your assertion of significance</a:t>
            </a:r>
          </a:p>
          <a:p>
            <a:endParaRPr lang="en-US" sz="2000" dirty="0" smtClean="0"/>
          </a:p>
          <a:p>
            <a:r>
              <a:rPr lang="en-US" sz="2000" dirty="0" smtClean="0"/>
              <a:t>• Make your anticipated advancement relevant to the NIH mission</a:t>
            </a:r>
          </a:p>
          <a:p>
            <a:endParaRPr lang="en-US" sz="2000" dirty="0"/>
          </a:p>
          <a:p>
            <a:r>
              <a:rPr lang="en-US" sz="2000" dirty="0" smtClean="0"/>
              <a:t>• How will your contribution enable subsequent thinking and research</a:t>
            </a:r>
          </a:p>
          <a:p>
            <a:endParaRPr lang="en-US" sz="2000" dirty="0"/>
          </a:p>
          <a:p>
            <a:r>
              <a:rPr lang="en-US" sz="2000" dirty="0" smtClean="0"/>
              <a:t>• Call attention decreased morbidity/mortality, improvements to quality of life or medical outcomes, reduction in costs of medical care </a:t>
            </a:r>
          </a:p>
          <a:p>
            <a:endParaRPr lang="en-US" sz="2000" dirty="0"/>
          </a:p>
          <a:p>
            <a:r>
              <a:rPr lang="en-US" sz="2000" dirty="0" smtClean="0"/>
              <a:t>• Similar to the impact statement you should have made at end of the aims page</a:t>
            </a:r>
          </a:p>
          <a:p>
            <a:endParaRPr lang="en-US" sz="2000" dirty="0" smtClean="0"/>
          </a:p>
          <a:p>
            <a:pPr marL="512763" indent="-512763"/>
            <a:endParaRPr lang="en-US" sz="2000" dirty="0"/>
          </a:p>
          <a:p>
            <a:pPr marL="512763" indent="-512763"/>
            <a:r>
              <a:rPr lang="en-US" dirty="0" smtClean="0"/>
              <a:t>	</a:t>
            </a:r>
            <a:endParaRPr lang="en-US" dirty="0"/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81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152309"/>
          </a:xfrm>
          <a:prstGeom prst="rect">
            <a:avLst/>
          </a:prstGeom>
          <a:gradFill flip="none" rotWithShape="1">
            <a:gsLst>
              <a:gs pos="0">
                <a:srgbClr val="FF6600"/>
              </a:gs>
              <a:gs pos="100000">
                <a:srgbClr val="FFFFFF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8217" y="491869"/>
            <a:ext cx="8629203" cy="877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 dirty="0" err="1" smtClean="0">
                <a:solidFill>
                  <a:srgbClr val="000062"/>
                </a:solidFill>
              </a:rPr>
              <a:t>Innovation:Overview</a:t>
            </a:r>
            <a:r>
              <a:rPr lang="en-US" b="1" dirty="0" smtClean="0">
                <a:solidFill>
                  <a:srgbClr val="000062"/>
                </a:solidFill>
              </a:rPr>
              <a:t>/ Reviewer Criteria</a:t>
            </a:r>
          </a:p>
          <a:p>
            <a:endParaRPr lang="en-US" sz="2000" dirty="0" smtClean="0"/>
          </a:p>
          <a:p>
            <a:pPr marL="512763" indent="-512763"/>
            <a:r>
              <a:rPr lang="en-US" sz="2000" dirty="0"/>
              <a:t>Funding agencies seek proposals that will take new and substantive departure from the status quo  (no incremental advancements), thereby enabling new horizons that are pertinent to NIH</a:t>
            </a:r>
          </a:p>
          <a:p>
            <a:pPr marL="512763" indent="-512763"/>
            <a:endParaRPr lang="en-US" sz="2000" dirty="0"/>
          </a:p>
          <a:p>
            <a:pPr marL="512763" indent="-512763"/>
            <a:r>
              <a:rPr lang="en-US" sz="2000" dirty="0"/>
              <a:t>Foundation laying projects may lack innovation in some ways (relies on traditional approaches/techniques), but they idea itself maybe very </a:t>
            </a:r>
            <a:r>
              <a:rPr lang="en-US" sz="2000" dirty="0" smtClean="0"/>
              <a:t>innovative</a:t>
            </a:r>
            <a:endParaRPr lang="en-US" sz="2000" dirty="0"/>
          </a:p>
          <a:p>
            <a:endParaRPr lang="en-US" sz="2000" dirty="0"/>
          </a:p>
          <a:p>
            <a:pPr marL="512763" indent="-512763"/>
            <a:r>
              <a:rPr lang="en-US" sz="2000" dirty="0" smtClean="0"/>
              <a:t>Innovation should address these questions: (Reviewer criteria</a:t>
            </a:r>
            <a:r>
              <a:rPr lang="en-US" sz="2000" dirty="0" smtClean="0"/>
              <a:t>)</a:t>
            </a:r>
            <a:endParaRPr lang="en-US" sz="2000" dirty="0"/>
          </a:p>
          <a:p>
            <a:pPr marL="512763" indent="-512763"/>
            <a:r>
              <a:rPr lang="en-US" sz="2000" dirty="0" smtClean="0">
                <a:solidFill>
                  <a:srgbClr val="800000"/>
                </a:solidFill>
              </a:rPr>
              <a:t>Does the application challenge and seek to shift current research or clinical practice paradigms by using novel theoretical concepts, approaches or methods, instrumentation, or interventions?</a:t>
            </a:r>
          </a:p>
          <a:p>
            <a:pPr marL="512763" indent="-512763"/>
            <a:endParaRPr lang="en-US" sz="2000" dirty="0">
              <a:solidFill>
                <a:srgbClr val="800000"/>
              </a:solidFill>
            </a:endParaRPr>
          </a:p>
          <a:p>
            <a:pPr marL="512763" indent="-512763"/>
            <a:r>
              <a:rPr lang="en-US" sz="2000" dirty="0" smtClean="0">
                <a:solidFill>
                  <a:srgbClr val="800000"/>
                </a:solidFill>
              </a:rPr>
              <a:t>Are the concepts, approaches, methods, instrumentations, or interventions novel to one field of research or novel in a broad sense?</a:t>
            </a:r>
          </a:p>
          <a:p>
            <a:pPr marL="512763" indent="-512763"/>
            <a:endParaRPr lang="en-US" sz="2000" dirty="0">
              <a:solidFill>
                <a:srgbClr val="800000"/>
              </a:solidFill>
            </a:endParaRPr>
          </a:p>
          <a:p>
            <a:pPr marL="512763" indent="-512763"/>
            <a:r>
              <a:rPr lang="en-US" sz="2000" dirty="0" smtClean="0">
                <a:solidFill>
                  <a:srgbClr val="800000"/>
                </a:solidFill>
              </a:rPr>
              <a:t>Is the refinement, improvement or new application of theoretical concepts, approaches, or methods, instrumentation, or interventions proposed?</a:t>
            </a:r>
          </a:p>
          <a:p>
            <a:endParaRPr lang="en-US" sz="2000" dirty="0" smtClean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7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152309"/>
          </a:xfrm>
          <a:prstGeom prst="rect">
            <a:avLst/>
          </a:prstGeom>
          <a:gradFill flip="none" rotWithShape="1">
            <a:gsLst>
              <a:gs pos="0">
                <a:srgbClr val="FF6600"/>
              </a:gs>
              <a:gs pos="100000">
                <a:srgbClr val="FFFFFF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3675" y="543394"/>
            <a:ext cx="8629203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 dirty="0" smtClean="0">
                <a:solidFill>
                  <a:srgbClr val="000062"/>
                </a:solidFill>
              </a:rPr>
              <a:t>Innovation: Overview</a:t>
            </a:r>
          </a:p>
          <a:p>
            <a:endParaRPr lang="en-US" dirty="0"/>
          </a:p>
          <a:p>
            <a:endParaRPr lang="en-US" sz="2000" dirty="0" smtClean="0"/>
          </a:p>
          <a:p>
            <a:r>
              <a:rPr lang="en-US" sz="2000" dirty="0" smtClean="0"/>
              <a:t>1</a:t>
            </a:r>
            <a:r>
              <a:rPr lang="en-US" sz="2000" dirty="0" smtClean="0"/>
              <a:t>.   What are the shortcomings in the field?</a:t>
            </a:r>
          </a:p>
          <a:p>
            <a:endParaRPr lang="en-US" sz="2000" dirty="0"/>
          </a:p>
          <a:p>
            <a:pPr marL="457200" indent="-457200">
              <a:buAutoNum type="arabicPeriod" startAt="2"/>
            </a:pPr>
            <a:r>
              <a:rPr lang="en-US" sz="2000" dirty="0" smtClean="0"/>
              <a:t>What innovation are your proposing to move past the status quo?</a:t>
            </a:r>
          </a:p>
          <a:p>
            <a:pPr marL="855663"/>
            <a:r>
              <a:rPr lang="en-US" sz="2000" dirty="0" smtClean="0"/>
              <a:t>“</a:t>
            </a:r>
            <a:r>
              <a:rPr lang="en-US" sz="2000" b="1" i="1" u="sng" dirty="0" smtClean="0"/>
              <a:t>The proposed research is innovative because…</a:t>
            </a:r>
            <a:r>
              <a:rPr lang="en-US" sz="2000" dirty="0" smtClean="0"/>
              <a:t>” </a:t>
            </a:r>
            <a:r>
              <a:rPr lang="en-US" sz="2000" dirty="0"/>
              <a:t>and complete the sentence with a statement of objectively sets your research apart</a:t>
            </a:r>
          </a:p>
          <a:p>
            <a:pPr marL="457200" indent="-457200">
              <a:buAutoNum type="arabicPeriod" startAt="2"/>
            </a:pPr>
            <a:endParaRPr lang="en-US" sz="2000" dirty="0" smtClean="0"/>
          </a:p>
          <a:p>
            <a:r>
              <a:rPr lang="en-US" sz="2000" dirty="0" smtClean="0"/>
              <a:t>3. How will the work/these innovations impact the field</a:t>
            </a:r>
            <a:r>
              <a:rPr lang="en-US" sz="2000" dirty="0" smtClean="0"/>
              <a:t>?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This can be technical or conceptual… Or better yet, both!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589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152309"/>
          </a:xfrm>
          <a:prstGeom prst="rect">
            <a:avLst/>
          </a:prstGeom>
          <a:gradFill flip="none" rotWithShape="1">
            <a:gsLst>
              <a:gs pos="0">
                <a:srgbClr val="FF6600"/>
              </a:gs>
              <a:gs pos="100000">
                <a:srgbClr val="FFFFFF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41723" y="510404"/>
            <a:ext cx="8629203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 dirty="0" smtClean="0">
                <a:solidFill>
                  <a:srgbClr val="000062"/>
                </a:solidFill>
              </a:rPr>
              <a:t>Innovation</a:t>
            </a:r>
          </a:p>
          <a:p>
            <a:endParaRPr lang="en-US" dirty="0"/>
          </a:p>
          <a:p>
            <a:pPr marL="512763" indent="-512763"/>
            <a:r>
              <a:rPr lang="en-US" sz="2000" dirty="0" smtClean="0"/>
              <a:t>Divide this section into 3 parts:</a:t>
            </a:r>
          </a:p>
          <a:p>
            <a:pPr marL="512763" indent="-512763"/>
            <a:endParaRPr lang="en-US" sz="2000" dirty="0"/>
          </a:p>
          <a:p>
            <a:pPr marL="512763" indent="-512763"/>
            <a:r>
              <a:rPr lang="en-US" sz="2000" u="sng" dirty="0" smtClean="0"/>
              <a:t>PART 1:</a:t>
            </a:r>
          </a:p>
          <a:p>
            <a:pPr marL="512763" indent="-512763"/>
            <a:r>
              <a:rPr lang="en-US" sz="2000" dirty="0" smtClean="0"/>
              <a:t>• Create a literature-based a foundation to convey the status quo in the field for reviewers; lays the ground work for the innovation of your proposal.</a:t>
            </a:r>
          </a:p>
          <a:p>
            <a:pPr marL="512763" indent="-512763"/>
            <a:endParaRPr lang="en-US" sz="2000" dirty="0"/>
          </a:p>
          <a:p>
            <a:pPr marL="512763" indent="-512763"/>
            <a:r>
              <a:rPr lang="en-US" sz="2000" dirty="0" smtClean="0"/>
              <a:t>•Discuss shortcomings in approaches to date</a:t>
            </a:r>
            <a:endParaRPr lang="en-US" sz="2000" dirty="0"/>
          </a:p>
          <a:p>
            <a:pPr marL="512763" indent="-512763"/>
            <a:endParaRPr lang="en-US" sz="2000" dirty="0" smtClean="0"/>
          </a:p>
          <a:p>
            <a:pPr marL="512763" indent="-512763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8000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152309"/>
          </a:xfrm>
          <a:prstGeom prst="rect">
            <a:avLst/>
          </a:prstGeom>
          <a:gradFill flip="none" rotWithShape="1">
            <a:gsLst>
              <a:gs pos="0">
                <a:srgbClr val="FF6600"/>
              </a:gs>
              <a:gs pos="100000">
                <a:srgbClr val="FFFFFF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8217" y="493909"/>
            <a:ext cx="8629203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 dirty="0" smtClean="0"/>
              <a:t>Innovation</a:t>
            </a:r>
          </a:p>
          <a:p>
            <a:endParaRPr lang="en-US" dirty="0"/>
          </a:p>
          <a:p>
            <a:pPr marL="512763" indent="-512763"/>
            <a:r>
              <a:rPr lang="en-US" sz="2000" dirty="0" smtClean="0"/>
              <a:t>Divide this section into 3 parts:</a:t>
            </a:r>
          </a:p>
          <a:p>
            <a:pPr marL="512763" indent="-512763"/>
            <a:endParaRPr lang="en-US" sz="2000" dirty="0"/>
          </a:p>
          <a:p>
            <a:pPr marL="512763" indent="-512763"/>
            <a:r>
              <a:rPr lang="en-US" sz="2000" u="sng" dirty="0" smtClean="0"/>
              <a:t>PART 2:</a:t>
            </a:r>
          </a:p>
          <a:p>
            <a:pPr marL="512763" indent="-512763"/>
            <a:r>
              <a:rPr lang="en-US" sz="2000" dirty="0" smtClean="0"/>
              <a:t>• State why your proposed research is innovative</a:t>
            </a:r>
          </a:p>
          <a:p>
            <a:pPr marL="512763" indent="-512763"/>
            <a:endParaRPr lang="en-US" sz="2000" dirty="0"/>
          </a:p>
          <a:p>
            <a:pPr marL="512763" indent="-512763"/>
            <a:r>
              <a:rPr lang="en-US" sz="2000" dirty="0" smtClean="0"/>
              <a:t>• Highlight this sentence (italics)</a:t>
            </a:r>
          </a:p>
          <a:p>
            <a:pPr marL="512763" indent="-512763"/>
            <a:endParaRPr lang="en-US" sz="2000" dirty="0"/>
          </a:p>
          <a:p>
            <a:pPr marL="512763" indent="-512763"/>
            <a:r>
              <a:rPr lang="en-US" sz="2000" dirty="0" smtClean="0"/>
              <a:t>• “The proposed research is innovative because…” and complete the sentence with a statement of objectively sets your research apart</a:t>
            </a:r>
          </a:p>
          <a:p>
            <a:pPr marL="512763" indent="-512763"/>
            <a:endParaRPr lang="en-US" sz="2000" dirty="0" smtClean="0"/>
          </a:p>
          <a:p>
            <a:pPr marL="512763" indent="-512763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122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152309"/>
          </a:xfrm>
          <a:prstGeom prst="rect">
            <a:avLst/>
          </a:prstGeom>
          <a:gradFill flip="none" rotWithShape="1">
            <a:gsLst>
              <a:gs pos="0">
                <a:srgbClr val="FF6600"/>
              </a:gs>
              <a:gs pos="100000">
                <a:srgbClr val="FFFFFF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8217" y="460919"/>
            <a:ext cx="8629203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 dirty="0" smtClean="0">
                <a:solidFill>
                  <a:srgbClr val="000062"/>
                </a:solidFill>
              </a:rPr>
              <a:t>Innovation</a:t>
            </a:r>
          </a:p>
          <a:p>
            <a:endParaRPr lang="en-US" dirty="0" smtClean="0"/>
          </a:p>
          <a:p>
            <a:pPr marL="512763" indent="-512763"/>
            <a:r>
              <a:rPr lang="en-US" sz="2000" dirty="0" smtClean="0"/>
              <a:t>Divide this section into 3 parts:</a:t>
            </a:r>
          </a:p>
          <a:p>
            <a:pPr marL="512763" indent="-512763"/>
            <a:endParaRPr lang="en-US" sz="2000" dirty="0"/>
          </a:p>
          <a:p>
            <a:pPr marL="512763" indent="-512763"/>
            <a:r>
              <a:rPr lang="en-US" sz="2000" u="sng" dirty="0" smtClean="0"/>
              <a:t>PART 3:</a:t>
            </a:r>
          </a:p>
          <a:p>
            <a:pPr marL="512763" indent="-512763"/>
            <a:r>
              <a:rPr lang="en-US" sz="2000" dirty="0" smtClean="0"/>
              <a:t>• State the positive impact to the field (not NIH’s mission, which is your significance)</a:t>
            </a:r>
          </a:p>
          <a:p>
            <a:pPr marL="512763" indent="-512763"/>
            <a:endParaRPr lang="en-US" sz="2000" dirty="0"/>
          </a:p>
          <a:p>
            <a:pPr marL="512763" indent="-512763"/>
            <a:r>
              <a:rPr lang="en-US" sz="2000" dirty="0" smtClean="0"/>
              <a:t>• What does your proposed research contribute that would not be possible without the substantive advancement from the status quo</a:t>
            </a:r>
          </a:p>
          <a:p>
            <a:pPr marL="512763" indent="-512763"/>
            <a:endParaRPr lang="en-US" sz="2000" dirty="0"/>
          </a:p>
          <a:p>
            <a:pPr marL="512763" indent="-512763"/>
            <a:r>
              <a:rPr lang="en-US" sz="2000" dirty="0" smtClean="0"/>
              <a:t>•Distinct from significance (a little more tangible)</a:t>
            </a:r>
          </a:p>
          <a:p>
            <a:pPr marL="512763" indent="-512763"/>
            <a:endParaRPr lang="en-US" sz="2000" dirty="0"/>
          </a:p>
          <a:p>
            <a:pPr marL="512763" indent="-512763"/>
            <a:endParaRPr lang="en-US" sz="2000" dirty="0" smtClean="0"/>
          </a:p>
          <a:p>
            <a:pPr marL="512763" indent="-512763"/>
            <a:endParaRPr lang="en-US" sz="2000" dirty="0"/>
          </a:p>
          <a:p>
            <a:pPr marL="512763" indent="-512763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35181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152309"/>
          </a:xfrm>
          <a:prstGeom prst="rect">
            <a:avLst/>
          </a:prstGeom>
          <a:gradFill flip="none" rotWithShape="1">
            <a:gsLst>
              <a:gs pos="0">
                <a:srgbClr val="FF6600"/>
              </a:gs>
              <a:gs pos="100000">
                <a:srgbClr val="FFFFFF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5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152309"/>
          </a:xfrm>
          <a:prstGeom prst="rect">
            <a:avLst/>
          </a:prstGeom>
          <a:gradFill flip="none" rotWithShape="1">
            <a:gsLst>
              <a:gs pos="0">
                <a:srgbClr val="096A95"/>
              </a:gs>
              <a:gs pos="100000">
                <a:srgbClr val="FFFFFF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97" name="Text Box 4"/>
          <p:cNvSpPr txBox="1">
            <a:spLocks noChangeArrowheads="1"/>
          </p:cNvSpPr>
          <p:nvPr/>
        </p:nvSpPr>
        <p:spPr bwMode="auto">
          <a:xfrm>
            <a:off x="752492" y="315695"/>
            <a:ext cx="8054008" cy="563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 dirty="0" smtClean="0">
                <a:solidFill>
                  <a:srgbClr val="000062"/>
                </a:solidFill>
              </a:rPr>
              <a:t>Polish - Revise, revise, revise 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The key to strong, clear scientific writing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Takes time and space</a:t>
            </a:r>
          </a:p>
          <a:p>
            <a:endParaRPr lang="en-US" dirty="0"/>
          </a:p>
          <a:p>
            <a:r>
              <a:rPr lang="en-US" dirty="0" smtClean="0"/>
              <a:t>Do this 3-5 times after you think you cannot do it anymore</a:t>
            </a:r>
          </a:p>
          <a:p>
            <a:endParaRPr lang="en-US" dirty="0"/>
          </a:p>
          <a:p>
            <a:r>
              <a:rPr lang="en-US" i="1" dirty="0"/>
              <a:t>ADD</a:t>
            </a:r>
            <a:r>
              <a:rPr lang="en-US" dirty="0"/>
              <a:t> things </a:t>
            </a:r>
            <a:r>
              <a:rPr lang="en-US" dirty="0" smtClean="0"/>
              <a:t>missing</a:t>
            </a:r>
            <a:endParaRPr lang="en-US" dirty="0"/>
          </a:p>
          <a:p>
            <a:r>
              <a:rPr lang="en-US" i="1" dirty="0"/>
              <a:t>DELETE</a:t>
            </a:r>
            <a:r>
              <a:rPr lang="en-US" dirty="0"/>
              <a:t> things not </a:t>
            </a:r>
            <a:r>
              <a:rPr lang="en-US" dirty="0" smtClean="0"/>
              <a:t>needed</a:t>
            </a:r>
            <a:endParaRPr lang="en-US" dirty="0"/>
          </a:p>
          <a:p>
            <a:r>
              <a:rPr lang="en-US" i="1" dirty="0"/>
              <a:t>CLARIFY</a:t>
            </a:r>
            <a:r>
              <a:rPr lang="en-US" dirty="0"/>
              <a:t> things clear to you but not the </a:t>
            </a:r>
            <a:r>
              <a:rPr lang="en-US" dirty="0" smtClean="0"/>
              <a:t>reader</a:t>
            </a:r>
            <a:endParaRPr lang="en-US" dirty="0"/>
          </a:p>
          <a:p>
            <a:r>
              <a:rPr lang="en-US" i="1" dirty="0"/>
              <a:t>REORDER</a:t>
            </a:r>
            <a:r>
              <a:rPr lang="en-US" dirty="0"/>
              <a:t> for better flow and logical </a:t>
            </a:r>
            <a:r>
              <a:rPr lang="en-US" dirty="0" smtClean="0"/>
              <a:t>organization</a:t>
            </a:r>
          </a:p>
          <a:p>
            <a:endParaRPr lang="en-US" dirty="0"/>
          </a:p>
          <a:p>
            <a:r>
              <a:rPr lang="en-US" dirty="0" smtClean="0"/>
              <a:t>Use the eyes and minds of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7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152309"/>
          </a:xfrm>
          <a:prstGeom prst="rect">
            <a:avLst/>
          </a:prstGeom>
          <a:gradFill flip="none" rotWithShape="1">
            <a:gsLst>
              <a:gs pos="0">
                <a:srgbClr val="FF6600"/>
              </a:gs>
              <a:gs pos="100000">
                <a:srgbClr val="FFFFFF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5" name="Text Box 3"/>
          <p:cNvSpPr txBox="1">
            <a:spLocks noChangeArrowheads="1"/>
          </p:cNvSpPr>
          <p:nvPr/>
        </p:nvSpPr>
        <p:spPr bwMode="auto">
          <a:xfrm>
            <a:off x="2352060" y="336778"/>
            <a:ext cx="4554202" cy="95410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000062"/>
                </a:solidFill>
              </a:rPr>
              <a:t>Deconstruct the Proposal</a:t>
            </a:r>
            <a:endParaRPr lang="en-US" sz="2800" dirty="0">
              <a:solidFill>
                <a:srgbClr val="000062"/>
              </a:solidFill>
            </a:endParaRPr>
          </a:p>
          <a:p>
            <a:pPr algn="ctr"/>
            <a:endParaRPr lang="en-US" sz="2800" dirty="0" smtClean="0">
              <a:solidFill>
                <a:srgbClr val="00006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9858" y="1290885"/>
            <a:ext cx="8280441" cy="4949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0000"/>
                </a:solidFill>
                <a:latin typeface="Arial"/>
                <a:cs typeface="Arial"/>
              </a:rPr>
              <a:t>Specific Aims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(1 page)- outline of the overall proposal; mini-, stand alone grant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80000"/>
              </a:lnSpc>
            </a:pP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0000"/>
                </a:solidFill>
                <a:latin typeface="Arial"/>
                <a:cs typeface="Arial"/>
              </a:rPr>
              <a:t>Significance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(~0.5-1 page)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• What is being studied?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• Why is it important?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• What is already known?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	• What are you going to contribute to the body of knowledge?</a:t>
            </a:r>
          </a:p>
          <a:p>
            <a:pPr>
              <a:lnSpc>
                <a:spcPct val="80000"/>
              </a:lnSpc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0000"/>
                </a:solidFill>
                <a:latin typeface="Arial"/>
                <a:cs typeface="Arial"/>
              </a:rPr>
              <a:t>Innovation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(0.25-0.5 page)</a:t>
            </a:r>
            <a:endParaRPr lang="en-US" b="1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• How is what you propose conceptually innovative?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	•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How is what you propose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technically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innovative?</a:t>
            </a:r>
          </a:p>
          <a:p>
            <a:pPr>
              <a:lnSpc>
                <a:spcPct val="80000"/>
              </a:lnSpc>
            </a:pP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0000"/>
                </a:solidFill>
                <a:latin typeface="Arial"/>
                <a:cs typeface="Arial"/>
              </a:rPr>
              <a:t>Experimental Design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(up to 11 pages)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	• What are you going to do to address aims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• How will the data be analyzed and interpreted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• What are you going to do when things do not work</a:t>
            </a:r>
          </a:p>
          <a:p>
            <a:pPr>
              <a:lnSpc>
                <a:spcPct val="80000"/>
              </a:lnSpc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648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152309"/>
          </a:xfrm>
          <a:prstGeom prst="rect">
            <a:avLst/>
          </a:prstGeom>
          <a:gradFill flip="none" rotWithShape="1">
            <a:gsLst>
              <a:gs pos="0">
                <a:srgbClr val="FF6600"/>
              </a:gs>
              <a:gs pos="100000">
                <a:srgbClr val="FFFFFF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11378" y="336778"/>
            <a:ext cx="4035580" cy="95410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000062"/>
                </a:solidFill>
              </a:rPr>
              <a:t>Making your grant rise</a:t>
            </a:r>
            <a:endParaRPr lang="en-US" sz="2800" dirty="0">
              <a:solidFill>
                <a:srgbClr val="000062"/>
              </a:solidFill>
            </a:endParaRPr>
          </a:p>
          <a:p>
            <a:pPr algn="ctr"/>
            <a:endParaRPr lang="en-US" sz="2800" dirty="0" smtClean="0">
              <a:solidFill>
                <a:srgbClr val="00006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343" y="1472336"/>
            <a:ext cx="830048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Keep in mind:</a:t>
            </a:r>
          </a:p>
          <a:p>
            <a:endParaRPr lang="en-US" sz="2000" dirty="0"/>
          </a:p>
          <a:p>
            <a:r>
              <a:rPr lang="en-US" sz="2000" dirty="0" smtClean="0"/>
              <a:t>Approximately 25-30 study </a:t>
            </a:r>
            <a:r>
              <a:rPr lang="en-US" sz="2000" dirty="0" smtClean="0"/>
              <a:t>section members (permanent and AD hoc)</a:t>
            </a:r>
          </a:p>
          <a:p>
            <a:endParaRPr lang="en-US" sz="2000" dirty="0"/>
          </a:p>
          <a:p>
            <a:r>
              <a:rPr lang="en-US" sz="2000" dirty="0" smtClean="0"/>
              <a:t>The bottom 50% of grants (based on reviewer scores) will not be discussed</a:t>
            </a:r>
          </a:p>
          <a:p>
            <a:endParaRPr lang="en-US" sz="2000" dirty="0"/>
          </a:p>
          <a:p>
            <a:r>
              <a:rPr lang="en-US" sz="2000" dirty="0" smtClean="0"/>
              <a:t>Everyone gets to vote on your </a:t>
            </a:r>
            <a:r>
              <a:rPr lang="en-US" sz="2000" dirty="0" smtClean="0"/>
              <a:t>grant—so it needs to resonate with everyone not just the 3 reviewers.</a:t>
            </a:r>
            <a:endParaRPr lang="en-US" sz="2000" dirty="0"/>
          </a:p>
          <a:p>
            <a:endParaRPr lang="en-US" sz="2000" dirty="0" smtClean="0"/>
          </a:p>
          <a:p>
            <a:pPr algn="ctr"/>
            <a:r>
              <a:rPr lang="en-US" sz="2400" dirty="0" smtClean="0"/>
              <a:t>This is where significance and innovation matters! 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051" y="4443859"/>
            <a:ext cx="2135949" cy="24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57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152309"/>
          </a:xfrm>
          <a:prstGeom prst="rect">
            <a:avLst/>
          </a:prstGeom>
          <a:gradFill flip="none" rotWithShape="1">
            <a:gsLst>
              <a:gs pos="0">
                <a:srgbClr val="FF6600"/>
              </a:gs>
              <a:gs pos="100000">
                <a:srgbClr val="FFFFFF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97" name="Text Box 4"/>
          <p:cNvSpPr txBox="1">
            <a:spLocks noChangeArrowheads="1"/>
          </p:cNvSpPr>
          <p:nvPr/>
        </p:nvSpPr>
        <p:spPr bwMode="auto">
          <a:xfrm>
            <a:off x="444737" y="1426538"/>
            <a:ext cx="8254525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Evaluation format and Scoring Criteria: R01</a:t>
            </a:r>
            <a:endParaRPr lang="en-US" dirty="0"/>
          </a:p>
          <a:p>
            <a:endParaRPr lang="en-US" b="1" dirty="0"/>
          </a:p>
          <a:p>
            <a:r>
              <a:rPr lang="en-US" dirty="0" smtClean="0"/>
              <a:t>Overall (Driven mostly by the approach)</a:t>
            </a:r>
            <a:endParaRPr lang="en-US" dirty="0"/>
          </a:p>
          <a:p>
            <a:endParaRPr lang="en-US" dirty="0"/>
          </a:p>
          <a:p>
            <a:r>
              <a:rPr lang="en-US" dirty="0"/>
              <a:t>Significance</a:t>
            </a:r>
          </a:p>
          <a:p>
            <a:endParaRPr lang="en-US" dirty="0"/>
          </a:p>
          <a:p>
            <a:r>
              <a:rPr lang="en-US" dirty="0"/>
              <a:t>Investigator(s)</a:t>
            </a:r>
          </a:p>
          <a:p>
            <a:endParaRPr lang="en-US" dirty="0"/>
          </a:p>
          <a:p>
            <a:r>
              <a:rPr lang="en-US" dirty="0"/>
              <a:t>Innovation</a:t>
            </a:r>
          </a:p>
          <a:p>
            <a:endParaRPr lang="en-US" dirty="0"/>
          </a:p>
          <a:p>
            <a:r>
              <a:rPr lang="en-US" dirty="0"/>
              <a:t>Approach</a:t>
            </a:r>
          </a:p>
          <a:p>
            <a:endParaRPr lang="en-US" dirty="0"/>
          </a:p>
          <a:p>
            <a:r>
              <a:rPr lang="en-US" dirty="0"/>
              <a:t>Institutional Environment and Commitment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359333" y="336778"/>
            <a:ext cx="2539678" cy="95410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000062"/>
                </a:solidFill>
              </a:rPr>
              <a:t>Score Criteria</a:t>
            </a:r>
            <a:endParaRPr lang="en-US" sz="2800" dirty="0">
              <a:solidFill>
                <a:srgbClr val="000062"/>
              </a:solidFill>
            </a:endParaRPr>
          </a:p>
          <a:p>
            <a:pPr algn="ctr"/>
            <a:endParaRPr lang="en-US" sz="2800" dirty="0" smtClean="0">
              <a:solidFill>
                <a:srgbClr val="00006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4185" y="6320185"/>
            <a:ext cx="7513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Scored 1-9 (1 best, 9 worst) with strengths and weaknesses discussed for 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69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152309"/>
          </a:xfrm>
          <a:prstGeom prst="rect">
            <a:avLst/>
          </a:prstGeom>
          <a:gradFill flip="none" rotWithShape="1">
            <a:gsLst>
              <a:gs pos="0">
                <a:srgbClr val="FF6600"/>
              </a:gs>
              <a:gs pos="100000">
                <a:srgbClr val="FFFFFF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97" name="Text Box 4"/>
          <p:cNvSpPr txBox="1">
            <a:spLocks noChangeArrowheads="1"/>
          </p:cNvSpPr>
          <p:nvPr/>
        </p:nvSpPr>
        <p:spPr bwMode="auto">
          <a:xfrm>
            <a:off x="296897" y="1290885"/>
            <a:ext cx="9302757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/>
              <a:t>The importance of these two subsections cannot be overemphasized</a:t>
            </a:r>
          </a:p>
          <a:p>
            <a:pPr marL="577850" indent="-577850"/>
            <a:r>
              <a:rPr lang="en-US" sz="2000" dirty="0"/>
              <a:t>Likely to be read by some reviewers on panel that were not assigned the grant (second only to Aims page)</a:t>
            </a:r>
          </a:p>
          <a:p>
            <a:endParaRPr lang="en-US" sz="2000" dirty="0"/>
          </a:p>
          <a:p>
            <a:r>
              <a:rPr lang="en-US" sz="2000" u="sng" dirty="0"/>
              <a:t>Significance</a:t>
            </a:r>
            <a:r>
              <a:rPr lang="en-US" sz="2000" dirty="0"/>
              <a:t>: The positive effect something is likely to have on other things</a:t>
            </a:r>
          </a:p>
          <a:p>
            <a:endParaRPr lang="en-US" sz="2000" dirty="0"/>
          </a:p>
          <a:p>
            <a:r>
              <a:rPr lang="en-US" sz="2000" dirty="0"/>
              <a:t>	• Why is your scientific question important, compelling, critical?</a:t>
            </a:r>
          </a:p>
          <a:p>
            <a:r>
              <a:rPr lang="en-US" sz="2000" dirty="0"/>
              <a:t>	• Why should your proposal rise to the top for funding?</a:t>
            </a:r>
          </a:p>
          <a:p>
            <a:r>
              <a:rPr lang="en-US" sz="2000" dirty="0"/>
              <a:t>	• How does your proposal serve NIHs mission?</a:t>
            </a:r>
          </a:p>
          <a:p>
            <a:endParaRPr lang="en-US" sz="2000" dirty="0"/>
          </a:p>
          <a:p>
            <a:pPr marL="461963" indent="-461963"/>
            <a:r>
              <a:rPr lang="en-US" sz="2000" u="sng" dirty="0"/>
              <a:t>Innovation</a:t>
            </a:r>
            <a:r>
              <a:rPr lang="en-US" sz="2000" dirty="0"/>
              <a:t>: a new substantially different way of considering/addressing something, which results in positive change</a:t>
            </a:r>
          </a:p>
          <a:p>
            <a:pPr marL="461963" indent="-461963"/>
            <a:endParaRPr lang="en-US" sz="2000" dirty="0"/>
          </a:p>
          <a:p>
            <a:pPr marL="461963" indent="-461963"/>
            <a:r>
              <a:rPr lang="en-US" sz="2000" dirty="0"/>
              <a:t>	• Conceptual and/or technical </a:t>
            </a:r>
          </a:p>
          <a:p>
            <a:pPr marL="461963" indent="-461963"/>
            <a:r>
              <a:rPr lang="en-US" sz="2000" dirty="0"/>
              <a:t>	• What makes your approach </a:t>
            </a:r>
            <a:r>
              <a:rPr lang="en-US" sz="2000" u="sng" dirty="0"/>
              <a:t>or</a:t>
            </a:r>
            <a:r>
              <a:rPr lang="en-US" sz="2000" dirty="0"/>
              <a:t> question novel?</a:t>
            </a:r>
          </a:p>
          <a:p>
            <a:pPr marL="461963" indent="-461963"/>
            <a:endParaRPr lang="en-US" sz="2000" dirty="0"/>
          </a:p>
          <a:p>
            <a:r>
              <a:rPr lang="en-US" sz="2000" dirty="0"/>
              <a:t>Write with excitement, energy and gusto! </a:t>
            </a:r>
          </a:p>
          <a:p>
            <a:r>
              <a:rPr lang="en-US" sz="2000" dirty="0"/>
              <a:t>(not a section to bog people down in </a:t>
            </a:r>
            <a:r>
              <a:rPr lang="en-US" sz="2000" dirty="0" err="1"/>
              <a:t>nitty</a:t>
            </a:r>
            <a:r>
              <a:rPr lang="en-US" sz="2000" dirty="0"/>
              <a:t> gritty detail about your field or work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152725" y="336778"/>
            <a:ext cx="4952898" cy="95410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000062"/>
                </a:solidFill>
              </a:rPr>
              <a:t>Significance and Innovation</a:t>
            </a:r>
            <a:endParaRPr lang="en-US" sz="2800" dirty="0">
              <a:solidFill>
                <a:srgbClr val="000062"/>
              </a:solidFill>
            </a:endParaRPr>
          </a:p>
          <a:p>
            <a:pPr algn="ctr"/>
            <a:endParaRPr lang="en-US" sz="2800" dirty="0" smtClean="0">
              <a:solidFill>
                <a:srgbClr val="0000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573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152309"/>
          </a:xfrm>
          <a:prstGeom prst="rect">
            <a:avLst/>
          </a:prstGeom>
          <a:gradFill flip="none" rotWithShape="1">
            <a:gsLst>
              <a:gs pos="0">
                <a:srgbClr val="FF6600"/>
              </a:gs>
              <a:gs pos="100000">
                <a:srgbClr val="FFFFFF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152725" y="336778"/>
            <a:ext cx="4952898" cy="95410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000062"/>
                </a:solidFill>
              </a:rPr>
              <a:t>Significance and Innovation</a:t>
            </a:r>
            <a:endParaRPr lang="en-US" sz="2800" dirty="0">
              <a:solidFill>
                <a:srgbClr val="000062"/>
              </a:solidFill>
            </a:endParaRPr>
          </a:p>
          <a:p>
            <a:pPr algn="ctr"/>
            <a:endParaRPr lang="en-US" sz="2800" dirty="0" smtClean="0">
              <a:solidFill>
                <a:srgbClr val="00006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9673" y="1306009"/>
            <a:ext cx="81646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These sections should be distinct</a:t>
            </a:r>
          </a:p>
          <a:p>
            <a:endParaRPr lang="en-US" sz="2000" dirty="0"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Start with an outline of bullet points</a:t>
            </a:r>
          </a:p>
          <a:p>
            <a:endParaRPr lang="en-US" sz="2000" dirty="0">
              <a:latin typeface="Arial"/>
              <a:cs typeface="Arial"/>
            </a:endParaRPr>
          </a:p>
          <a:p>
            <a:pPr marL="577850" indent="-577850"/>
            <a:r>
              <a:rPr lang="en-US" sz="2000" dirty="0">
                <a:latin typeface="Arial"/>
                <a:cs typeface="Arial"/>
              </a:rPr>
              <a:t>One school of thought is to limit these each to these half a page and have them on the same page.</a:t>
            </a:r>
          </a:p>
          <a:p>
            <a:pPr marL="577850" indent="-577850"/>
            <a:endParaRPr lang="en-US" sz="2000" dirty="0">
              <a:latin typeface="Arial"/>
              <a:cs typeface="Arial"/>
            </a:endParaRPr>
          </a:p>
          <a:p>
            <a:pPr marL="577850" indent="-577850"/>
            <a:r>
              <a:rPr lang="en-US" sz="2000" dirty="0">
                <a:latin typeface="Arial"/>
                <a:cs typeface="Arial"/>
              </a:rPr>
              <a:t>The other school of thought, is that one section is longer (1-2 pages) and this is where you provide the background/literature review of your research question to define there significance. </a:t>
            </a:r>
          </a:p>
          <a:p>
            <a:pPr marL="577850" indent="-577850"/>
            <a:endParaRPr lang="en-US" sz="2000" dirty="0">
              <a:latin typeface="Arial"/>
              <a:cs typeface="Arial"/>
            </a:endParaRPr>
          </a:p>
          <a:p>
            <a:pPr marL="577850" indent="-577850"/>
            <a:r>
              <a:rPr lang="en-US" sz="2000" dirty="0">
                <a:latin typeface="Arial"/>
                <a:cs typeface="Arial"/>
              </a:rPr>
              <a:t>Discussing the state of the field in Innovation section may be appropriate if you are proposing a paradigm-shifting model</a:t>
            </a:r>
          </a:p>
          <a:p>
            <a:pPr marL="577850" indent="-577850"/>
            <a:endParaRPr lang="en-US" sz="2000" dirty="0">
              <a:latin typeface="Arial"/>
              <a:cs typeface="Arial"/>
            </a:endParaRPr>
          </a:p>
          <a:p>
            <a:pPr marL="577850" indent="-577850"/>
            <a:r>
              <a:rPr lang="en-US" sz="2000" dirty="0">
                <a:latin typeface="Arial"/>
                <a:cs typeface="Arial"/>
              </a:rPr>
              <a:t>Either have worked, one approach may be better than the other depending on your question and the state of the field.</a:t>
            </a: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5399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152309"/>
          </a:xfrm>
          <a:prstGeom prst="rect">
            <a:avLst/>
          </a:prstGeom>
          <a:gradFill flip="none" rotWithShape="1">
            <a:gsLst>
              <a:gs pos="0">
                <a:srgbClr val="FF6600"/>
              </a:gs>
              <a:gs pos="100000">
                <a:srgbClr val="FFFFFF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398" y="418755"/>
            <a:ext cx="8629203" cy="95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 dirty="0" smtClean="0">
                <a:solidFill>
                  <a:srgbClr val="000062"/>
                </a:solidFill>
              </a:rPr>
              <a:t>Significance: Overview/Reviewer criteria</a:t>
            </a:r>
          </a:p>
          <a:p>
            <a:endParaRPr lang="en-US" dirty="0"/>
          </a:p>
          <a:p>
            <a:pPr marL="512763" indent="-512763"/>
            <a:r>
              <a:rPr lang="en-US" sz="2000" dirty="0" smtClean="0"/>
              <a:t>The idea is to get the reader hooked on the conceptual, exciting parts of the proposal that s/he will </a:t>
            </a:r>
            <a:r>
              <a:rPr lang="en-US" sz="2000" u="sng" dirty="0" smtClean="0"/>
              <a:t>want</a:t>
            </a:r>
            <a:r>
              <a:rPr lang="en-US" sz="2000" dirty="0" smtClean="0"/>
              <a:t> to read the details that come later </a:t>
            </a:r>
          </a:p>
          <a:p>
            <a:pPr marL="512763" indent="-512763"/>
            <a:endParaRPr lang="en-US" sz="2000" dirty="0"/>
          </a:p>
          <a:p>
            <a:pPr marL="512763" indent="-512763"/>
            <a:r>
              <a:rPr lang="en-US" sz="2000" dirty="0" smtClean="0"/>
              <a:t>Should extend and validate the information in the specific aims (key citations provided)</a:t>
            </a:r>
          </a:p>
          <a:p>
            <a:pPr marL="512763" indent="-512763"/>
            <a:endParaRPr lang="en-US" sz="2000" dirty="0"/>
          </a:p>
          <a:p>
            <a:pPr marL="512763" indent="-512763"/>
            <a:r>
              <a:rPr lang="en-US" sz="2000" dirty="0" smtClean="0"/>
              <a:t>Should address these questions: (Reviewer criteria)</a:t>
            </a:r>
          </a:p>
          <a:p>
            <a:pPr marL="512763" indent="-512763"/>
            <a:endParaRPr lang="en-US" sz="2000" dirty="0"/>
          </a:p>
          <a:p>
            <a:pPr marL="512763" indent="-512763"/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800000"/>
                </a:solidFill>
              </a:rPr>
              <a:t>Does the project address an important problem or critical barrier to progress in the field?</a:t>
            </a:r>
          </a:p>
          <a:p>
            <a:pPr marL="512763" indent="-512763"/>
            <a:endParaRPr lang="en-US" sz="2000" dirty="0">
              <a:solidFill>
                <a:srgbClr val="800000"/>
              </a:solidFill>
            </a:endParaRPr>
          </a:p>
          <a:p>
            <a:pPr marL="512763" indent="-512763"/>
            <a:r>
              <a:rPr lang="en-US" sz="2000" dirty="0" smtClean="0">
                <a:solidFill>
                  <a:srgbClr val="800000"/>
                </a:solidFill>
              </a:rPr>
              <a:t>	If the aims of the project are achieved, how will the scientific knowledge, technical capability and/or clinical practice be improved?</a:t>
            </a:r>
          </a:p>
          <a:p>
            <a:pPr marL="512763" indent="-512763"/>
            <a:endParaRPr lang="en-US" sz="2000" dirty="0">
              <a:solidFill>
                <a:srgbClr val="800000"/>
              </a:solidFill>
            </a:endParaRPr>
          </a:p>
          <a:p>
            <a:pPr marL="512763" indent="-512763"/>
            <a:r>
              <a:rPr lang="en-US" sz="2000" dirty="0" smtClean="0">
                <a:solidFill>
                  <a:srgbClr val="800000"/>
                </a:solidFill>
              </a:rPr>
              <a:t>	How will successful completion of the aims change the concepts, methods, technologies, treatments, services, or preventative interventions that drive the field? </a:t>
            </a:r>
          </a:p>
          <a:p>
            <a:pPr marL="512763" indent="-512763"/>
            <a:endParaRPr lang="en-US" sz="2000" dirty="0"/>
          </a:p>
          <a:p>
            <a:pPr marL="512763" indent="-512763"/>
            <a:r>
              <a:rPr lang="en-US" dirty="0" smtClean="0"/>
              <a:t>	</a:t>
            </a:r>
            <a:endParaRPr lang="en-US" dirty="0"/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1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152309"/>
          </a:xfrm>
          <a:prstGeom prst="rect">
            <a:avLst/>
          </a:prstGeom>
          <a:gradFill flip="none" rotWithShape="1">
            <a:gsLst>
              <a:gs pos="0">
                <a:srgbClr val="FF6600"/>
              </a:gs>
              <a:gs pos="100000">
                <a:srgbClr val="FFFFFF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4796" y="418755"/>
            <a:ext cx="8629203" cy="855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 dirty="0" smtClean="0">
                <a:solidFill>
                  <a:srgbClr val="000062"/>
                </a:solidFill>
              </a:rPr>
              <a:t>Significance: Overview</a:t>
            </a:r>
          </a:p>
          <a:p>
            <a:endParaRPr lang="en-US" dirty="0" smtClean="0"/>
          </a:p>
          <a:p>
            <a:endParaRPr lang="en-US" dirty="0"/>
          </a:p>
          <a:p>
            <a:pPr marL="512763" indent="-512763"/>
            <a:r>
              <a:rPr lang="en-US" sz="2000" dirty="0" smtClean="0"/>
              <a:t>1. Provide relevant background of the health/scientific issue being addressed.  (literature)</a:t>
            </a:r>
          </a:p>
          <a:p>
            <a:pPr marL="512763" indent="-512763">
              <a:lnSpc>
                <a:spcPct val="80000"/>
              </a:lnSpc>
            </a:pPr>
            <a:endParaRPr lang="en-US" sz="2000" dirty="0" smtClean="0"/>
          </a:p>
          <a:p>
            <a:pPr marL="512763" indent="-512763"/>
            <a:r>
              <a:rPr lang="en-US" sz="2000" dirty="0" smtClean="0"/>
              <a:t>2. What is the gap in knowledge you will address?  (very specific to your proposal)</a:t>
            </a:r>
          </a:p>
          <a:p>
            <a:pPr marL="512763" indent="-512763">
              <a:lnSpc>
                <a:spcPct val="70000"/>
              </a:lnSpc>
            </a:pPr>
            <a:endParaRPr lang="en-US" sz="2000" dirty="0"/>
          </a:p>
          <a:p>
            <a:pPr marL="512763" indent="-512763"/>
            <a:r>
              <a:rPr lang="en-US" sz="2000" dirty="0" smtClean="0"/>
              <a:t>3. Big picture---how will your research proposal address this gap?  (no technical details—make it compelling)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r>
              <a:rPr lang="en-US" sz="2000" dirty="0" smtClean="0"/>
              <a:t>		“</a:t>
            </a:r>
            <a:r>
              <a:rPr lang="en-US" sz="2000" b="1" i="1" u="sng" dirty="0"/>
              <a:t>Our research will address the gap in knowledge by…</a:t>
            </a:r>
            <a:r>
              <a:rPr lang="en-US" sz="2000" dirty="0"/>
              <a:t>”</a:t>
            </a:r>
          </a:p>
          <a:p>
            <a:pPr marL="512763" indent="-512763"/>
            <a:endParaRPr lang="en-US" sz="2000" dirty="0"/>
          </a:p>
          <a:p>
            <a:pPr marL="512763" indent="-512763"/>
            <a:r>
              <a:rPr lang="en-US" sz="2000" dirty="0" smtClean="0"/>
              <a:t>4</a:t>
            </a:r>
            <a:r>
              <a:rPr lang="en-US" sz="2000" dirty="0" smtClean="0"/>
              <a:t>. </a:t>
            </a:r>
            <a:r>
              <a:rPr lang="en-US" sz="2000" dirty="0" err="1" smtClean="0"/>
              <a:t>Signficance</a:t>
            </a:r>
            <a:r>
              <a:rPr lang="en-US" sz="2000" dirty="0" smtClean="0"/>
              <a:t> </a:t>
            </a:r>
            <a:r>
              <a:rPr lang="en-US" sz="2000" dirty="0" smtClean="0"/>
              <a:t>of the finding (go for the jugular—how will you impact/contribute to the NIH mission--why is it your research should be funded)</a:t>
            </a:r>
            <a:endParaRPr lang="en-US" sz="1600" dirty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r>
              <a:rPr lang="en-US" sz="2000" dirty="0" smtClean="0"/>
              <a:t>		”</a:t>
            </a:r>
            <a:r>
              <a:rPr lang="en-US" sz="2000" b="1" i="1" u="sng" dirty="0"/>
              <a:t>This contribution will be significant because….</a:t>
            </a:r>
            <a:r>
              <a:rPr lang="en-US" sz="2000" i="1" dirty="0"/>
              <a:t>.</a:t>
            </a:r>
            <a:r>
              <a:rPr lang="en-US" sz="2000" dirty="0"/>
              <a:t>”</a:t>
            </a:r>
          </a:p>
          <a:p>
            <a:endParaRPr lang="en-US" sz="2000" dirty="0"/>
          </a:p>
          <a:p>
            <a:r>
              <a:rPr lang="en-US" sz="2000" dirty="0" smtClean="0"/>
              <a:t>5. The impact of the findings anticipated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534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152309"/>
          </a:xfrm>
          <a:prstGeom prst="rect">
            <a:avLst/>
          </a:prstGeom>
          <a:gradFill flip="none" rotWithShape="1">
            <a:gsLst>
              <a:gs pos="0">
                <a:srgbClr val="FF6600"/>
              </a:gs>
              <a:gs pos="100000">
                <a:srgbClr val="FFFFFF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7398" y="493903"/>
            <a:ext cx="8629203" cy="1111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 dirty="0" smtClean="0">
                <a:solidFill>
                  <a:srgbClr val="000062"/>
                </a:solidFill>
              </a:rPr>
              <a:t>Significance</a:t>
            </a:r>
          </a:p>
          <a:p>
            <a:endParaRPr lang="en-US" dirty="0"/>
          </a:p>
          <a:p>
            <a:pPr marL="512763" indent="-512763"/>
            <a:r>
              <a:rPr lang="en-US" sz="2000" dirty="0" smtClean="0"/>
              <a:t>Divide this section into 3 parts:</a:t>
            </a:r>
          </a:p>
          <a:p>
            <a:endParaRPr lang="en-US" sz="2000" dirty="0" smtClean="0"/>
          </a:p>
          <a:p>
            <a:r>
              <a:rPr lang="en-US" sz="2000" u="sng" dirty="0" smtClean="0"/>
              <a:t>PART 1:</a:t>
            </a:r>
            <a:endParaRPr lang="en-US" sz="2000" u="sng" dirty="0"/>
          </a:p>
          <a:p>
            <a:r>
              <a:rPr lang="en-US" sz="2000" dirty="0" smtClean="0"/>
              <a:t>•Provide a critical analysis of the literature that expands on what was briefly asserted in the specific aims</a:t>
            </a:r>
          </a:p>
          <a:p>
            <a:endParaRPr lang="en-US" sz="2000" dirty="0"/>
          </a:p>
          <a:p>
            <a:r>
              <a:rPr lang="en-US" sz="2000" dirty="0" smtClean="0"/>
              <a:t>•Detail the gap in knowledge (make this clear!)</a:t>
            </a:r>
          </a:p>
          <a:p>
            <a:endParaRPr lang="en-US" sz="2000" dirty="0" smtClean="0"/>
          </a:p>
          <a:p>
            <a:r>
              <a:rPr lang="en-US" sz="2000" dirty="0" smtClean="0"/>
              <a:t>•Clearly frame how its continued existence represents an important problem that must be resolved</a:t>
            </a:r>
          </a:p>
          <a:p>
            <a:endParaRPr lang="en-US" sz="2000" dirty="0" smtClean="0"/>
          </a:p>
          <a:p>
            <a:r>
              <a:rPr lang="en-US" sz="2000" dirty="0" smtClean="0"/>
              <a:t>•Conclude this part with a sentence that explicitly describes the contribution you expect to make (a solution to the problem you have defined) and link this back to the objectives:</a:t>
            </a:r>
          </a:p>
          <a:p>
            <a:endParaRPr lang="en-US" sz="2000" dirty="0" smtClean="0"/>
          </a:p>
          <a:p>
            <a:r>
              <a:rPr lang="en-US" sz="2000" dirty="0" smtClean="0"/>
              <a:t>“The contribution of the proposed research is expected to be….”</a:t>
            </a:r>
          </a:p>
          <a:p>
            <a:endParaRPr lang="en-US" sz="2000" dirty="0" smtClean="0"/>
          </a:p>
          <a:p>
            <a:r>
              <a:rPr lang="en-US" sz="2000" dirty="0" smtClean="0"/>
              <a:t>“Our research will address the gap in knowledge by…”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512763" indent="-512763"/>
            <a:endParaRPr lang="en-US" sz="2000" dirty="0"/>
          </a:p>
          <a:p>
            <a:pPr marL="512763" indent="-512763"/>
            <a:r>
              <a:rPr lang="en-US" dirty="0" smtClean="0"/>
              <a:t>	</a:t>
            </a:r>
            <a:endParaRPr lang="en-US" dirty="0"/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9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6340</TotalTime>
  <Words>1184</Words>
  <Application>Microsoft Macintosh PowerPoint</Application>
  <PresentationFormat>On-screen Show (4:3)</PresentationFormat>
  <Paragraphs>286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Arizona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Felicia  Goodrum</dc:creator>
  <cp:lastModifiedBy>Felicia  Goodrum</cp:lastModifiedBy>
  <cp:revision>31</cp:revision>
  <dcterms:created xsi:type="dcterms:W3CDTF">2015-08-06T14:43:30Z</dcterms:created>
  <dcterms:modified xsi:type="dcterms:W3CDTF">2015-10-28T03:04:17Z</dcterms:modified>
</cp:coreProperties>
</file>