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72" r:id="rId4"/>
    <p:sldId id="26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ron Lawson" initials="BL" lastIdx="11" clrIdx="0">
    <p:extLst>
      <p:ext uri="{19B8F6BF-5375-455C-9EA6-DF929625EA0E}">
        <p15:presenceInfo xmlns:p15="http://schemas.microsoft.com/office/powerpoint/2012/main" userId="Byron Lawson" providerId="None"/>
      </p:ext>
    </p:extLst>
  </p:cmAuthor>
  <p:cmAuthor id="2" name="Dominic" initials="D" lastIdx="1" clrIdx="1">
    <p:extLst>
      <p:ext uri="{19B8F6BF-5375-455C-9EA6-DF929625EA0E}">
        <p15:presenceInfo xmlns:p15="http://schemas.microsoft.com/office/powerpoint/2012/main" userId="Dominic" providerId="None"/>
      </p:ext>
    </p:extLst>
  </p:cmAuthor>
  <p:cmAuthor id="3" name="Dominic LaRoche" initials="DL" lastIdx="2" clrIdx="2">
    <p:extLst>
      <p:ext uri="{19B8F6BF-5375-455C-9EA6-DF929625EA0E}">
        <p15:presenceInfo xmlns:p15="http://schemas.microsoft.com/office/powerpoint/2012/main" userId="S-1-5-21-2346431672-2121911913-3984636220-17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312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5405" autoAdjust="0"/>
  </p:normalViewPr>
  <p:slideViewPr>
    <p:cSldViewPr snapToGrid="0">
      <p:cViewPr varScale="1">
        <p:scale>
          <a:sx n="101" d="100"/>
          <a:sy n="101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9930"/>
            <a:ext cx="10972800" cy="83419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3200" b="1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6114"/>
            <a:ext cx="10972800" cy="490891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625475" indent="-279400">
              <a:buSzPct val="45000"/>
              <a:buFont typeface="Wingdings" charset="2"/>
              <a:buChar char="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5663" indent="-230188">
              <a:buSzPct val="60000"/>
              <a:buFont typeface="Wingdings" charset="2"/>
              <a:buChar char="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7438" indent="-231775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7625" indent="-230188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2" y="1086398"/>
            <a:ext cx="10972799" cy="3365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4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3261"/>
            <a:ext cx="2844800" cy="274812"/>
          </a:xfrm>
        </p:spPr>
        <p:txBody>
          <a:bodyPr anchor="t"/>
          <a:lstStyle>
            <a:lvl1pPr>
              <a:lnSpc>
                <a:spcPct val="80000"/>
              </a:lnSpc>
              <a:defRPr sz="1200">
                <a:latin typeface="Trebuchet MS"/>
                <a:cs typeface="Trebuchet MS"/>
              </a:defRPr>
            </a:lvl1pPr>
          </a:lstStyle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6395"/>
            <a:ext cx="5384800" cy="49085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SzPct val="45000"/>
              <a:buFont typeface="Wingdings" charset="2"/>
              <a:buChar char=""/>
              <a:defRPr sz="2400"/>
            </a:lvl2pPr>
            <a:lvl3pPr marL="1143000" indent="-228600">
              <a:buSzPct val="65000"/>
              <a:buFont typeface="Wingdings" charset="2"/>
              <a:buChar char="²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197600" y="1547813"/>
            <a:ext cx="5384800" cy="49085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SzPct val="45000"/>
              <a:buFont typeface="Wingdings" charset="2"/>
              <a:buChar char=""/>
              <a:defRPr sz="2400"/>
            </a:lvl2pPr>
            <a:lvl3pPr marL="1143000" indent="-228600">
              <a:buSzPct val="65000"/>
              <a:buFont typeface="Wingdings" charset="2"/>
              <a:buChar char="²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139930"/>
            <a:ext cx="10972800" cy="83419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3200" b="1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086398"/>
            <a:ext cx="10972800" cy="3365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4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3261"/>
            <a:ext cx="2844800" cy="274812"/>
          </a:xfrm>
        </p:spPr>
        <p:txBody>
          <a:bodyPr anchor="t"/>
          <a:lstStyle>
            <a:lvl1pPr>
              <a:lnSpc>
                <a:spcPct val="80000"/>
              </a:lnSpc>
              <a:defRPr sz="1200">
                <a:latin typeface="Trebuchet MS"/>
                <a:cs typeface="Trebuchet MS"/>
              </a:defRPr>
            </a:lvl1pPr>
          </a:lstStyle>
          <a:p>
            <a:fld id="{A821E1E4-152D-254B-9A51-FCC2209D0D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4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6137"/>
            <a:ext cx="5386917" cy="5354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56137"/>
            <a:ext cx="5389033" cy="5354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091610"/>
            <a:ext cx="5384800" cy="436475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800">
                <a:latin typeface="Trebuchet MS"/>
                <a:cs typeface="Trebuchet MS"/>
              </a:defRPr>
            </a:lvl1pPr>
            <a:lvl2pPr marL="742950" indent="-285750">
              <a:buSzPct val="45000"/>
              <a:buFont typeface="Wingdings" charset="2"/>
              <a:buChar char=""/>
              <a:defRPr sz="2400">
                <a:latin typeface="Trebuchet MS"/>
                <a:cs typeface="Trebuchet MS"/>
              </a:defRPr>
            </a:lvl2pPr>
            <a:lvl3pPr marL="1143000" indent="-228600">
              <a:buSzPct val="65000"/>
              <a:buFont typeface="Wingdings" charset="2"/>
              <a:buChar char="²"/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6193367" y="2091610"/>
            <a:ext cx="5384800" cy="436475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800">
                <a:latin typeface="Trebuchet MS"/>
                <a:cs typeface="Trebuchet MS"/>
              </a:defRPr>
            </a:lvl1pPr>
            <a:lvl2pPr marL="742950" indent="-285750">
              <a:buSzPct val="45000"/>
              <a:buFont typeface="Wingdings" charset="2"/>
              <a:buChar char=""/>
              <a:defRPr sz="2400">
                <a:latin typeface="Trebuchet MS"/>
                <a:cs typeface="Trebuchet MS"/>
              </a:defRPr>
            </a:lvl2pPr>
            <a:lvl3pPr marL="1143000" indent="-228600">
              <a:buSzPct val="65000"/>
              <a:buFont typeface="Wingdings" charset="2"/>
              <a:buChar char="²"/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9600" y="139930"/>
            <a:ext cx="10972800" cy="83419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3200" b="1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1" y="1086398"/>
            <a:ext cx="10972800" cy="3365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4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3261"/>
            <a:ext cx="2844800" cy="274812"/>
          </a:xfrm>
        </p:spPr>
        <p:txBody>
          <a:bodyPr anchor="t"/>
          <a:lstStyle>
            <a:lvl1pPr>
              <a:lnSpc>
                <a:spcPct val="80000"/>
              </a:lnSpc>
              <a:defRPr sz="1200">
                <a:latin typeface="Trebuchet MS"/>
                <a:cs typeface="Trebuchet MS"/>
              </a:defRPr>
            </a:lvl1pPr>
          </a:lstStyle>
          <a:p>
            <a:fld id="{3C67813D-9AE0-4D48-B5F8-E1434A2EA8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3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39930"/>
            <a:ext cx="10972800" cy="83419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3200" b="1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1" y="1086398"/>
            <a:ext cx="10972800" cy="3365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4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3261"/>
            <a:ext cx="2844800" cy="274812"/>
          </a:xfrm>
        </p:spPr>
        <p:txBody>
          <a:bodyPr anchor="t"/>
          <a:lstStyle>
            <a:lvl1pPr>
              <a:lnSpc>
                <a:spcPct val="80000"/>
              </a:lnSpc>
              <a:defRPr sz="1200">
                <a:latin typeface="Trebuchet MS"/>
                <a:cs typeface="Trebuchet MS"/>
              </a:defRPr>
            </a:lvl1pPr>
          </a:lstStyle>
          <a:p>
            <a:fld id="{19DC400F-B250-3848-B3D1-9F1FE5F6A3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Current as of </a:t>
            </a:r>
            <a:fld id="{68C7ED1A-B3B5-BC47-8B1D-948A1AA2BA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HTG Logo2 RGB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299" y="6456257"/>
            <a:ext cx="2140509" cy="3607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9601" y="1038966"/>
            <a:ext cx="11585993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Tools and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00F-B250-3848-B3D1-9F1FE5F6A3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39" t="12012" r="3756" b="1594"/>
          <a:stretch/>
        </p:blipFill>
        <p:spPr>
          <a:xfrm>
            <a:off x="2209800" y="1411969"/>
            <a:ext cx="3703320" cy="3459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95" t="11646" r="3091" b="3909"/>
          <a:stretch/>
        </p:blipFill>
        <p:spPr>
          <a:xfrm>
            <a:off x="5651756" y="2440995"/>
            <a:ext cx="5009652" cy="3261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83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9069"/>
            <a:ext cx="10972800" cy="53703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46075" lvl="1" indent="0"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1" y="1645920"/>
            <a:ext cx="10586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Interactive documents and tools provide a valuable service to both internal and external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Interactive reports: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rovide a tool to both inform and educate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Allow users to ask and answer their own questions about the data and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Interactive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Streamline repetitive analyses and reduce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efficiency and reduce “gating”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a high-value service to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9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9069"/>
            <a:ext cx="10972800" cy="5370368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 R + “shiny” package + </a:t>
            </a:r>
            <a:r>
              <a:rPr lang="en-US" sz="2800" dirty="0" err="1" smtClean="0"/>
              <a:t>Rmarkdown</a:t>
            </a:r>
            <a:r>
              <a:rPr lang="en-US" sz="2800" dirty="0" smtClean="0"/>
              <a:t> language to create an HTML document viewable by any browser.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Customizable formatting</a:t>
            </a:r>
          </a:p>
          <a:p>
            <a:endParaRPr lang="en-US" sz="2800" dirty="0" smtClean="0"/>
          </a:p>
          <a:p>
            <a:r>
              <a:rPr lang="en-US" sz="2800" dirty="0" smtClean="0"/>
              <a:t>Can be hosted from a server or viewed locally</a:t>
            </a:r>
          </a:p>
          <a:p>
            <a:endParaRPr lang="en-US" sz="2800" dirty="0" smtClean="0"/>
          </a:p>
          <a:p>
            <a:r>
              <a:rPr lang="en-US" sz="2800" dirty="0" smtClean="0"/>
              <a:t>Easily converted to a static report in a variety of formats</a:t>
            </a:r>
          </a:p>
          <a:p>
            <a:pPr marL="346075" lvl="1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9069"/>
            <a:ext cx="10972800" cy="53703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Interactive web-page that runs R in the background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Can be hosted locally and run behind a firewall for internal clients</a:t>
            </a:r>
          </a:p>
          <a:p>
            <a:pPr lvl="1"/>
            <a:r>
              <a:rPr lang="en-US" sz="2000" dirty="0" smtClean="0"/>
              <a:t>Enables scientists to get immediate results</a:t>
            </a:r>
          </a:p>
          <a:p>
            <a:pPr lvl="1"/>
            <a:r>
              <a:rPr lang="en-US" sz="2000" dirty="0" smtClean="0"/>
              <a:t>Enforce best practices and ensure consistency</a:t>
            </a:r>
          </a:p>
          <a:p>
            <a:r>
              <a:rPr lang="en-US" sz="2800" dirty="0" smtClean="0"/>
              <a:t>Or provided to external clients as an additional service</a:t>
            </a:r>
          </a:p>
          <a:p>
            <a:pPr lvl="1"/>
            <a:r>
              <a:rPr lang="en-US" sz="2000" dirty="0" smtClean="0"/>
              <a:t>Easy way to provide statistical support for basic analyses without excess time commitment</a:t>
            </a:r>
            <a:endParaRPr lang="en-US" sz="2800" dirty="0"/>
          </a:p>
          <a:p>
            <a:r>
              <a:rPr lang="en-US" sz="2800" dirty="0" smtClean="0"/>
              <a:t>Can use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-party hosting service</a:t>
            </a:r>
            <a:r>
              <a:rPr lang="en-US" sz="2800" dirty="0"/>
              <a:t>	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9069"/>
            <a:ext cx="10972800" cy="5370368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err="1" smtClean="0"/>
              <a:t>TAmiRNA</a:t>
            </a:r>
            <a:r>
              <a:rPr lang="en-US" sz="2800" dirty="0" smtClean="0"/>
              <a:t> Report</a:t>
            </a:r>
          </a:p>
          <a:p>
            <a:endParaRPr lang="en-US" sz="2800" dirty="0"/>
          </a:p>
          <a:p>
            <a:r>
              <a:rPr lang="en-US" sz="2800" smtClean="0"/>
              <a:t>QC App</a:t>
            </a:r>
            <a:r>
              <a:rPr lang="en-US" sz="2800" dirty="0"/>
              <a:t>	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1E4-152D-254B-9A51-FCC2209D0D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75253" y="3226279"/>
            <a:ext cx="1820173" cy="5952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14778" y="3226278"/>
            <a:ext cx="1820173" cy="595223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D3312D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34951" y="4396331"/>
            <a:ext cx="1840302" cy="781050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 smtClean="0"/>
              <a:t>i.R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34951" y="1905000"/>
            <a:ext cx="1840302" cy="781050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server.R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0"/>
          </p:cNvCxnSpPr>
          <p:nvPr/>
        </p:nvCxnSpPr>
        <p:spPr>
          <a:xfrm flipH="1" flipV="1">
            <a:off x="6875253" y="2651450"/>
            <a:ext cx="910087" cy="57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8" idx="2"/>
          </p:cNvCxnSpPr>
          <p:nvPr/>
        </p:nvCxnSpPr>
        <p:spPr>
          <a:xfrm>
            <a:off x="5034951" y="3523890"/>
            <a:ext cx="18403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</p:cNvCxnSpPr>
          <p:nvPr/>
        </p:nvCxnSpPr>
        <p:spPr>
          <a:xfrm>
            <a:off x="4124865" y="3821501"/>
            <a:ext cx="910086" cy="65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4124865" y="2686050"/>
            <a:ext cx="910086" cy="54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4"/>
          </p:cNvCxnSpPr>
          <p:nvPr/>
        </p:nvCxnSpPr>
        <p:spPr>
          <a:xfrm flipV="1">
            <a:off x="6875253" y="3821502"/>
            <a:ext cx="910087" cy="57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5650302" y="5267325"/>
            <a:ext cx="304800" cy="9239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5993201" y="5267324"/>
            <a:ext cx="304800" cy="9239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79700" y="6191250"/>
            <a:ext cx="175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59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TG Standard">
      <a:dk1>
        <a:sysClr val="windowText" lastClr="000000"/>
      </a:dk1>
      <a:lt1>
        <a:sysClr val="window" lastClr="FFFFFF"/>
      </a:lt1>
      <a:dk2>
        <a:srgbClr val="808080"/>
      </a:dk2>
      <a:lt2>
        <a:srgbClr val="E6E6E6"/>
      </a:lt2>
      <a:accent1>
        <a:srgbClr val="009FE4"/>
      </a:accent1>
      <a:accent2>
        <a:srgbClr val="F97E06"/>
      </a:accent2>
      <a:accent3>
        <a:srgbClr val="7E817E"/>
      </a:accent3>
      <a:accent4>
        <a:srgbClr val="9A20AC"/>
      </a:accent4>
      <a:accent5>
        <a:srgbClr val="B20044"/>
      </a:accent5>
      <a:accent6>
        <a:srgbClr val="FFAA00"/>
      </a:accent6>
      <a:hlink>
        <a:srgbClr val="3A6BBB"/>
      </a:hlink>
      <a:folHlink>
        <a:srgbClr val="71A7C8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194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</vt:lpstr>
      <vt:lpstr>1_Office Theme</vt:lpstr>
      <vt:lpstr>Interactive Tools and Documents</vt:lpstr>
      <vt:lpstr>Introduction</vt:lpstr>
      <vt:lpstr>Interactive Reports</vt:lpstr>
      <vt:lpstr>Interactive Tools</vt:lpstr>
      <vt:lpstr>Examples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Qian Liu</dc:creator>
  <cp:lastModifiedBy>Dominic LaRoche</cp:lastModifiedBy>
  <cp:revision>74</cp:revision>
  <dcterms:created xsi:type="dcterms:W3CDTF">2015-04-14T22:04:29Z</dcterms:created>
  <dcterms:modified xsi:type="dcterms:W3CDTF">2015-10-18T21:56:07Z</dcterms:modified>
</cp:coreProperties>
</file>