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71"/>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0" r:id="rId40"/>
    <p:sldId id="295" r:id="rId41"/>
    <p:sldId id="296" r:id="rId42"/>
    <p:sldId id="326" r:id="rId43"/>
    <p:sldId id="297" r:id="rId44"/>
    <p:sldId id="298" r:id="rId45"/>
    <p:sldId id="300" r:id="rId46"/>
    <p:sldId id="302" r:id="rId47"/>
    <p:sldId id="304" r:id="rId48"/>
    <p:sldId id="327" r:id="rId49"/>
    <p:sldId id="305"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5" r:id="rId68"/>
    <p:sldId id="324" r:id="rId69"/>
    <p:sldId id="30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43" autoAdjust="0"/>
  </p:normalViewPr>
  <p:slideViewPr>
    <p:cSldViewPr>
      <p:cViewPr>
        <p:scale>
          <a:sx n="75" d="100"/>
          <a:sy n="75" d="100"/>
        </p:scale>
        <p:origin x="-1824" y="-174"/>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48E57-6C68-41A4-A05D-DD7D336AD583}" type="slidenum">
              <a:rPr lang="en-US" smtClean="0"/>
              <a:t>‹#›</a:t>
            </a:fld>
            <a:endParaRPr lang="en-US"/>
          </a:p>
        </p:txBody>
      </p:sp>
    </p:spTree>
    <p:extLst>
      <p:ext uri="{BB962C8B-B14F-4D97-AF65-F5344CB8AC3E}">
        <p14:creationId xmlns:p14="http://schemas.microsoft.com/office/powerpoint/2010/main" val="1050204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apologize</a:t>
            </a:r>
            <a:r>
              <a:rPr lang="en-US" baseline="0" dirty="0" smtClean="0"/>
              <a:t> for the copious use of math throughout this presentation, but I couldn’t see any way around it.  If something doesn’t make sense, or if I make a mistake, feel free to </a:t>
            </a:r>
            <a:r>
              <a:rPr lang="en-US" baseline="0" smtClean="0"/>
              <a:t>interrupt me</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a:t>
            </a:fld>
            <a:endParaRPr lang="en-US"/>
          </a:p>
        </p:txBody>
      </p:sp>
    </p:spTree>
    <p:extLst>
      <p:ext uri="{BB962C8B-B14F-4D97-AF65-F5344CB8AC3E}">
        <p14:creationId xmlns:p14="http://schemas.microsoft.com/office/powerpoint/2010/main" val="389381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locations are partitioned into two sets of size n</a:t>
            </a:r>
            <a:r>
              <a:rPr lang="en-US" baseline="-25000" dirty="0" smtClean="0"/>
              <a:t>1</a:t>
            </a:r>
            <a:r>
              <a:rPr lang="en-US" baseline="0" dirty="0" smtClean="0"/>
              <a:t> and n</a:t>
            </a:r>
            <a:r>
              <a:rPr lang="en-US" baseline="-25000" dirty="0" smtClean="0"/>
              <a:t>0</a:t>
            </a:r>
            <a:r>
              <a:rPr lang="en-US" baseline="0" dirty="0" smtClean="0"/>
              <a:t>, corresponding to the presence and background locations respectively.  Here you see the familiar “</a:t>
            </a:r>
            <a:r>
              <a:rPr lang="en-US" baseline="0" dirty="0" err="1" smtClean="0"/>
              <a:t>psuedo</a:t>
            </a:r>
            <a:r>
              <a:rPr lang="en-US" baseline="0" dirty="0" smtClean="0"/>
              <a:t>-absences” of </a:t>
            </a:r>
            <a:r>
              <a:rPr lang="en-US" baseline="0" dirty="0" err="1" smtClean="0"/>
              <a:t>MaxEnt</a:t>
            </a:r>
            <a:r>
              <a:rPr lang="en-US" baseline="0" dirty="0" smtClean="0"/>
              <a:t> and logistic regression, but here they are treated a little differently and I will go into that a little more later 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19</a:t>
            </a:fld>
            <a:endParaRPr lang="en-US"/>
          </a:p>
        </p:txBody>
      </p:sp>
    </p:spTree>
    <p:extLst>
      <p:ext uri="{BB962C8B-B14F-4D97-AF65-F5344CB8AC3E}">
        <p14:creationId xmlns:p14="http://schemas.microsoft.com/office/powerpoint/2010/main" val="246772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IPP,</a:t>
            </a:r>
            <a:r>
              <a:rPr lang="en-US" baseline="0" dirty="0" smtClean="0"/>
              <a:t> both the number of points an their locations are random.  This fits well with presence only data since you can think of an observation as a random event.</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21</a:t>
            </a:fld>
            <a:endParaRPr lang="en-US"/>
          </a:p>
        </p:txBody>
      </p:sp>
    </p:spTree>
    <p:extLst>
      <p:ext uri="{BB962C8B-B14F-4D97-AF65-F5344CB8AC3E}">
        <p14:creationId xmlns:p14="http://schemas.microsoft.com/office/powerpoint/2010/main" val="3564518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intensity function is</a:t>
            </a:r>
            <a:r>
              <a:rPr lang="en-US" baseline="0" dirty="0" smtClean="0"/>
              <a:t> the first order moment (like the mean of a normal R.V.).  </a:t>
            </a:r>
            <a:r>
              <a:rPr lang="el-GR" baseline="0" dirty="0" smtClean="0"/>
              <a:t>λ</a:t>
            </a:r>
            <a:r>
              <a:rPr lang="en-US" baseline="0" dirty="0" smtClean="0"/>
              <a:t>(z) Can be interpreted as the probability that there is a point in some infinitesimal volume around z.  If the process X is stationary then then </a:t>
            </a:r>
            <a:r>
              <a:rPr lang="el-GR" baseline="0" dirty="0" smtClean="0"/>
              <a:t>λ</a:t>
            </a:r>
            <a:r>
              <a:rPr lang="en-US" baseline="0" dirty="0" smtClean="0"/>
              <a:t>(B)=</a:t>
            </a:r>
            <a:r>
              <a:rPr lang="el-GR" baseline="0" dirty="0" smtClean="0"/>
              <a:t>τν</a:t>
            </a:r>
            <a:r>
              <a:rPr lang="en-US" baseline="0" dirty="0" smtClean="0"/>
              <a:t>(B), where tau is a constant intensity of the PP X and can be interpreted as the mean number of points of X per unit volume.  A </a:t>
            </a:r>
            <a:r>
              <a:rPr lang="en-US" baseline="0" dirty="0" err="1" smtClean="0"/>
              <a:t>poisson</a:t>
            </a:r>
            <a:r>
              <a:rPr lang="en-US" baseline="0" dirty="0" smtClean="0"/>
              <a:t> PP belongs to the class of PP with complete spatial randomness, this means that </a:t>
            </a:r>
            <a:r>
              <a:rPr lang="en-US" u="sng" baseline="0" dirty="0" smtClean="0"/>
              <a:t>points are distributed independently </a:t>
            </a:r>
            <a:r>
              <a:rPr lang="en-US" baseline="0" dirty="0" smtClean="0"/>
              <a:t>of each other. Poisson PPs do not necessarily have uniform density even though they are IID in space.</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22</a:t>
            </a:fld>
            <a:endParaRPr lang="en-US"/>
          </a:p>
        </p:txBody>
      </p:sp>
    </p:spTree>
    <p:extLst>
      <p:ext uri="{BB962C8B-B14F-4D97-AF65-F5344CB8AC3E}">
        <p14:creationId xmlns:p14="http://schemas.microsoft.com/office/powerpoint/2010/main" val="297861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intensity function is</a:t>
            </a:r>
            <a:r>
              <a:rPr lang="en-US" baseline="0" dirty="0" smtClean="0"/>
              <a:t> the first order moment (like the mean of a normal R.V.).  </a:t>
            </a:r>
            <a:r>
              <a:rPr lang="el-GR" baseline="0" dirty="0" smtClean="0"/>
              <a:t>λ</a:t>
            </a:r>
            <a:r>
              <a:rPr lang="en-US" baseline="0" dirty="0" smtClean="0"/>
              <a:t>(z) Can be interpreted as the probability that there is a point in some infinitesimal volume around z.  If the process X is stationary then then </a:t>
            </a:r>
            <a:r>
              <a:rPr lang="el-GR" baseline="0" dirty="0" smtClean="0"/>
              <a:t>λ</a:t>
            </a:r>
            <a:r>
              <a:rPr lang="en-US" baseline="0" dirty="0" smtClean="0"/>
              <a:t>(B)=</a:t>
            </a:r>
            <a:r>
              <a:rPr lang="el-GR" baseline="0" dirty="0" smtClean="0"/>
              <a:t>τν</a:t>
            </a:r>
            <a:r>
              <a:rPr lang="en-US" baseline="0" dirty="0" smtClean="0"/>
              <a:t>(B), where tau is a constant intensity of the PP X and can be interpreted as the mean number of points of X per unit volume.  A </a:t>
            </a:r>
            <a:r>
              <a:rPr lang="en-US" baseline="0" dirty="0" err="1" smtClean="0"/>
              <a:t>poisson</a:t>
            </a:r>
            <a:r>
              <a:rPr lang="en-US" baseline="0" dirty="0" smtClean="0"/>
              <a:t> PP belongs to the class of PP with complete spatial randomness, this means that </a:t>
            </a:r>
            <a:r>
              <a:rPr lang="en-US" u="sng" baseline="0" dirty="0" smtClean="0"/>
              <a:t>points are distributed independently </a:t>
            </a:r>
            <a:r>
              <a:rPr lang="en-US" baseline="0" dirty="0" smtClean="0"/>
              <a:t>of each other. Poisson PPs do not necessarily have uniform density even though they are IID </a:t>
            </a:r>
            <a:r>
              <a:rPr lang="en-US" baseline="0" smtClean="0"/>
              <a:t>in space.</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23</a:t>
            </a:fld>
            <a:endParaRPr lang="en-US"/>
          </a:p>
        </p:txBody>
      </p:sp>
    </p:spTree>
    <p:extLst>
      <p:ext uri="{BB962C8B-B14F-4D97-AF65-F5344CB8AC3E}">
        <p14:creationId xmlns:p14="http://schemas.microsoft.com/office/powerpoint/2010/main" val="2978617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can model the intensity as a log-linear function of the environmental features at each </a:t>
            </a:r>
            <a:r>
              <a:rPr lang="en-US" u="sng" baseline="0" dirty="0" smtClean="0"/>
              <a:t>presence observation</a:t>
            </a:r>
            <a:r>
              <a:rPr lang="en-US" baseline="0" dirty="0" smtClean="0"/>
              <a:t> (1 through n</a:t>
            </a:r>
            <a:r>
              <a:rPr lang="en-US" baseline="-25000" dirty="0" smtClean="0"/>
              <a:t>1</a:t>
            </a:r>
            <a:r>
              <a:rPr lang="en-US" baseline="0" dirty="0" smtClean="0"/>
              <a:t>).  The vector of estimates/ coefficients for each feature is beta.</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24</a:t>
            </a:fld>
            <a:endParaRPr lang="en-US"/>
          </a:p>
        </p:txBody>
      </p:sp>
    </p:spTree>
    <p:extLst>
      <p:ext uri="{BB962C8B-B14F-4D97-AF65-F5344CB8AC3E}">
        <p14:creationId xmlns:p14="http://schemas.microsoft.com/office/powerpoint/2010/main" val="260744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no constraint on the features so you can include all manner of non-linear terms here to make for a very flexible model.</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25</a:t>
            </a:fld>
            <a:endParaRPr lang="en-US"/>
          </a:p>
        </p:txBody>
      </p:sp>
    </p:spTree>
    <p:extLst>
      <p:ext uri="{BB962C8B-B14F-4D97-AF65-F5344CB8AC3E}">
        <p14:creationId xmlns:p14="http://schemas.microsoft.com/office/powerpoint/2010/main" val="2607442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also think of the IPP as a simple random sample with a random size</a:t>
            </a:r>
            <a:r>
              <a:rPr lang="en-US" dirty="0" smtClean="0"/>
              <a:t>.  This makes sense</a:t>
            </a:r>
            <a:r>
              <a:rPr lang="en-US" baseline="0" dirty="0" smtClean="0"/>
              <a:t> in the presence only scenario since we are not using a systematic sampling scheme and, therefore, the observations are random events.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26</a:t>
            </a:fld>
            <a:endParaRPr lang="en-US"/>
          </a:p>
        </p:txBody>
      </p:sp>
    </p:spTree>
    <p:extLst>
      <p:ext uri="{BB962C8B-B14F-4D97-AF65-F5344CB8AC3E}">
        <p14:creationId xmlns:p14="http://schemas.microsoft.com/office/powerpoint/2010/main" val="156217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a:t>
            </a:r>
            <a:r>
              <a:rPr lang="en-US" baseline="0" dirty="0" smtClean="0"/>
              <a:t> the parameter alpha is just a scaling parameter which adjusts to fit the number of observations.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27</a:t>
            </a:fld>
            <a:endParaRPr lang="en-US"/>
          </a:p>
        </p:txBody>
      </p:sp>
    </p:spTree>
    <p:extLst>
      <p:ext uri="{BB962C8B-B14F-4D97-AF65-F5344CB8AC3E}">
        <p14:creationId xmlns:p14="http://schemas.microsoft.com/office/powerpoint/2010/main" val="1314364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beta completely determines the intensity at a point.</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28</a:t>
            </a:fld>
            <a:endParaRPr lang="en-US"/>
          </a:p>
        </p:txBody>
      </p:sp>
    </p:spTree>
    <p:extLst>
      <p:ext uri="{BB962C8B-B14F-4D97-AF65-F5344CB8AC3E}">
        <p14:creationId xmlns:p14="http://schemas.microsoft.com/office/powerpoint/2010/main" val="998759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a:t>
            </a:r>
            <a:r>
              <a:rPr lang="en-US" dirty="0" err="1" smtClean="0"/>
              <a:t>Fithian</a:t>
            </a:r>
            <a:r>
              <a:rPr lang="en-US" dirty="0" smtClean="0"/>
              <a:t> and Hastie show that you can</a:t>
            </a:r>
            <a:r>
              <a:rPr lang="en-US" baseline="0" dirty="0" smtClean="0"/>
              <a:t> differentiate the likelihood with respect to alpha and then obtain a partially maximized likelihood.  After ignoring the constants this is what you get, which can be interpreted as a simple random sample from the intensity surface.  </a:t>
            </a:r>
            <a:r>
              <a:rPr lang="en-US" dirty="0" smtClean="0"/>
              <a:t>The take home here is that alpha is not really of scientific interest in presence only samples but rather just</a:t>
            </a:r>
            <a:r>
              <a:rPr lang="en-US" baseline="0" dirty="0" smtClean="0"/>
              <a:t> encodes the total number of records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29</a:t>
            </a:fld>
            <a:endParaRPr lang="en-US"/>
          </a:p>
        </p:txBody>
      </p:sp>
    </p:spTree>
    <p:extLst>
      <p:ext uri="{BB962C8B-B14F-4D97-AF65-F5344CB8AC3E}">
        <p14:creationId xmlns:p14="http://schemas.microsoft.com/office/powerpoint/2010/main" val="1503027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start with a quick review of SDMs.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2</a:t>
            </a:fld>
            <a:endParaRPr lang="en-US"/>
          </a:p>
        </p:txBody>
      </p:sp>
    </p:spTree>
    <p:extLst>
      <p:ext uri="{BB962C8B-B14F-4D97-AF65-F5344CB8AC3E}">
        <p14:creationId xmlns:p14="http://schemas.microsoft.com/office/powerpoint/2010/main" val="2783873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could</a:t>
            </a:r>
            <a:r>
              <a:rPr lang="en-US" baseline="0" dirty="0" smtClean="0"/>
              <a:t> differentiate the likelihood with respect to alpha and then obtain a partially maximized likelihood.  After ignoring the constants this is what you get, which can be interpreted as a simple random sample from the intensity surface.  </a:t>
            </a:r>
            <a:r>
              <a:rPr lang="en-US" dirty="0" smtClean="0"/>
              <a:t>The take home here is that alpha is not really of scientific interest but rather just</a:t>
            </a:r>
            <a:r>
              <a:rPr lang="en-US" baseline="0" dirty="0" smtClean="0"/>
              <a:t> encodes the total number of records available.</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30</a:t>
            </a:fld>
            <a:endParaRPr lang="en-US"/>
          </a:p>
        </p:txBody>
      </p:sp>
    </p:spTree>
    <p:extLst>
      <p:ext uri="{BB962C8B-B14F-4D97-AF65-F5344CB8AC3E}">
        <p14:creationId xmlns:p14="http://schemas.microsoft.com/office/powerpoint/2010/main" val="1503027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if we maximize the full likelihood..</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31</a:t>
            </a:fld>
            <a:endParaRPr lang="en-US"/>
          </a:p>
        </p:txBody>
      </p:sp>
    </p:spTree>
    <p:extLst>
      <p:ext uri="{BB962C8B-B14F-4D97-AF65-F5344CB8AC3E}">
        <p14:creationId xmlns:p14="http://schemas.microsoft.com/office/powerpoint/2010/main" val="3941866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 this sound familiar?  If you remember back a couple</a:t>
            </a:r>
            <a:r>
              <a:rPr lang="en-US" baseline="0" dirty="0" smtClean="0"/>
              <a:t> weeks to the </a:t>
            </a:r>
            <a:r>
              <a:rPr lang="en-US" baseline="0" dirty="0" err="1" smtClean="0"/>
              <a:t>MaxEnt</a:t>
            </a:r>
            <a:r>
              <a:rPr lang="en-US" baseline="0" dirty="0" smtClean="0"/>
              <a:t> description that Margaret gave this sounds pretty familiar.  </a:t>
            </a:r>
            <a:r>
              <a:rPr lang="en-US" dirty="0" smtClean="0"/>
              <a:t>This is analogous to the</a:t>
            </a:r>
            <a:r>
              <a:rPr lang="en-US" baseline="0" dirty="0" smtClean="0"/>
              <a:t> “constraints” in </a:t>
            </a:r>
            <a:r>
              <a:rPr lang="en-US" baseline="0" dirty="0" err="1" smtClean="0"/>
              <a:t>MaxEnt</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32</a:t>
            </a:fld>
            <a:endParaRPr lang="en-US"/>
          </a:p>
        </p:txBody>
      </p:sp>
    </p:spTree>
    <p:extLst>
      <p:ext uri="{BB962C8B-B14F-4D97-AF65-F5344CB8AC3E}">
        <p14:creationId xmlns:p14="http://schemas.microsoft.com/office/powerpoint/2010/main" val="2557509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n</a:t>
            </a:r>
            <a:r>
              <a:rPr lang="en-US" baseline="-25000" dirty="0" smtClean="0"/>
              <a:t>1</a:t>
            </a:r>
            <a:r>
              <a:rPr lang="en-US" baseline="0" dirty="0" smtClean="0"/>
              <a:t> is the sample of observations, this is just finding alpha which makes the estimated intensity match the realized intensity.  If n</a:t>
            </a:r>
            <a:r>
              <a:rPr lang="en-US" baseline="-25000" dirty="0" smtClean="0"/>
              <a:t>1</a:t>
            </a:r>
            <a:r>
              <a:rPr lang="en-US" baseline="0" dirty="0" smtClean="0"/>
              <a:t> doesn’t have any meaningful interpretation then neither does alpha.  In the presence/absence arena n</a:t>
            </a:r>
            <a:r>
              <a:rPr lang="en-US" baseline="-25000" dirty="0" smtClean="0"/>
              <a:t>1</a:t>
            </a:r>
            <a:r>
              <a:rPr lang="en-US" baseline="0" dirty="0" smtClean="0"/>
              <a:t> can and does have meaning (think abundance estimate!) </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33</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likelihood equations generally cannot be solved analytically so, in practice, they are evaluated via Monte Carlo with a numerical approximation.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34</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35</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equation can be logically divided into two parts:  the presence</a:t>
            </a:r>
            <a:r>
              <a:rPr lang="en-US" baseline="0" dirty="0" smtClean="0"/>
              <a:t> sample …</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36</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 total area D.</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37</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approximate the integral in the second</a:t>
            </a:r>
            <a:r>
              <a:rPr lang="en-US" baseline="0" dirty="0" smtClean="0"/>
              <a:t> half of this equation with a uniform random sample of “background” points.  There are multiple ways to do this, essentially we need to make this solution tractable.  </a:t>
            </a:r>
            <a:r>
              <a:rPr lang="en-US" baseline="0" dirty="0" err="1" smtClean="0"/>
              <a:t>Fithian</a:t>
            </a:r>
            <a:r>
              <a:rPr lang="en-US" baseline="0" dirty="0" smtClean="0"/>
              <a:t> and Hastie call this second equation the “numerical IPP”.  Notice that I haven’t defined the area D yet.  The definition of this area is potentially very important biologically and determines how the background is chosen.  So far we have no solution to the generalizability problem I discussed last time (</a:t>
            </a:r>
            <a:r>
              <a:rPr lang="en-US" baseline="0" dirty="0" err="1" smtClean="0"/>
              <a:t>overfitting</a:t>
            </a:r>
            <a:r>
              <a:rPr lang="en-US" baseline="0" dirty="0" smtClean="0"/>
              <a:t> issue).  I will come back to this point later.</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38</a:t>
            </a:fld>
            <a:endParaRPr lang="en-US"/>
          </a:p>
        </p:txBody>
      </p:sp>
    </p:spTree>
    <p:extLst>
      <p:ext uri="{BB962C8B-B14F-4D97-AF65-F5344CB8AC3E}">
        <p14:creationId xmlns:p14="http://schemas.microsoft.com/office/powerpoint/2010/main" val="4134692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collect data, with either presence/absence or presence only data, we are recording an observation process which I mentioned in my previous talk.  Our observations are probably not an unbiased representation of the </a:t>
            </a:r>
            <a:r>
              <a:rPr lang="en-US" baseline="0" dirty="0" err="1" smtClean="0"/>
              <a:t>occurences</a:t>
            </a:r>
            <a:r>
              <a:rPr lang="en-US" baseline="0" dirty="0" smtClean="0"/>
              <a:t>.  The actual occurrence process is most likely translated to an observation process through some unknown function of the environment.  Moreover, the environmental features that affect the observation process may or may not affect the occurrence process.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39</a:t>
            </a:fld>
            <a:endParaRPr lang="en-US"/>
          </a:p>
        </p:txBody>
      </p:sp>
    </p:spTree>
    <p:extLst>
      <p:ext uri="{BB962C8B-B14F-4D97-AF65-F5344CB8AC3E}">
        <p14:creationId xmlns:p14="http://schemas.microsoft.com/office/powerpoint/2010/main" val="422646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two basic types of data: presence absence and presence </a:t>
            </a:r>
            <a:r>
              <a:rPr lang="en-US" baseline="0" dirty="0" err="1" smtClean="0"/>
              <a:t>ony</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3</a:t>
            </a:fld>
            <a:endParaRPr lang="en-US"/>
          </a:p>
        </p:txBody>
      </p:sp>
    </p:spTree>
    <p:extLst>
      <p:ext uri="{BB962C8B-B14F-4D97-AF65-F5344CB8AC3E}">
        <p14:creationId xmlns:p14="http://schemas.microsoft.com/office/powerpoint/2010/main" val="3811144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 from this data of Koala sightings we do not know whether Koalas really like roads or whether we are just much more likely to observe one along a road because, lets face it, people really like roads.  That doesn’t mean that koalas don’t aggregate near roads, perhaps there are hedge rows of eucalyptus trees along roads which provide good habitat.  We simply don’t know from this data since it wasn’t systematically collected.</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40</a:t>
            </a:fld>
            <a:endParaRPr lang="en-US"/>
          </a:p>
        </p:txBody>
      </p:sp>
    </p:spTree>
    <p:extLst>
      <p:ext uri="{BB962C8B-B14F-4D97-AF65-F5344CB8AC3E}">
        <p14:creationId xmlns:p14="http://schemas.microsoft.com/office/powerpoint/2010/main" val="4226461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IPP one can directly model this observer bias (or detection probability)</a:t>
            </a:r>
            <a:r>
              <a:rPr lang="en-US" baseline="0" dirty="0" smtClean="0"/>
              <a:t> as a function of the environment.  Here x</a:t>
            </a:r>
            <a:r>
              <a:rPr lang="en-US" baseline="-25000" dirty="0" smtClean="0"/>
              <a:t>1</a:t>
            </a:r>
            <a:r>
              <a:rPr lang="en-US" baseline="0" dirty="0" smtClean="0"/>
              <a:t> represents the features which affect occurrence and x</a:t>
            </a:r>
            <a:r>
              <a:rPr lang="en-US" baseline="-25000" dirty="0" smtClean="0"/>
              <a:t>2 </a:t>
            </a:r>
            <a:r>
              <a:rPr lang="en-US" baseline="0" dirty="0" smtClean="0"/>
              <a:t>represents the features which affect an observation.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41</a:t>
            </a:fld>
            <a:endParaRPr lang="en-US"/>
          </a:p>
        </p:txBody>
      </p:sp>
    </p:spTree>
    <p:extLst>
      <p:ext uri="{BB962C8B-B14F-4D97-AF65-F5344CB8AC3E}">
        <p14:creationId xmlns:p14="http://schemas.microsoft.com/office/powerpoint/2010/main" val="4226461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IPP one can directly model this observer bias (or detection probability)</a:t>
            </a:r>
            <a:r>
              <a:rPr lang="en-US" baseline="0" dirty="0" smtClean="0"/>
              <a:t> as a function of the environment.  Here x</a:t>
            </a:r>
            <a:r>
              <a:rPr lang="en-US" baseline="-25000" dirty="0" smtClean="0"/>
              <a:t>1</a:t>
            </a:r>
            <a:r>
              <a:rPr lang="en-US" baseline="0" dirty="0" smtClean="0"/>
              <a:t> represents the features which affect occurrence and x</a:t>
            </a:r>
            <a:r>
              <a:rPr lang="en-US" baseline="-25000" dirty="0" smtClean="0"/>
              <a:t>2 </a:t>
            </a:r>
            <a:r>
              <a:rPr lang="en-US" baseline="0" dirty="0" smtClean="0"/>
              <a:t>represents the features which affect an observation.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42</a:t>
            </a:fld>
            <a:endParaRPr lang="en-US"/>
          </a:p>
        </p:txBody>
      </p:sp>
    </p:spTree>
    <p:extLst>
      <p:ext uri="{BB962C8B-B14F-4D97-AF65-F5344CB8AC3E}">
        <p14:creationId xmlns:p14="http://schemas.microsoft.com/office/powerpoint/2010/main" val="4226461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IPP one can directly model this observer bias (or detection probability)</a:t>
            </a:r>
            <a:r>
              <a:rPr lang="en-US" baseline="0" dirty="0" smtClean="0"/>
              <a:t> as a function of the </a:t>
            </a:r>
            <a:r>
              <a:rPr lang="en-US" baseline="0" dirty="0" err="1" smtClean="0"/>
              <a:t>environement</a:t>
            </a:r>
            <a:r>
              <a:rPr lang="en-US" baseline="0" dirty="0" smtClean="0"/>
              <a:t>.  Here x</a:t>
            </a:r>
            <a:r>
              <a:rPr lang="en-US" baseline="-25000" dirty="0" smtClean="0"/>
              <a:t>1</a:t>
            </a:r>
            <a:r>
              <a:rPr lang="en-US" baseline="0" dirty="0" smtClean="0"/>
              <a:t> represents the features which affect occurrence and x</a:t>
            </a:r>
            <a:r>
              <a:rPr lang="en-US" baseline="-25000" dirty="0" smtClean="0"/>
              <a:t>2 </a:t>
            </a:r>
            <a:r>
              <a:rPr lang="en-US" baseline="0" dirty="0" smtClean="0"/>
              <a:t>represents the features which affect an observation.  Of course, this only removes the bias if you do a good job of modeling it. Also, apparently, a poor specification of this model could worsen the bias problem.</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43</a:t>
            </a:fld>
            <a:endParaRPr lang="en-US"/>
          </a:p>
        </p:txBody>
      </p:sp>
    </p:spTree>
    <p:extLst>
      <p:ext uri="{BB962C8B-B14F-4D97-AF65-F5344CB8AC3E}">
        <p14:creationId xmlns:p14="http://schemas.microsoft.com/office/powerpoint/2010/main" val="4226461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Philips et al show that</a:t>
            </a:r>
            <a:r>
              <a:rPr lang="en-US" baseline="0" dirty="0" smtClean="0"/>
              <a:t> the </a:t>
            </a:r>
            <a:r>
              <a:rPr lang="en-US" baseline="0" dirty="0" err="1" smtClean="0"/>
              <a:t>MaxEnt</a:t>
            </a:r>
            <a:r>
              <a:rPr lang="en-US" baseline="0" dirty="0" smtClean="0"/>
              <a:t> criteria is equivalent to maximizing the likelihood of this parametric model.  </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45</a:t>
            </a:fld>
            <a:endParaRPr lang="en-US"/>
          </a:p>
        </p:txBody>
      </p:sp>
    </p:spTree>
    <p:extLst>
      <p:ext uri="{BB962C8B-B14F-4D97-AF65-F5344CB8AC3E}">
        <p14:creationId xmlns:p14="http://schemas.microsoft.com/office/powerpoint/2010/main" val="2701227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Philips et al show that</a:t>
            </a:r>
            <a:r>
              <a:rPr lang="en-US" baseline="0" dirty="0" smtClean="0"/>
              <a:t> the </a:t>
            </a:r>
            <a:r>
              <a:rPr lang="en-US" baseline="0" dirty="0" err="1" smtClean="0"/>
              <a:t>MaxEnt</a:t>
            </a:r>
            <a:r>
              <a:rPr lang="en-US" baseline="0" dirty="0" smtClean="0"/>
              <a:t> criteria is equivalent to maximizing the likelihood of this parametric model.  Which we can see is equivalent to the parametric form of the IPP intensity.</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46</a:t>
            </a:fld>
            <a:endParaRPr lang="en-US"/>
          </a:p>
        </p:txBody>
      </p:sp>
    </p:spTree>
    <p:extLst>
      <p:ext uri="{BB962C8B-B14F-4D97-AF65-F5344CB8AC3E}">
        <p14:creationId xmlns:p14="http://schemas.microsoft.com/office/powerpoint/2010/main" val="2701227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take the log likelihood we get the exact solution to the partially maximized IPP solution!  As it turns out, the constraints imposed by </a:t>
            </a:r>
            <a:r>
              <a:rPr lang="en-US" baseline="0" dirty="0" err="1" smtClean="0"/>
              <a:t>MaxEnt</a:t>
            </a:r>
            <a:r>
              <a:rPr lang="en-US" baseline="0" dirty="0" smtClean="0"/>
              <a:t> are equivalent to the score equations for beta in an IPP.  That means that the solutions to beta are identical.  The actual </a:t>
            </a:r>
            <a:r>
              <a:rPr lang="en-US" baseline="0" dirty="0" err="1" smtClean="0"/>
              <a:t>MaxEnt</a:t>
            </a:r>
            <a:r>
              <a:rPr lang="en-US" baseline="0" dirty="0" smtClean="0"/>
              <a:t> package automatically generates a large basis expansion of the original features into a derived set of features which include quadratic terms, interactions, step functions, etc.  The same sort of approach can be taken with the IPP so long as the regularization is only applied to beta and not alpha.</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47</a:t>
            </a:fld>
            <a:endParaRPr lang="en-US"/>
          </a:p>
        </p:txBody>
      </p:sp>
    </p:spTree>
    <p:extLst>
      <p:ext uri="{BB962C8B-B14F-4D97-AF65-F5344CB8AC3E}">
        <p14:creationId xmlns:p14="http://schemas.microsoft.com/office/powerpoint/2010/main" val="2701227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the regularization terms are specified by the software based on numerous presence only data sets.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48</a:t>
            </a:fld>
            <a:endParaRPr lang="en-US"/>
          </a:p>
        </p:txBody>
      </p:sp>
    </p:spTree>
    <p:extLst>
      <p:ext uri="{BB962C8B-B14F-4D97-AF65-F5344CB8AC3E}">
        <p14:creationId xmlns:p14="http://schemas.microsoft.com/office/powerpoint/2010/main" val="3952556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49</a:t>
            </a:fld>
            <a:endParaRPr lang="en-US"/>
          </a:p>
        </p:txBody>
      </p:sp>
    </p:spTree>
    <p:extLst>
      <p:ext uri="{BB962C8B-B14F-4D97-AF65-F5344CB8AC3E}">
        <p14:creationId xmlns:p14="http://schemas.microsoft.com/office/powerpoint/2010/main" val="3236506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50</a:t>
            </a:fld>
            <a:endParaRPr lang="en-US"/>
          </a:p>
        </p:txBody>
      </p:sp>
    </p:spTree>
    <p:extLst>
      <p:ext uri="{BB962C8B-B14F-4D97-AF65-F5344CB8AC3E}">
        <p14:creationId xmlns:p14="http://schemas.microsoft.com/office/powerpoint/2010/main" val="3236506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these predictions are represented as the probability of occurrence.  </a:t>
            </a:r>
            <a:r>
              <a:rPr lang="en-US" dirty="0" smtClean="0"/>
              <a:t>These probabilities can be either relative (e.g.</a:t>
            </a:r>
            <a:r>
              <a:rPr lang="en-US" baseline="0" dirty="0" smtClean="0"/>
              <a:t> </a:t>
            </a:r>
            <a:r>
              <a:rPr lang="en-US" baseline="0" dirty="0" err="1" smtClean="0"/>
              <a:t>MaxEnt</a:t>
            </a:r>
            <a:r>
              <a:rPr lang="en-US" baseline="0" dirty="0" smtClean="0"/>
              <a:t>) or absolute (e.g. logistic on presence/absence data).  Examining this we can see that we are more likely to find an individual in one of these blue cells than in a yellow cell.</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8</a:t>
            </a:fld>
            <a:endParaRPr lang="en-US"/>
          </a:p>
        </p:txBody>
      </p:sp>
    </p:spTree>
    <p:extLst>
      <p:ext uri="{BB962C8B-B14F-4D97-AF65-F5344CB8AC3E}">
        <p14:creationId xmlns:p14="http://schemas.microsoft.com/office/powerpoint/2010/main" val="1885560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interpretation of th</a:t>
            </a:r>
            <a:r>
              <a:rPr lang="en-US" baseline="0" dirty="0" smtClean="0"/>
              <a:t>e logistic regression model is a little murky since it wasn’t really motivated by presence only data.  A sample of “background” points are chosen from geographic space but the sampling unit isn’t always clear.  For example, if you randomly select a point in space, what is the chance there is a species of interest there?  If you think about just on the point the probability is near 0 (continuous space this is exactly 0).  If we extend the size of the area the probability gets larger and larger.</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51</a:t>
            </a:fld>
            <a:endParaRPr lang="en-US"/>
          </a:p>
        </p:txBody>
      </p:sp>
    </p:spTree>
    <p:extLst>
      <p:ext uri="{BB962C8B-B14F-4D97-AF65-F5344CB8AC3E}">
        <p14:creationId xmlns:p14="http://schemas.microsoft.com/office/powerpoint/2010/main" val="3236506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we can reduce the log-linear IPP to the same form as the logistic regression by conditioning on the sample</a:t>
            </a:r>
            <a:r>
              <a:rPr lang="en-US" baseline="0" dirty="0" smtClean="0"/>
              <a:t> size, we do not necessarily get the same estimates for beta, the covariate effects.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55</a:t>
            </a:fld>
            <a:endParaRPr lang="en-US"/>
          </a:p>
        </p:txBody>
      </p:sp>
    </p:spTree>
    <p:extLst>
      <p:ext uri="{BB962C8B-B14F-4D97-AF65-F5344CB8AC3E}">
        <p14:creationId xmlns:p14="http://schemas.microsoft.com/office/powerpoint/2010/main" val="33063473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both the</a:t>
            </a:r>
            <a:r>
              <a:rPr lang="en-US" baseline="0" dirty="0" smtClean="0"/>
              <a:t> logistic regression estimate and the log linear IPP estimate are consistent for beta so the two estimates will converge as the background sample gets very large.  </a:t>
            </a:r>
            <a:r>
              <a:rPr lang="en-US" baseline="0" dirty="0" err="1" smtClean="0"/>
              <a:t>Warton</a:t>
            </a:r>
            <a:r>
              <a:rPr lang="en-US" baseline="0" dirty="0" smtClean="0"/>
              <a:t> and Shepherd already discovered this property in 2010.  Moreover, n</a:t>
            </a:r>
            <a:r>
              <a:rPr lang="en-US" baseline="-25000" dirty="0" smtClean="0"/>
              <a:t>1</a:t>
            </a:r>
            <a:r>
              <a:rPr lang="en-US" baseline="0" dirty="0" smtClean="0"/>
              <a:t> generally has to stay fixed for this to occur (since models are usually </a:t>
            </a:r>
            <a:r>
              <a:rPr lang="en-US" baseline="0" dirty="0" err="1" smtClean="0"/>
              <a:t>misspecified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56</a:t>
            </a:fld>
            <a:endParaRPr lang="en-US"/>
          </a:p>
        </p:txBody>
      </p:sp>
    </p:spTree>
    <p:extLst>
      <p:ext uri="{BB962C8B-B14F-4D97-AF65-F5344CB8AC3E}">
        <p14:creationId xmlns:p14="http://schemas.microsoft.com/office/powerpoint/2010/main" val="922042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we cannot realistically use an infinite number of background points in practice these two models will not generally provide the same results</a:t>
            </a:r>
            <a:r>
              <a:rPr lang="en-US" dirty="0" smtClean="0"/>
              <a:t>.  Moreover, an infinite number of background points might not make</a:t>
            </a:r>
            <a:r>
              <a:rPr lang="en-US" baseline="0" dirty="0" smtClean="0"/>
              <a:t> sense biologically.</a:t>
            </a:r>
            <a:endParaRPr lang="en-US" dirty="0" smtClean="0"/>
          </a:p>
          <a:p>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57</a:t>
            </a:fld>
            <a:endParaRPr lang="en-US"/>
          </a:p>
        </p:txBody>
      </p:sp>
    </p:spTree>
    <p:extLst>
      <p:ext uri="{BB962C8B-B14F-4D97-AF65-F5344CB8AC3E}">
        <p14:creationId xmlns:p14="http://schemas.microsoft.com/office/powerpoint/2010/main" val="922042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a:t>
            </a:r>
            <a:r>
              <a:rPr lang="en-US" dirty="0" err="1" smtClean="0"/>
              <a:t>Fithian</a:t>
            </a:r>
            <a:r>
              <a:rPr lang="en-US" baseline="0" dirty="0" smtClean="0"/>
              <a:t> and Hastie propose a solution to this using weighted logistic regression.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58</a:t>
            </a:fld>
            <a:endParaRPr lang="en-US"/>
          </a:p>
        </p:txBody>
      </p:sp>
    </p:spTree>
    <p:extLst>
      <p:ext uri="{BB962C8B-B14F-4D97-AF65-F5344CB8AC3E}">
        <p14:creationId xmlns:p14="http://schemas.microsoft.com/office/powerpoint/2010/main" val="922042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 assign weights to the samples – specifically the background samples.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59</a:t>
            </a:fld>
            <a:endParaRPr lang="en-US"/>
          </a:p>
        </p:txBody>
      </p:sp>
    </p:spTree>
    <p:extLst>
      <p:ext uri="{BB962C8B-B14F-4D97-AF65-F5344CB8AC3E}">
        <p14:creationId xmlns:p14="http://schemas.microsoft.com/office/powerpoint/2010/main" val="32173963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you get a weighted log-likelihood that looks like this…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60</a:t>
            </a:fld>
            <a:endParaRPr lang="en-US"/>
          </a:p>
        </p:txBody>
      </p:sp>
    </p:spTree>
    <p:extLst>
      <p:ext uri="{BB962C8B-B14F-4D97-AF65-F5344CB8AC3E}">
        <p14:creationId xmlns:p14="http://schemas.microsoft.com/office/powerpoint/2010/main" val="32173963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a:t>
            </a:r>
            <a:r>
              <a:rPr lang="en-US" baseline="0" dirty="0" smtClean="0"/>
              <a:t> the limit as W approaches inf. the two estimates of beta are equivalent.</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61</a:t>
            </a:fld>
            <a:endParaRPr lang="en-US"/>
          </a:p>
        </p:txBody>
      </p:sp>
    </p:spTree>
    <p:extLst>
      <p:ext uri="{BB962C8B-B14F-4D97-AF65-F5344CB8AC3E}">
        <p14:creationId xmlns:p14="http://schemas.microsoft.com/office/powerpoint/2010/main" val="32173963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Moreover, WLR converges much more quickly to the true beta than traditional LR</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65</a:t>
            </a:fld>
            <a:endParaRPr lang="en-US"/>
          </a:p>
        </p:txBody>
      </p:sp>
    </p:spTree>
    <p:extLst>
      <p:ext uri="{BB962C8B-B14F-4D97-AF65-F5344CB8AC3E}">
        <p14:creationId xmlns:p14="http://schemas.microsoft.com/office/powerpoint/2010/main" val="34363543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Fithian</a:t>
            </a:r>
            <a:r>
              <a:rPr lang="en-US" dirty="0" smtClean="0"/>
              <a:t> and Hastie</a:t>
            </a:r>
            <a:r>
              <a:rPr lang="en-US" baseline="0" dirty="0" smtClean="0"/>
              <a:t> performed a simulation and demonstrated the better convergence properties of weighted logistic regression for density estimation. (20 replicates per n</a:t>
            </a:r>
            <a:r>
              <a:rPr lang="en-US" baseline="-25000" dirty="0" smtClean="0"/>
              <a:t>0</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66</a:t>
            </a:fld>
            <a:endParaRPr lang="en-US"/>
          </a:p>
        </p:txBody>
      </p:sp>
    </p:spTree>
    <p:extLst>
      <p:ext uri="{BB962C8B-B14F-4D97-AF65-F5344CB8AC3E}">
        <p14:creationId xmlns:p14="http://schemas.microsoft.com/office/powerpoint/2010/main" val="111015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seems straight forward enough but </a:t>
            </a:r>
            <a:r>
              <a:rPr lang="en-US" dirty="0" err="1" smtClean="0"/>
              <a:t>Fithian</a:t>
            </a:r>
            <a:r>
              <a:rPr lang="en-US" dirty="0" smtClean="0"/>
              <a:t> and Hastie point out a problem with the</a:t>
            </a:r>
            <a:r>
              <a:rPr lang="en-US" baseline="0" dirty="0" smtClean="0"/>
              <a:t> interpretation of these probabilities.  </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9</a:t>
            </a:fld>
            <a:endParaRPr lang="en-US"/>
          </a:p>
        </p:txBody>
      </p:sp>
    </p:spTree>
    <p:extLst>
      <p:ext uri="{BB962C8B-B14F-4D97-AF65-F5344CB8AC3E}">
        <p14:creationId xmlns:p14="http://schemas.microsoft.com/office/powerpoint/2010/main" val="317153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Size</a:t>
            </a:r>
            <a:r>
              <a:rPr lang="en-US" baseline="0" dirty="0" smtClean="0"/>
              <a:t> matters!  Model interpretation depends on the sampling scheme of the data and the probability of occurrence produced from the model depends on the cell size.  That is, the size of the area will influence the probability of occurrence.  In the case of presence/absence data taking these issues into account can, at least, produce interpretable results.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10</a:t>
            </a:fld>
            <a:endParaRPr lang="en-US"/>
          </a:p>
        </p:txBody>
      </p:sp>
    </p:spTree>
    <p:extLst>
      <p:ext uri="{BB962C8B-B14F-4D97-AF65-F5344CB8AC3E}">
        <p14:creationId xmlns:p14="http://schemas.microsoft.com/office/powerpoint/2010/main" val="2163163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Occurrence rate is more easily</a:t>
            </a:r>
            <a:r>
              <a:rPr lang="en-US" baseline="0" dirty="0" smtClean="0"/>
              <a:t> interpreted since it is not dependent on the size of the area in question.  But for presence only data this must be relative occurrence due to unknown observer bias.</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14</a:t>
            </a:fld>
            <a:endParaRPr lang="en-US"/>
          </a:p>
        </p:txBody>
      </p:sp>
    </p:spTree>
    <p:extLst>
      <p:ext uri="{BB962C8B-B14F-4D97-AF65-F5344CB8AC3E}">
        <p14:creationId xmlns:p14="http://schemas.microsoft.com/office/powerpoint/2010/main" val="416854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that they were</a:t>
            </a:r>
            <a:r>
              <a:rPr lang="en-US" baseline="0" dirty="0" smtClean="0"/>
              <a:t> the first to suggest such a model (</a:t>
            </a:r>
            <a:r>
              <a:rPr lang="en-US" baseline="0" dirty="0" err="1" smtClean="0"/>
              <a:t>Warton</a:t>
            </a:r>
            <a:r>
              <a:rPr lang="en-US" baseline="0" dirty="0" smtClean="0"/>
              <a:t> and </a:t>
            </a:r>
            <a:r>
              <a:rPr lang="en-US" baseline="0" dirty="0" err="1" smtClean="0"/>
              <a:t>Sheperd</a:t>
            </a:r>
            <a:r>
              <a:rPr lang="en-US" baseline="0" dirty="0" smtClean="0"/>
              <a:t> 2010).  So lets focus on the IPP for a while and then compare it to </a:t>
            </a:r>
            <a:r>
              <a:rPr lang="en-US" baseline="0" dirty="0" err="1" smtClean="0"/>
              <a:t>MaxEnt</a:t>
            </a:r>
            <a:r>
              <a:rPr lang="en-US" baseline="0" dirty="0" smtClean="0"/>
              <a:t> and logistic regression.</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15</a:t>
            </a:fld>
            <a:endParaRPr lang="en-US"/>
          </a:p>
        </p:txBody>
      </p:sp>
    </p:spTree>
    <p:extLst>
      <p:ext uri="{BB962C8B-B14F-4D97-AF65-F5344CB8AC3E}">
        <p14:creationId xmlns:p14="http://schemas.microsoft.com/office/powerpoint/2010/main" val="370522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start with some notation which I will use for the rest of the talk.</a:t>
            </a:r>
            <a:endParaRPr lang="en-US" dirty="0"/>
          </a:p>
        </p:txBody>
      </p:sp>
      <p:sp>
        <p:nvSpPr>
          <p:cNvPr id="4" name="Slide Number Placeholder 3"/>
          <p:cNvSpPr>
            <a:spLocks noGrp="1"/>
          </p:cNvSpPr>
          <p:nvPr>
            <p:ph type="sldNum" sz="quarter" idx="10"/>
          </p:nvPr>
        </p:nvSpPr>
        <p:spPr/>
        <p:txBody>
          <a:bodyPr/>
          <a:lstStyle/>
          <a:p>
            <a:fld id="{99A48E57-6C68-41A4-A05D-DD7D336AD583}" type="slidenum">
              <a:rPr lang="en-US" smtClean="0"/>
              <a:t>16</a:t>
            </a:fld>
            <a:endParaRPr lang="en-US"/>
          </a:p>
        </p:txBody>
      </p:sp>
    </p:spTree>
    <p:extLst>
      <p:ext uri="{BB962C8B-B14F-4D97-AF65-F5344CB8AC3E}">
        <p14:creationId xmlns:p14="http://schemas.microsoft.com/office/powerpoint/2010/main" val="129931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486CE15-0D63-4C0E-82AD-29BC6BE3B1C0}" type="datetime1">
              <a:rPr lang="en-US" smtClean="0"/>
              <a:t>10/1/2013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DF8FE0E-4A7F-474F-AC28-785275BB7A6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2D9869-58E2-4C9B-B825-03B48FC78C68}" type="datetime1">
              <a:rPr lang="en-US" smtClean="0"/>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40DCE6-4086-4928-A5C6-9A14672264C2}" type="datetime1">
              <a:rPr lang="en-US" smtClean="0"/>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031E8E-24F2-4780-ACA9-A2F8DD752A4C}" type="datetime1">
              <a:rPr lang="en-US" smtClean="0"/>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22A4F5-369B-4824-95D6-0DED6AA7C7EB}" type="datetime1">
              <a:rPr lang="en-US" smtClean="0"/>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06E582-26E8-4D5B-8EDA-65BC132C716F}" type="datetime1">
              <a:rPr lang="en-US" smtClean="0"/>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2372E81-89F5-4629-8DE8-9B401796A1D4}" type="datetime1">
              <a:rPr lang="en-US" smtClean="0"/>
              <a:t>10/1/2013</a:t>
            </a:fld>
            <a:endParaRPr lang="en-US"/>
          </a:p>
        </p:txBody>
      </p:sp>
      <p:sp>
        <p:nvSpPr>
          <p:cNvPr id="27" name="Slide Number Placeholder 26"/>
          <p:cNvSpPr>
            <a:spLocks noGrp="1"/>
          </p:cNvSpPr>
          <p:nvPr>
            <p:ph type="sldNum" sz="quarter" idx="11"/>
          </p:nvPr>
        </p:nvSpPr>
        <p:spPr/>
        <p:txBody>
          <a:bodyPr rtlCol="0"/>
          <a:lstStyle/>
          <a:p>
            <a:fld id="{EDF8FE0E-4A7F-474F-AC28-785275BB7A6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E25F0B3-6D24-492F-BACA-03C9A4DCC4EE}" type="datetime1">
              <a:rPr lang="en-US" smtClean="0"/>
              <a:t>10/1/2013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DF8FE0E-4A7F-474F-AC28-785275BB7A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7EB92-9B83-477C-808F-62EB17B4CDA3}" type="datetime1">
              <a:rPr lang="en-US" smtClean="0"/>
              <a:t>10/1/2013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F95B54-9A0C-48D2-9395-D0F4046B9013}" type="datetime1">
              <a:rPr lang="en-US" smtClean="0"/>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7DA352-AFCD-4D69-88CE-7A6047D7278A}" type="datetime1">
              <a:rPr lang="en-US" smtClean="0"/>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8FE0E-4A7F-474F-AC28-785275BB7A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432B8A3-D11C-4845-993F-94BB8F551D10}" type="datetime1">
              <a:rPr lang="en-US" smtClean="0"/>
              <a:t>10/1/2013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DF8FE0E-4A7F-474F-AC28-785275BB7A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Equivalence of </a:t>
            </a:r>
            <a:r>
              <a:rPr lang="en-US" dirty="0"/>
              <a:t>T</a:t>
            </a:r>
            <a:r>
              <a:rPr lang="en-US" dirty="0" smtClean="0"/>
              <a:t>wo Popular Species Distribution Models</a:t>
            </a:r>
            <a:br>
              <a:rPr lang="en-US" dirty="0" smtClean="0"/>
            </a:br>
            <a:r>
              <a:rPr lang="en-US" dirty="0" smtClean="0"/>
              <a:t>(and one less popular too)</a:t>
            </a:r>
            <a:br>
              <a:rPr lang="en-US" dirty="0" smtClean="0"/>
            </a:br>
            <a:r>
              <a:rPr lang="en-US" dirty="0" smtClean="0"/>
              <a:t> </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Dominic D LaRoche</a:t>
            </a:r>
          </a:p>
          <a:p>
            <a:r>
              <a:rPr lang="en-US" dirty="0" smtClean="0"/>
              <a:t>University of Arizona Statistics GIDP</a:t>
            </a:r>
          </a:p>
          <a:p>
            <a:r>
              <a:rPr lang="en-US" dirty="0" smtClean="0"/>
              <a:t>University of Arizona USGS Cooperative Fish and Wildlife Research Unit</a:t>
            </a:r>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1</a:t>
            </a:fld>
            <a:endParaRPr lang="en-US"/>
          </a:p>
        </p:txBody>
      </p:sp>
    </p:spTree>
    <p:extLst>
      <p:ext uri="{BB962C8B-B14F-4D97-AF65-F5344CB8AC3E}">
        <p14:creationId xmlns:p14="http://schemas.microsoft.com/office/powerpoint/2010/main" val="595421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mean?</a:t>
            </a:r>
            <a:endParaRPr lang="en-US" dirty="0"/>
          </a:p>
        </p:txBody>
      </p:sp>
      <p:pic>
        <p:nvPicPr>
          <p:cNvPr id="2052" name="Picture 4" descr="C:\Users\dominic\Documents\Work\Current Projects\MBQ\PredictionPlotsFromSimulations\Suitability3\ExamplePlot.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8162925" cy="446042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DF8FE0E-4A7F-474F-AC28-785275BB7A6B}" type="slidenum">
              <a:rPr lang="en-US" smtClean="0"/>
              <a:t>10</a:t>
            </a:fld>
            <a:endParaRPr lang="en-US"/>
          </a:p>
        </p:txBody>
      </p:sp>
    </p:spTree>
    <p:extLst>
      <p:ext uri="{BB962C8B-B14F-4D97-AF65-F5344CB8AC3E}">
        <p14:creationId xmlns:p14="http://schemas.microsoft.com/office/powerpoint/2010/main" val="1595738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interpretation?</a:t>
            </a:r>
            <a:endParaRPr lang="en-US" dirty="0"/>
          </a:p>
        </p:txBody>
      </p:sp>
      <p:sp>
        <p:nvSpPr>
          <p:cNvPr id="3" name="Content Placeholder 2"/>
          <p:cNvSpPr>
            <a:spLocks noGrp="1"/>
          </p:cNvSpPr>
          <p:nvPr>
            <p:ph idx="1"/>
          </p:nvPr>
        </p:nvSpPr>
        <p:spPr/>
        <p:txBody>
          <a:bodyPr/>
          <a:lstStyle/>
          <a:p>
            <a:r>
              <a:rPr lang="en-US" dirty="0" smtClean="0"/>
              <a:t>For presence/absence data the </a:t>
            </a:r>
            <a:r>
              <a:rPr lang="en-US" dirty="0" err="1" smtClean="0"/>
              <a:t>Pr</a:t>
            </a:r>
            <a:r>
              <a:rPr lang="en-US" dirty="0" smtClean="0"/>
              <a:t>(occurrence) is the probability of ≥1 individual within a cell of a particular size.</a:t>
            </a:r>
          </a:p>
          <a:p>
            <a:endParaRPr lang="en-US" dirty="0"/>
          </a:p>
          <a:p>
            <a:pPr marL="109728" indent="0">
              <a:buNone/>
            </a:pPr>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11</a:t>
            </a:fld>
            <a:endParaRPr lang="en-US"/>
          </a:p>
        </p:txBody>
      </p:sp>
    </p:spTree>
    <p:extLst>
      <p:ext uri="{BB962C8B-B14F-4D97-AF65-F5344CB8AC3E}">
        <p14:creationId xmlns:p14="http://schemas.microsoft.com/office/powerpoint/2010/main" val="1858900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interpretation?</a:t>
            </a:r>
            <a:endParaRPr lang="en-US" dirty="0"/>
          </a:p>
        </p:txBody>
      </p:sp>
      <p:sp>
        <p:nvSpPr>
          <p:cNvPr id="3" name="Content Placeholder 2"/>
          <p:cNvSpPr>
            <a:spLocks noGrp="1"/>
          </p:cNvSpPr>
          <p:nvPr>
            <p:ph idx="1"/>
          </p:nvPr>
        </p:nvSpPr>
        <p:spPr/>
        <p:txBody>
          <a:bodyPr/>
          <a:lstStyle/>
          <a:p>
            <a:r>
              <a:rPr lang="en-US" dirty="0" smtClean="0"/>
              <a:t>For presence/absence data the </a:t>
            </a:r>
            <a:r>
              <a:rPr lang="en-US" dirty="0" err="1" smtClean="0"/>
              <a:t>Pr</a:t>
            </a:r>
            <a:r>
              <a:rPr lang="en-US" dirty="0" smtClean="0"/>
              <a:t>(occurrence) is the probability of ≥1 individual within a cell of a particular size.</a:t>
            </a:r>
          </a:p>
          <a:p>
            <a:endParaRPr lang="en-US" dirty="0"/>
          </a:p>
          <a:p>
            <a:r>
              <a:rPr lang="en-US" dirty="0" smtClean="0"/>
              <a:t>For presence only data….  ???</a:t>
            </a:r>
          </a:p>
          <a:p>
            <a:pPr lvl="1"/>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12</a:t>
            </a:fld>
            <a:endParaRPr lang="en-US"/>
          </a:p>
        </p:txBody>
      </p:sp>
    </p:spTree>
    <p:extLst>
      <p:ext uri="{BB962C8B-B14F-4D97-AF65-F5344CB8AC3E}">
        <p14:creationId xmlns:p14="http://schemas.microsoft.com/office/powerpoint/2010/main" val="1961005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interpretation?</a:t>
            </a:r>
            <a:endParaRPr lang="en-US" dirty="0"/>
          </a:p>
        </p:txBody>
      </p:sp>
      <p:sp>
        <p:nvSpPr>
          <p:cNvPr id="3" name="Content Placeholder 2"/>
          <p:cNvSpPr>
            <a:spLocks noGrp="1"/>
          </p:cNvSpPr>
          <p:nvPr>
            <p:ph idx="1"/>
          </p:nvPr>
        </p:nvSpPr>
        <p:spPr/>
        <p:txBody>
          <a:bodyPr/>
          <a:lstStyle/>
          <a:p>
            <a:r>
              <a:rPr lang="en-US" dirty="0" smtClean="0"/>
              <a:t>For presence/absence data the </a:t>
            </a:r>
            <a:r>
              <a:rPr lang="en-US" dirty="0" err="1" smtClean="0"/>
              <a:t>Pr</a:t>
            </a:r>
            <a:r>
              <a:rPr lang="en-US" dirty="0" smtClean="0"/>
              <a:t>(occurrence) is the probability of ≥1 individual within a cell of a particular size.</a:t>
            </a:r>
          </a:p>
          <a:p>
            <a:endParaRPr lang="en-US" dirty="0"/>
          </a:p>
          <a:p>
            <a:r>
              <a:rPr lang="en-US" dirty="0" smtClean="0"/>
              <a:t>For presence only data….  ???</a:t>
            </a:r>
          </a:p>
          <a:p>
            <a:pPr lvl="1"/>
            <a:r>
              <a:rPr lang="en-US" dirty="0" smtClean="0">
                <a:solidFill>
                  <a:schemeClr val="tx1"/>
                </a:solidFill>
              </a:rPr>
              <a:t>Not so clear because the sampling scheme is unknown (non-existent) and biased</a:t>
            </a:r>
          </a:p>
          <a:p>
            <a:pPr lvl="1"/>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13</a:t>
            </a:fld>
            <a:endParaRPr lang="en-US"/>
          </a:p>
        </p:txBody>
      </p:sp>
    </p:spTree>
    <p:extLst>
      <p:ext uri="{BB962C8B-B14F-4D97-AF65-F5344CB8AC3E}">
        <p14:creationId xmlns:p14="http://schemas.microsoft.com/office/powerpoint/2010/main" val="1837538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Fithian</a:t>
            </a:r>
            <a:r>
              <a:rPr lang="en-US" dirty="0" smtClean="0"/>
              <a:t> and Hastie’s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Better to estimate </a:t>
                </a:r>
                <a:r>
                  <a:rPr lang="en-US" u="sng" dirty="0" smtClean="0"/>
                  <a:t>occurrence</a:t>
                </a:r>
                <a:r>
                  <a:rPr lang="en-US" dirty="0" smtClean="0"/>
                  <a:t> </a:t>
                </a:r>
                <a:r>
                  <a:rPr lang="en-US" u="sng" dirty="0" smtClean="0"/>
                  <a:t>rate:</a:t>
                </a:r>
              </a:p>
              <a:p>
                <a:pPr marL="109728" indent="0">
                  <a:buNone/>
                </a:pPr>
                <a:endParaRPr lang="en-US" i="1" dirty="0" smtClean="0">
                  <a:latin typeface="Cambria Math"/>
                </a:endParaRPr>
              </a:p>
              <a:p>
                <a:pPr marL="109728" indent="0">
                  <a:buNone/>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𝐼𝑛𝑑𝑖𝑣𝑖𝑑𝑢𝑎𝑙𝑠</m:t>
                          </m:r>
                        </m:num>
                        <m:den>
                          <m:r>
                            <a:rPr lang="en-US" b="0" i="1" smtClean="0">
                              <a:latin typeface="Cambria Math"/>
                            </a:rPr>
                            <m:t>𝐴𝑟𝑒𝑎</m:t>
                          </m:r>
                        </m:den>
                      </m:f>
                    </m:oMath>
                  </m:oMathPara>
                </a14:m>
                <a:endParaRPr lang="en-US" dirty="0" smtClean="0"/>
              </a:p>
              <a:p>
                <a:pPr marL="109728" indent="0">
                  <a:buNone/>
                </a:pPr>
                <a:endParaRPr lang="en-US" dirty="0"/>
              </a:p>
              <a:p>
                <a:r>
                  <a:rPr lang="en-US" dirty="0" smtClean="0"/>
                  <a:t>For Presence-only data this has to be a </a:t>
                </a:r>
                <a:r>
                  <a:rPr lang="en-US" i="1" dirty="0" smtClean="0"/>
                  <a:t>relative</a:t>
                </a:r>
                <a:r>
                  <a:rPr lang="en-US" dirty="0" smtClean="0"/>
                  <a:t> occurrence rate while accounting for observer bias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14</a:t>
            </a:fld>
            <a:endParaRPr lang="en-US"/>
          </a:p>
        </p:txBody>
      </p:sp>
    </p:spTree>
    <p:extLst>
      <p:ext uri="{BB962C8B-B14F-4D97-AF65-F5344CB8AC3E}">
        <p14:creationId xmlns:p14="http://schemas.microsoft.com/office/powerpoint/2010/main" val="1741875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Fithian</a:t>
            </a:r>
            <a:r>
              <a:rPr lang="en-US" dirty="0" smtClean="0"/>
              <a:t> and Hastie’s Solution*</a:t>
            </a:r>
            <a:endParaRPr lang="en-US" dirty="0"/>
          </a:p>
        </p:txBody>
      </p:sp>
      <p:sp>
        <p:nvSpPr>
          <p:cNvPr id="3" name="Content Placeholder 2"/>
          <p:cNvSpPr>
            <a:spLocks noGrp="1"/>
          </p:cNvSpPr>
          <p:nvPr>
            <p:ph idx="1"/>
          </p:nvPr>
        </p:nvSpPr>
        <p:spPr/>
        <p:txBody>
          <a:bodyPr/>
          <a:lstStyle/>
          <a:p>
            <a:r>
              <a:rPr lang="en-US" dirty="0" err="1" smtClean="0"/>
              <a:t>Fithian</a:t>
            </a:r>
            <a:r>
              <a:rPr lang="en-US" dirty="0" smtClean="0"/>
              <a:t> and Hastie propose the Log-linear Inhomogeneous Poisson Process (IPP) as a natural solution to this problem for </a:t>
            </a:r>
            <a:r>
              <a:rPr lang="en-US" u="sng" dirty="0" smtClean="0"/>
              <a:t>presence</a:t>
            </a:r>
            <a:r>
              <a:rPr lang="en-US" dirty="0" smtClean="0"/>
              <a:t> </a:t>
            </a:r>
            <a:r>
              <a:rPr lang="en-US" u="sng" dirty="0" smtClean="0"/>
              <a:t>only</a:t>
            </a:r>
            <a:r>
              <a:rPr lang="en-US" dirty="0" smtClean="0"/>
              <a:t> data sets.</a:t>
            </a:r>
          </a:p>
          <a:p>
            <a:endParaRPr lang="en-US" dirty="0"/>
          </a:p>
          <a:p>
            <a:r>
              <a:rPr lang="en-US" dirty="0" smtClean="0"/>
              <a:t>Also claim IPP is a good platform to derive simple parametric forms for presence-absence and count data as well</a:t>
            </a:r>
          </a:p>
          <a:p>
            <a:endParaRPr lang="en-US" dirty="0"/>
          </a:p>
          <a:p>
            <a:pPr marL="109728" indent="0">
              <a:buNone/>
            </a:pPr>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15</a:t>
            </a:fld>
            <a:endParaRPr lang="en-US"/>
          </a:p>
        </p:txBody>
      </p:sp>
    </p:spTree>
    <p:extLst>
      <p:ext uri="{BB962C8B-B14F-4D97-AF65-F5344CB8AC3E}">
        <p14:creationId xmlns:p14="http://schemas.microsoft.com/office/powerpoint/2010/main" val="1693072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16</a:t>
            </a:fld>
            <a:endParaRPr lang="en-US"/>
          </a:p>
        </p:txBody>
      </p:sp>
    </p:spTree>
    <p:extLst>
      <p:ext uri="{BB962C8B-B14F-4D97-AF65-F5344CB8AC3E}">
        <p14:creationId xmlns:p14="http://schemas.microsoft.com/office/powerpoint/2010/main" val="3677815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14:m>
                  <m:oMath xmlns:m="http://schemas.openxmlformats.org/officeDocument/2006/math">
                    <m:sSub>
                      <m:sSubPr>
                        <m:ctrlPr>
                          <a:rPr lang="en-US" i="1" smtClean="0">
                            <a:latin typeface="Cambria Math"/>
                          </a:rPr>
                        </m:ctrlPr>
                      </m:sSubPr>
                      <m:e>
                        <m:r>
                          <a:rPr lang="en-US" b="0" i="1" smtClean="0">
                            <a:latin typeface="Cambria Math"/>
                          </a:rPr>
                          <m:t>𝑧</m:t>
                        </m:r>
                      </m:e>
                      <m:sub>
                        <m:r>
                          <a:rPr lang="en-US" b="0" i="1" smtClean="0">
                            <a:latin typeface="Cambria Math"/>
                          </a:rPr>
                          <m:t>𝑖</m:t>
                        </m:r>
                      </m:sub>
                    </m:sSub>
                  </m:oMath>
                </a14:m>
                <a:r>
                  <a:rPr lang="en-US" i="1" dirty="0" smtClean="0"/>
                  <a:t> </a:t>
                </a:r>
                <a:r>
                  <a:rPr lang="en-US" dirty="0"/>
                  <a:t> </a:t>
                </a:r>
                <a:r>
                  <a:rPr lang="en-US" dirty="0" smtClean="0"/>
                  <a:t>is a geographic location in </a:t>
                </a:r>
                <a:r>
                  <a:rPr lang="en-US" i="1" dirty="0" smtClean="0"/>
                  <a:t>D</a:t>
                </a:r>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17</a:t>
            </a:fld>
            <a:endParaRPr lang="en-US"/>
          </a:p>
        </p:txBody>
      </p:sp>
    </p:spTree>
    <p:extLst>
      <p:ext uri="{BB962C8B-B14F-4D97-AF65-F5344CB8AC3E}">
        <p14:creationId xmlns:p14="http://schemas.microsoft.com/office/powerpoint/2010/main" val="2329184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14:m>
                  <m:oMath xmlns:m="http://schemas.openxmlformats.org/officeDocument/2006/math">
                    <m:sSub>
                      <m:sSubPr>
                        <m:ctrlPr>
                          <a:rPr lang="en-US" i="1" smtClean="0">
                            <a:latin typeface="Cambria Math"/>
                          </a:rPr>
                        </m:ctrlPr>
                      </m:sSubPr>
                      <m:e>
                        <m:r>
                          <a:rPr lang="en-US" b="0" i="1" smtClean="0">
                            <a:latin typeface="Cambria Math"/>
                          </a:rPr>
                          <m:t>𝑧</m:t>
                        </m:r>
                      </m:e>
                      <m:sub>
                        <m:r>
                          <a:rPr lang="en-US" b="0" i="1" smtClean="0">
                            <a:latin typeface="Cambria Math"/>
                          </a:rPr>
                          <m:t>𝑖</m:t>
                        </m:r>
                      </m:sub>
                    </m:sSub>
                  </m:oMath>
                </a14:m>
                <a:r>
                  <a:rPr lang="en-US" i="1" dirty="0" smtClean="0"/>
                  <a:t> </a:t>
                </a:r>
                <a:r>
                  <a:rPr lang="en-US" dirty="0"/>
                  <a:t> </a:t>
                </a:r>
                <a:r>
                  <a:rPr lang="en-US" dirty="0" smtClean="0"/>
                  <a:t>is a geographic location in </a:t>
                </a:r>
                <a:r>
                  <a:rPr lang="en-US" i="1" dirty="0" smtClean="0"/>
                  <a:t>D</a:t>
                </a:r>
              </a:p>
              <a:p>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r>
                      <a:rPr lang="en-US" b="0" i="1" smtClean="0">
                        <a:latin typeface="Cambria Math"/>
                      </a:rPr>
                      <m:t>=</m:t>
                    </m:r>
                    <m:r>
                      <a:rPr lang="en-US" b="0" i="1" smtClean="0">
                        <a:latin typeface="Cambria Math"/>
                      </a:rPr>
                      <m:t>𝑥</m:t>
                    </m:r>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𝑖</m:t>
                        </m:r>
                      </m:sub>
                    </m:sSub>
                    <m:r>
                      <a:rPr lang="en-US" b="0" i="1" smtClean="0">
                        <a:latin typeface="Cambria Math"/>
                      </a:rPr>
                      <m:t>)</m:t>
                    </m:r>
                  </m:oMath>
                </a14:m>
                <a:r>
                  <a:rPr lang="en-US" i="1" dirty="0" smtClean="0"/>
                  <a:t> </a:t>
                </a:r>
                <a:r>
                  <a:rPr lang="en-US" dirty="0" smtClean="0"/>
                  <a:t>is a vector of measured features at </a:t>
                </a:r>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𝑖</m:t>
                        </m:r>
                      </m:sub>
                    </m:sSub>
                  </m:oMath>
                </a14:m>
                <a:r>
                  <a:rPr lang="en-US" i="1" dirty="0"/>
                  <a:t> </a:t>
                </a:r>
                <a:endParaRPr lang="en-US" i="1" dirty="0" smtClean="0"/>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18</a:t>
            </a:fld>
            <a:endParaRPr lang="en-US"/>
          </a:p>
        </p:txBody>
      </p:sp>
    </p:spTree>
    <p:extLst>
      <p:ext uri="{BB962C8B-B14F-4D97-AF65-F5344CB8AC3E}">
        <p14:creationId xmlns:p14="http://schemas.microsoft.com/office/powerpoint/2010/main" val="3177857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14:m>
                  <m:oMath xmlns:m="http://schemas.openxmlformats.org/officeDocument/2006/math">
                    <m:sSub>
                      <m:sSubPr>
                        <m:ctrlPr>
                          <a:rPr lang="en-US" i="1" smtClean="0">
                            <a:latin typeface="Cambria Math"/>
                          </a:rPr>
                        </m:ctrlPr>
                      </m:sSubPr>
                      <m:e>
                        <m:r>
                          <a:rPr lang="en-US" b="0" i="1" smtClean="0">
                            <a:latin typeface="Cambria Math"/>
                          </a:rPr>
                          <m:t>𝑧</m:t>
                        </m:r>
                      </m:e>
                      <m:sub>
                        <m:r>
                          <a:rPr lang="en-US" b="0" i="1" smtClean="0">
                            <a:latin typeface="Cambria Math"/>
                          </a:rPr>
                          <m:t>𝑖</m:t>
                        </m:r>
                      </m:sub>
                    </m:sSub>
                  </m:oMath>
                </a14:m>
                <a:r>
                  <a:rPr lang="en-US" i="1" dirty="0" smtClean="0"/>
                  <a:t> </a:t>
                </a:r>
                <a:r>
                  <a:rPr lang="en-US" dirty="0"/>
                  <a:t> </a:t>
                </a:r>
                <a:r>
                  <a:rPr lang="en-US" dirty="0" smtClean="0"/>
                  <a:t>is a geographic location in </a:t>
                </a:r>
                <a:r>
                  <a:rPr lang="en-US" i="1" dirty="0" smtClean="0"/>
                  <a:t>D</a:t>
                </a:r>
              </a:p>
              <a:p>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r>
                      <a:rPr lang="en-US" b="0" i="1" smtClean="0">
                        <a:latin typeface="Cambria Math"/>
                      </a:rPr>
                      <m:t>=</m:t>
                    </m:r>
                    <m:r>
                      <a:rPr lang="en-US" b="0" i="1" smtClean="0">
                        <a:latin typeface="Cambria Math"/>
                      </a:rPr>
                      <m:t>𝑥</m:t>
                    </m:r>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𝑖</m:t>
                        </m:r>
                      </m:sub>
                    </m:sSub>
                    <m:r>
                      <a:rPr lang="en-US" b="0" i="1" smtClean="0">
                        <a:latin typeface="Cambria Math"/>
                      </a:rPr>
                      <m:t>)</m:t>
                    </m:r>
                  </m:oMath>
                </a14:m>
                <a:r>
                  <a:rPr lang="en-US" i="1" dirty="0" smtClean="0"/>
                  <a:t> </a:t>
                </a:r>
                <a:r>
                  <a:rPr lang="en-US" dirty="0" smtClean="0"/>
                  <a:t>is a vector of measured features at </a:t>
                </a:r>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𝑖</m:t>
                        </m:r>
                      </m:sub>
                    </m:sSub>
                  </m:oMath>
                </a14:m>
                <a:r>
                  <a:rPr lang="en-US" i="1" dirty="0"/>
                  <a:t> </a:t>
                </a:r>
                <a:endParaRPr lang="en-US" i="1" dirty="0" smtClean="0"/>
              </a:p>
              <a:p>
                <a:r>
                  <a:rPr lang="en-US" dirty="0" smtClean="0"/>
                  <a:t>The </a:t>
                </a:r>
                <a14:m>
                  <m:oMath xmlns:m="http://schemas.openxmlformats.org/officeDocument/2006/math">
                    <m:sSubSup>
                      <m:sSubSupPr>
                        <m:ctrlPr>
                          <a:rPr lang="en-US" b="0" i="1" smtClean="0">
                            <a:latin typeface="Cambria Math"/>
                          </a:rPr>
                        </m:ctrlPr>
                      </m:sSubSupPr>
                      <m:e>
                        <m:r>
                          <a:rPr lang="en-US" i="1">
                            <a:latin typeface="Cambria Math"/>
                          </a:rPr>
                          <m:t>𝑧</m:t>
                        </m:r>
                      </m:e>
                      <m:sub>
                        <m:r>
                          <a:rPr lang="en-US" i="1">
                            <a:latin typeface="Cambria Math"/>
                          </a:rPr>
                          <m:t>𝑖</m:t>
                        </m:r>
                      </m:sub>
                      <m:sup>
                        <m:r>
                          <a:rPr lang="en-US" b="0" i="1" smtClean="0">
                            <a:latin typeface="Cambria Math"/>
                          </a:rPr>
                          <m:t>′</m:t>
                        </m:r>
                      </m:sup>
                    </m:sSubSup>
                    <m:r>
                      <a:rPr lang="en-US" b="0" i="1" smtClean="0">
                        <a:latin typeface="Cambria Math"/>
                      </a:rPr>
                      <m:t>𝑠</m:t>
                    </m:r>
                  </m:oMath>
                </a14:m>
                <a:r>
                  <a:rPr lang="en-US" dirty="0" smtClean="0"/>
                  <a:t> are partitioned into two sets of size: </a:t>
                </a:r>
              </a:p>
              <a:p>
                <a:pPr lvl="1"/>
                <a14:m>
                  <m:oMath xmlns:m="http://schemas.openxmlformats.org/officeDocument/2006/math">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oMath>
                </a14:m>
                <a:r>
                  <a:rPr lang="en-US" dirty="0" smtClean="0">
                    <a:solidFill>
                      <a:schemeClr val="tx1"/>
                    </a:solidFill>
                  </a:rPr>
                  <a:t> -Presence locations</a:t>
                </a:r>
              </a:p>
              <a:p>
                <a:pPr lvl="1"/>
                <a14:m>
                  <m:oMath xmlns:m="http://schemas.openxmlformats.org/officeDocument/2006/math">
                    <m:sSub>
                      <m:sSubPr>
                        <m:ctrlPr>
                          <a:rPr lang="en-US" i="1">
                            <a:solidFill>
                              <a:schemeClr val="tx1"/>
                            </a:solidFill>
                            <a:latin typeface="Cambria Math"/>
                          </a:rPr>
                        </m:ctrlPr>
                      </m:sSubPr>
                      <m:e>
                        <m:r>
                          <a:rPr lang="en-US" i="1">
                            <a:solidFill>
                              <a:schemeClr val="tx1"/>
                            </a:solidFill>
                            <a:latin typeface="Cambria Math"/>
                          </a:rPr>
                          <m:t>𝑛</m:t>
                        </m:r>
                      </m:e>
                      <m:sub>
                        <m:r>
                          <a:rPr lang="en-US" b="0" i="1" smtClean="0">
                            <a:solidFill>
                              <a:schemeClr val="tx1"/>
                            </a:solidFill>
                            <a:latin typeface="Cambria Math"/>
                          </a:rPr>
                          <m:t>0</m:t>
                        </m:r>
                      </m:sub>
                    </m:sSub>
                  </m:oMath>
                </a14:m>
                <a:r>
                  <a:rPr lang="en-US" dirty="0" smtClean="0">
                    <a:solidFill>
                      <a:schemeClr val="tx1"/>
                    </a:solidFill>
                  </a:rPr>
                  <a:t> -”Background” locations </a:t>
                </a:r>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19</a:t>
            </a:fld>
            <a:endParaRPr lang="en-US"/>
          </a:p>
        </p:txBody>
      </p:sp>
    </p:spTree>
    <p:extLst>
      <p:ext uri="{BB962C8B-B14F-4D97-AF65-F5344CB8AC3E}">
        <p14:creationId xmlns:p14="http://schemas.microsoft.com/office/powerpoint/2010/main" val="951872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2</a:t>
            </a:fld>
            <a:endParaRPr lang="en-US"/>
          </a:p>
        </p:txBody>
      </p:sp>
    </p:spTree>
    <p:extLst>
      <p:ext uri="{BB962C8B-B14F-4D97-AF65-F5344CB8AC3E}">
        <p14:creationId xmlns:p14="http://schemas.microsoft.com/office/powerpoint/2010/main" val="231111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𝐷</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ℝ</m:t>
                        </m:r>
                        <m:r>
                          <m:rPr>
                            <m:nor/>
                          </m:rPr>
                          <a:rPr lang="en-US" dirty="0"/>
                          <m:t> </m:t>
                        </m:r>
                      </m:e>
                      <m:sup>
                        <m:r>
                          <a:rPr lang="en-US" b="0" i="1" smtClean="0">
                            <a:latin typeface="Cambria Math"/>
                            <a:ea typeface="Cambria Math"/>
                          </a:rPr>
                          <m:t>2</m:t>
                        </m:r>
                      </m:sup>
                    </m:sSup>
                  </m:oMath>
                </a14:m>
                <a:endParaRPr lang="en-US" dirty="0" smtClean="0"/>
              </a:p>
              <a:p>
                <a:r>
                  <a:rPr lang="en-US" dirty="0" smtClean="0"/>
                  <a:t>Total area of </a:t>
                </a:r>
                <a14:m>
                  <m:oMath xmlns:m="http://schemas.openxmlformats.org/officeDocument/2006/math">
                    <m:r>
                      <a:rPr lang="en-US" i="1">
                        <a:latin typeface="Cambria Math"/>
                      </a:rPr>
                      <m:t>𝐷</m:t>
                    </m:r>
                    <m:r>
                      <a:rPr lang="en-US" i="1" smtClean="0">
                        <a:latin typeface="Cambria Math"/>
                        <a:ea typeface="Cambria Math"/>
                      </a:rPr>
                      <m:t>=</m:t>
                    </m:r>
                    <m:r>
                      <a:rPr lang="en-US" b="0" i="1" smtClean="0">
                        <a:latin typeface="Cambria Math"/>
                        <a:ea typeface="Cambria Math"/>
                      </a:rPr>
                      <m:t>1</m:t>
                    </m:r>
                  </m:oMath>
                </a14:m>
                <a:endParaRPr lang="en-US" b="0" dirty="0" smtClean="0">
                  <a:ea typeface="Cambria Math"/>
                </a:endParaRPr>
              </a:p>
              <a:p>
                <a14:m>
                  <m:oMath xmlns:m="http://schemas.openxmlformats.org/officeDocument/2006/math">
                    <m:sSub>
                      <m:sSubPr>
                        <m:ctrlPr>
                          <a:rPr lang="en-US" i="1" smtClean="0">
                            <a:latin typeface="Cambria Math"/>
                          </a:rPr>
                        </m:ctrlPr>
                      </m:sSubPr>
                      <m:e>
                        <m:r>
                          <a:rPr lang="en-US" b="0" i="1" smtClean="0">
                            <a:latin typeface="Cambria Math"/>
                          </a:rPr>
                          <m:t>𝑧</m:t>
                        </m:r>
                      </m:e>
                      <m:sub>
                        <m:r>
                          <a:rPr lang="en-US" b="0" i="1" smtClean="0">
                            <a:latin typeface="Cambria Math"/>
                          </a:rPr>
                          <m:t>𝑖</m:t>
                        </m:r>
                      </m:sub>
                    </m:sSub>
                  </m:oMath>
                </a14:m>
                <a:r>
                  <a:rPr lang="en-US" i="1" dirty="0" smtClean="0"/>
                  <a:t> </a:t>
                </a:r>
                <a:r>
                  <a:rPr lang="en-US" dirty="0"/>
                  <a:t> </a:t>
                </a:r>
                <a:r>
                  <a:rPr lang="en-US" dirty="0" smtClean="0"/>
                  <a:t>is a geographic location in </a:t>
                </a:r>
                <a:r>
                  <a:rPr lang="en-US" i="1" dirty="0" smtClean="0"/>
                  <a:t>D</a:t>
                </a:r>
              </a:p>
              <a:p>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r>
                      <a:rPr lang="en-US" b="0" i="1" smtClean="0">
                        <a:latin typeface="Cambria Math"/>
                      </a:rPr>
                      <m:t>=</m:t>
                    </m:r>
                    <m:r>
                      <a:rPr lang="en-US" b="0" i="1" smtClean="0">
                        <a:latin typeface="Cambria Math"/>
                      </a:rPr>
                      <m:t>𝑥</m:t>
                    </m:r>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𝑖</m:t>
                        </m:r>
                      </m:sub>
                    </m:sSub>
                    <m:r>
                      <a:rPr lang="en-US" b="0" i="1" smtClean="0">
                        <a:latin typeface="Cambria Math"/>
                      </a:rPr>
                      <m:t>)</m:t>
                    </m:r>
                  </m:oMath>
                </a14:m>
                <a:r>
                  <a:rPr lang="en-US" i="1" dirty="0" smtClean="0"/>
                  <a:t> </a:t>
                </a:r>
                <a:r>
                  <a:rPr lang="en-US" dirty="0" smtClean="0"/>
                  <a:t>is a vector of measured features at </a:t>
                </a:r>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𝑖</m:t>
                        </m:r>
                      </m:sub>
                    </m:sSub>
                  </m:oMath>
                </a14:m>
                <a:r>
                  <a:rPr lang="en-US" i="1" dirty="0"/>
                  <a:t> </a:t>
                </a:r>
                <a:endParaRPr lang="en-US" i="1" dirty="0" smtClean="0"/>
              </a:p>
              <a:p>
                <a:r>
                  <a:rPr lang="en-US" dirty="0" smtClean="0"/>
                  <a:t>The </a:t>
                </a:r>
                <a14:m>
                  <m:oMath xmlns:m="http://schemas.openxmlformats.org/officeDocument/2006/math">
                    <m:sSubSup>
                      <m:sSubSupPr>
                        <m:ctrlPr>
                          <a:rPr lang="en-US" b="0" i="1" smtClean="0">
                            <a:latin typeface="Cambria Math"/>
                          </a:rPr>
                        </m:ctrlPr>
                      </m:sSubSupPr>
                      <m:e>
                        <m:r>
                          <a:rPr lang="en-US" i="1">
                            <a:latin typeface="Cambria Math"/>
                          </a:rPr>
                          <m:t>𝑧</m:t>
                        </m:r>
                      </m:e>
                      <m:sub>
                        <m:r>
                          <a:rPr lang="en-US" i="1">
                            <a:latin typeface="Cambria Math"/>
                          </a:rPr>
                          <m:t>𝑖</m:t>
                        </m:r>
                      </m:sub>
                      <m:sup>
                        <m:r>
                          <a:rPr lang="en-US" b="0" i="1" smtClean="0">
                            <a:latin typeface="Cambria Math"/>
                          </a:rPr>
                          <m:t>′</m:t>
                        </m:r>
                      </m:sup>
                    </m:sSubSup>
                    <m:r>
                      <a:rPr lang="en-US" b="0" i="1" smtClean="0">
                        <a:latin typeface="Cambria Math"/>
                      </a:rPr>
                      <m:t>𝑠</m:t>
                    </m:r>
                  </m:oMath>
                </a14:m>
                <a:r>
                  <a:rPr lang="en-US" dirty="0" smtClean="0"/>
                  <a:t> are partitioned into two sets of size: </a:t>
                </a:r>
              </a:p>
              <a:p>
                <a:pPr lvl="1"/>
                <a14:m>
                  <m:oMath xmlns:m="http://schemas.openxmlformats.org/officeDocument/2006/math">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oMath>
                </a14:m>
                <a:r>
                  <a:rPr lang="en-US" dirty="0" smtClean="0">
                    <a:solidFill>
                      <a:schemeClr val="tx1"/>
                    </a:solidFill>
                  </a:rPr>
                  <a:t> -Presence locations</a:t>
                </a:r>
              </a:p>
              <a:p>
                <a:pPr lvl="1"/>
                <a14:m>
                  <m:oMath xmlns:m="http://schemas.openxmlformats.org/officeDocument/2006/math">
                    <m:sSub>
                      <m:sSubPr>
                        <m:ctrlPr>
                          <a:rPr lang="en-US" i="1">
                            <a:solidFill>
                              <a:schemeClr val="tx1"/>
                            </a:solidFill>
                            <a:latin typeface="Cambria Math"/>
                          </a:rPr>
                        </m:ctrlPr>
                      </m:sSubPr>
                      <m:e>
                        <m:r>
                          <a:rPr lang="en-US" i="1">
                            <a:solidFill>
                              <a:schemeClr val="tx1"/>
                            </a:solidFill>
                            <a:latin typeface="Cambria Math"/>
                          </a:rPr>
                          <m:t>𝑛</m:t>
                        </m:r>
                      </m:e>
                      <m:sub>
                        <m:r>
                          <a:rPr lang="en-US" b="0" i="1" smtClean="0">
                            <a:solidFill>
                              <a:schemeClr val="tx1"/>
                            </a:solidFill>
                            <a:latin typeface="Cambria Math"/>
                          </a:rPr>
                          <m:t>0</m:t>
                        </m:r>
                      </m:sub>
                    </m:sSub>
                  </m:oMath>
                </a14:m>
                <a:r>
                  <a:rPr lang="en-US" dirty="0" smtClean="0">
                    <a:solidFill>
                      <a:schemeClr val="tx1"/>
                    </a:solidFill>
                  </a:rPr>
                  <a:t> -”Background” locations </a:t>
                </a:r>
              </a:p>
              <a:p>
                <a14:m>
                  <m:oMath xmlns:m="http://schemas.openxmlformats.org/officeDocument/2006/math">
                    <m:sSub>
                      <m:sSubPr>
                        <m:ctrlPr>
                          <a:rPr lang="en-US" i="1" smtClean="0">
                            <a:solidFill>
                              <a:schemeClr val="tx1"/>
                            </a:solidFill>
                            <a:latin typeface="Cambria Math"/>
                          </a:rPr>
                        </m:ctrlPr>
                      </m:sSubPr>
                      <m:e>
                        <m:r>
                          <a:rPr lang="en-US" b="0" i="1" smtClean="0">
                            <a:solidFill>
                              <a:schemeClr val="tx1"/>
                            </a:solidFill>
                            <a:latin typeface="Cambria Math"/>
                          </a:rPr>
                          <m:t>𝑦</m:t>
                        </m:r>
                      </m:e>
                      <m:sub>
                        <m:r>
                          <a:rPr lang="en-US" b="0" i="1" smtClean="0">
                            <a:solidFill>
                              <a:schemeClr val="tx1"/>
                            </a:solidFill>
                            <a:latin typeface="Cambria Math"/>
                          </a:rPr>
                          <m:t>𝑖</m:t>
                        </m:r>
                      </m:sub>
                    </m:sSub>
                    <m:r>
                      <a:rPr lang="en-US" b="0" i="1" smtClean="0">
                        <a:solidFill>
                          <a:schemeClr val="tx1"/>
                        </a:solidFill>
                        <a:latin typeface="Cambria Math"/>
                      </a:rPr>
                      <m:t>=</m:t>
                    </m:r>
                    <m:sSub>
                      <m:sSubPr>
                        <m:ctrlPr>
                          <a:rPr lang="en-US" b="0" i="1" smtClean="0">
                            <a:solidFill>
                              <a:schemeClr val="tx1"/>
                            </a:solidFill>
                            <a:latin typeface="Cambria Math"/>
                          </a:rPr>
                        </m:ctrlPr>
                      </m:sSubPr>
                      <m:e>
                        <m:r>
                          <a:rPr lang="en-US" b="0" i="1" smtClean="0">
                            <a:solidFill>
                              <a:schemeClr val="tx1"/>
                            </a:solidFill>
                            <a:latin typeface="Cambria Math"/>
                          </a:rPr>
                          <m:t>𝐼</m:t>
                        </m:r>
                      </m:e>
                      <m:sub>
                        <m:r>
                          <a:rPr lang="en-US" b="0" i="1" smtClean="0">
                            <a:solidFill>
                              <a:schemeClr val="tx1"/>
                            </a:solidFill>
                            <a:latin typeface="Cambria Math"/>
                          </a:rPr>
                          <m:t>(</m:t>
                        </m:r>
                        <m:r>
                          <a:rPr lang="en-US" b="0" i="1" smtClean="0">
                            <a:solidFill>
                              <a:schemeClr val="tx1"/>
                            </a:solidFill>
                            <a:latin typeface="Cambria Math"/>
                          </a:rPr>
                          <m:t>𝑖</m:t>
                        </m:r>
                        <m:r>
                          <a:rPr lang="en-US" b="0" i="1" smtClean="0">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𝑛</m:t>
                            </m:r>
                          </m:e>
                          <m:sub>
                            <m:r>
                              <a:rPr lang="en-US" b="0" i="1" smtClean="0">
                                <a:solidFill>
                                  <a:schemeClr val="tx1"/>
                                </a:solidFill>
                                <a:latin typeface="Cambria Math"/>
                                <a:ea typeface="Cambria Math"/>
                              </a:rPr>
                              <m:t>1</m:t>
                            </m:r>
                          </m:sub>
                        </m:sSub>
                        <m:r>
                          <a:rPr lang="en-US" b="0" i="1" smtClean="0">
                            <a:solidFill>
                              <a:schemeClr val="tx1"/>
                            </a:solidFill>
                            <a:latin typeface="Cambria Math"/>
                            <a:ea typeface="Cambria Math"/>
                          </a:rPr>
                          <m:t>)</m:t>
                        </m:r>
                      </m:sub>
                    </m:sSub>
                  </m:oMath>
                </a14:m>
                <a:r>
                  <a:rPr lang="en-US" dirty="0" smtClean="0">
                    <a:solidFill>
                      <a:schemeClr val="tx1"/>
                    </a:solidFill>
                  </a:rPr>
                  <a:t> is an indicator function which takes the value of 1 when </a:t>
                </a:r>
                <a:r>
                  <a:rPr lang="en-US" i="1" dirty="0" smtClean="0"/>
                  <a:t>i </a:t>
                </a:r>
                <a:r>
                  <a:rPr lang="en-US" dirty="0" smtClean="0"/>
                  <a:t>is in the presence set</a:t>
                </a:r>
                <a:endParaRPr lang="en-US" dirty="0" smtClean="0">
                  <a:solidFill>
                    <a:schemeClr val="tx1"/>
                  </a:solidFill>
                </a:endParaRPr>
              </a:p>
              <a:p>
                <a:pPr lvl="1"/>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b="-112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20</a:t>
            </a:fld>
            <a:endParaRPr lang="en-US"/>
          </a:p>
        </p:txBody>
      </p:sp>
    </p:spTree>
    <p:extLst>
      <p:ext uri="{BB962C8B-B14F-4D97-AF65-F5344CB8AC3E}">
        <p14:creationId xmlns:p14="http://schemas.microsoft.com/office/powerpoint/2010/main" val="3264711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p:sp>
        <p:nvSpPr>
          <p:cNvPr id="3" name="Content Placeholder 2"/>
          <p:cNvSpPr>
            <a:spLocks noGrp="1"/>
          </p:cNvSpPr>
          <p:nvPr>
            <p:ph idx="1"/>
          </p:nvPr>
        </p:nvSpPr>
        <p:spPr/>
        <p:txBody>
          <a:bodyPr/>
          <a:lstStyle/>
          <a:p>
            <a:r>
              <a:rPr lang="en-US" dirty="0" smtClean="0"/>
              <a:t>Both the number of points and their locations are random</a:t>
            </a:r>
          </a:p>
          <a:p>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21</a:t>
            </a:fld>
            <a:endParaRPr lang="en-US"/>
          </a:p>
        </p:txBody>
      </p:sp>
    </p:spTree>
    <p:extLst>
      <p:ext uri="{BB962C8B-B14F-4D97-AF65-F5344CB8AC3E}">
        <p14:creationId xmlns:p14="http://schemas.microsoft.com/office/powerpoint/2010/main" val="1908624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Both the number of points and their locations are random</a:t>
                </a:r>
              </a:p>
              <a:p>
                <a:r>
                  <a:rPr lang="en-US" dirty="0" smtClean="0"/>
                  <a:t>Begin with an intensity function </a:t>
                </a:r>
                <a:r>
                  <a:rPr lang="el-GR" dirty="0" smtClean="0"/>
                  <a:t>λ</a:t>
                </a:r>
                <a:r>
                  <a:rPr lang="en-US" dirty="0" smtClean="0"/>
                  <a:t>:</a:t>
                </a:r>
              </a:p>
              <a:p>
                <a:pPr lvl="1"/>
                <a:r>
                  <a:rPr lang="en-US" dirty="0" smtClean="0">
                    <a:solidFill>
                      <a:schemeClr val="tx1"/>
                    </a:solidFill>
                  </a:rPr>
                  <a:t>For </a:t>
                </a:r>
                <a14:m>
                  <m:oMath xmlns:m="http://schemas.openxmlformats.org/officeDocument/2006/math">
                    <m:r>
                      <a:rPr lang="en-US" b="0" i="1" smtClean="0">
                        <a:solidFill>
                          <a:schemeClr val="tx1"/>
                        </a:solidFill>
                        <a:latin typeface="Cambria Math"/>
                      </a:rPr>
                      <m:t>𝐴</m:t>
                    </m:r>
                    <m:r>
                      <a:rPr lang="en-US" b="0" i="1" smtClean="0">
                        <a:solidFill>
                          <a:schemeClr val="tx1"/>
                        </a:solidFill>
                        <a:latin typeface="Cambria Math"/>
                      </a:rPr>
                      <m:t> ⊆</m:t>
                    </m:r>
                    <m:r>
                      <a:rPr lang="en-US" b="0" i="1" smtClean="0">
                        <a:solidFill>
                          <a:schemeClr val="tx1"/>
                        </a:solidFill>
                        <a:latin typeface="Cambria Math"/>
                        <a:ea typeface="Cambria Math"/>
                      </a:rPr>
                      <m:t>𝐷</m:t>
                    </m:r>
                    <m:r>
                      <a:rPr lang="en-US" b="0" i="1" smtClean="0">
                        <a:solidFill>
                          <a:schemeClr val="tx1"/>
                        </a:solidFill>
                        <a:latin typeface="Cambria Math"/>
                        <a:ea typeface="Cambria Math"/>
                      </a:rPr>
                      <m:t>,   </m:t>
                    </m:r>
                    <m:r>
                      <m:rPr>
                        <m:sty m:val="p"/>
                      </m:rPr>
                      <a:rPr lang="el-GR" b="0"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𝐴</m:t>
                        </m:r>
                      </m:e>
                    </m:d>
                    <m:r>
                      <a:rPr lang="en-US" b="0" i="1" smtClean="0">
                        <a:solidFill>
                          <a:schemeClr val="tx1"/>
                        </a:solidFill>
                        <a:latin typeface="Cambria Math"/>
                        <a:ea typeface="Cambria Math"/>
                      </a:rPr>
                      <m:t>=</m:t>
                    </m:r>
                    <m:nary>
                      <m:naryPr>
                        <m:ctrlPr>
                          <a:rPr lang="en-US" b="0" i="1" smtClean="0">
                            <a:solidFill>
                              <a:schemeClr val="tx1"/>
                            </a:solidFill>
                            <a:latin typeface="Cambria Math"/>
                            <a:ea typeface="Cambria Math"/>
                          </a:rPr>
                        </m:ctrlPr>
                      </m:naryPr>
                      <m:sub>
                        <m:r>
                          <m:rPr>
                            <m:brk m:alnAt="23"/>
                          </m:rPr>
                          <a:rPr lang="en-US" b="0" i="1" smtClean="0">
                            <a:solidFill>
                              <a:schemeClr val="tx1"/>
                            </a:solidFill>
                            <a:latin typeface="Cambria Math"/>
                            <a:ea typeface="Cambria Math"/>
                          </a:rPr>
                          <m:t>𝐴</m:t>
                        </m:r>
                      </m:sub>
                      <m:sup>
                        <m:r>
                          <a:rPr lang="en-US" b="0" i="1" smtClean="0">
                            <a:solidFill>
                              <a:schemeClr val="tx1"/>
                            </a:solidFill>
                            <a:latin typeface="Cambria Math"/>
                            <a:ea typeface="Cambria Math"/>
                          </a:rPr>
                          <m:t> </m:t>
                        </m:r>
                      </m:sup>
                      <m:e>
                        <m:r>
                          <a:rPr lang="en-US" b="0" i="1" smtClean="0">
                            <a:solidFill>
                              <a:schemeClr val="tx1"/>
                            </a:solidFill>
                            <a:latin typeface="Cambria Math"/>
                            <a:ea typeface="Cambria Math"/>
                          </a:rPr>
                          <m:t>𝜆</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𝑧</m:t>
                            </m:r>
                          </m:e>
                        </m:d>
                        <m:r>
                          <a:rPr lang="en-US" b="0" i="1" smtClean="0">
                            <a:solidFill>
                              <a:schemeClr val="tx1"/>
                            </a:solidFill>
                            <a:latin typeface="Cambria Math"/>
                            <a:ea typeface="Cambria Math"/>
                          </a:rPr>
                          <m:t>𝑑𝑧</m:t>
                        </m:r>
                      </m:e>
                    </m:nary>
                    <m:r>
                      <a:rPr lang="en-US" b="0" i="0" smtClean="0">
                        <a:solidFill>
                          <a:schemeClr val="tx1"/>
                        </a:solidFill>
                        <a:latin typeface="Cambria Math"/>
                        <a:ea typeface="Cambria Math"/>
                      </a:rPr>
                      <m:t>, </m:t>
                    </m:r>
                  </m:oMath>
                </a14:m>
                <a:r>
                  <a:rPr lang="en-US" dirty="0" smtClean="0">
                    <a:solidFill>
                      <a:schemeClr val="tx1"/>
                    </a:solidFill>
                  </a:rPr>
                  <a:t>where </a:t>
                </a:r>
                <a14:m>
                  <m:oMath xmlns:m="http://schemas.openxmlformats.org/officeDocument/2006/math">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r>
                      <a:rPr lang="en-US" i="1">
                        <a:solidFill>
                          <a:schemeClr val="tx1"/>
                        </a:solidFill>
                        <a:latin typeface="Cambria Math"/>
                        <a:ea typeface="Cambria Math"/>
                      </a:rPr>
                      <m:t>&lt;</m:t>
                    </m:r>
                    <m:r>
                      <a:rPr lang="en-US" i="1" smtClean="0">
                        <a:solidFill>
                          <a:schemeClr val="tx1"/>
                        </a:solidFill>
                        <a:latin typeface="Cambria Math"/>
                        <a:ea typeface="Cambria Math"/>
                      </a:rPr>
                      <m:t>∞</m:t>
                    </m:r>
                  </m:oMath>
                </a14:m>
                <a:endParaRPr lang="en-US" dirty="0" smtClean="0">
                  <a:solidFill>
                    <a:schemeClr val="tx1"/>
                  </a:solidFill>
                </a:endParaRP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22</a:t>
            </a:fld>
            <a:endParaRPr lang="en-US"/>
          </a:p>
        </p:txBody>
      </p:sp>
    </p:spTree>
    <p:extLst>
      <p:ext uri="{BB962C8B-B14F-4D97-AF65-F5344CB8AC3E}">
        <p14:creationId xmlns:p14="http://schemas.microsoft.com/office/powerpoint/2010/main" val="1349731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Both the number of points and their locations are random</a:t>
                </a:r>
              </a:p>
              <a:p>
                <a:r>
                  <a:rPr lang="en-US" dirty="0" smtClean="0"/>
                  <a:t>Begin with an intensity function </a:t>
                </a:r>
                <a:r>
                  <a:rPr lang="el-GR" dirty="0" smtClean="0"/>
                  <a:t>λ</a:t>
                </a:r>
                <a:r>
                  <a:rPr lang="en-US" dirty="0" smtClean="0"/>
                  <a:t>:</a:t>
                </a:r>
              </a:p>
              <a:p>
                <a:endParaRPr lang="en-US" dirty="0" smtClean="0"/>
              </a:p>
              <a:p>
                <a:pPr lvl="1"/>
                <a:r>
                  <a:rPr lang="en-US" dirty="0" smtClean="0">
                    <a:solidFill>
                      <a:schemeClr val="tx1"/>
                    </a:solidFill>
                  </a:rPr>
                  <a:t>For </a:t>
                </a:r>
                <a14:m>
                  <m:oMath xmlns:m="http://schemas.openxmlformats.org/officeDocument/2006/math">
                    <m:r>
                      <a:rPr lang="en-US" b="0" i="1" smtClean="0">
                        <a:solidFill>
                          <a:schemeClr val="tx1"/>
                        </a:solidFill>
                        <a:latin typeface="Cambria Math"/>
                      </a:rPr>
                      <m:t>𝐴</m:t>
                    </m:r>
                    <m:r>
                      <a:rPr lang="en-US" b="0" i="1" smtClean="0">
                        <a:solidFill>
                          <a:schemeClr val="tx1"/>
                        </a:solidFill>
                        <a:latin typeface="Cambria Math"/>
                      </a:rPr>
                      <m:t> ⊆</m:t>
                    </m:r>
                    <m:r>
                      <a:rPr lang="en-US" b="0" i="1" smtClean="0">
                        <a:solidFill>
                          <a:schemeClr val="tx1"/>
                        </a:solidFill>
                        <a:latin typeface="Cambria Math"/>
                        <a:ea typeface="Cambria Math"/>
                      </a:rPr>
                      <m:t>𝐷</m:t>
                    </m:r>
                    <m:r>
                      <a:rPr lang="en-US" b="0" i="1" smtClean="0">
                        <a:solidFill>
                          <a:schemeClr val="tx1"/>
                        </a:solidFill>
                        <a:latin typeface="Cambria Math"/>
                        <a:ea typeface="Cambria Math"/>
                      </a:rPr>
                      <m:t>,   </m:t>
                    </m:r>
                    <m:r>
                      <m:rPr>
                        <m:sty m:val="p"/>
                      </m:rPr>
                      <a:rPr lang="el-GR" b="0"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𝐴</m:t>
                        </m:r>
                      </m:e>
                    </m:d>
                    <m:r>
                      <a:rPr lang="en-US" b="0" i="1" smtClean="0">
                        <a:solidFill>
                          <a:schemeClr val="tx1"/>
                        </a:solidFill>
                        <a:latin typeface="Cambria Math"/>
                        <a:ea typeface="Cambria Math"/>
                      </a:rPr>
                      <m:t>=</m:t>
                    </m:r>
                    <m:nary>
                      <m:naryPr>
                        <m:ctrlPr>
                          <a:rPr lang="en-US" b="0" i="1" smtClean="0">
                            <a:solidFill>
                              <a:schemeClr val="tx1"/>
                            </a:solidFill>
                            <a:latin typeface="Cambria Math"/>
                            <a:ea typeface="Cambria Math"/>
                          </a:rPr>
                        </m:ctrlPr>
                      </m:naryPr>
                      <m:sub>
                        <m:r>
                          <m:rPr>
                            <m:brk m:alnAt="23"/>
                          </m:rPr>
                          <a:rPr lang="en-US" b="0" i="1" smtClean="0">
                            <a:solidFill>
                              <a:schemeClr val="tx1"/>
                            </a:solidFill>
                            <a:latin typeface="Cambria Math"/>
                            <a:ea typeface="Cambria Math"/>
                          </a:rPr>
                          <m:t>𝐴</m:t>
                        </m:r>
                      </m:sub>
                      <m:sup>
                        <m:r>
                          <a:rPr lang="en-US" b="0" i="1" smtClean="0">
                            <a:solidFill>
                              <a:schemeClr val="tx1"/>
                            </a:solidFill>
                            <a:latin typeface="Cambria Math"/>
                            <a:ea typeface="Cambria Math"/>
                          </a:rPr>
                          <m:t> </m:t>
                        </m:r>
                      </m:sup>
                      <m:e>
                        <m:r>
                          <a:rPr lang="en-US" b="0" i="1" smtClean="0">
                            <a:solidFill>
                              <a:schemeClr val="tx1"/>
                            </a:solidFill>
                            <a:latin typeface="Cambria Math"/>
                            <a:ea typeface="Cambria Math"/>
                          </a:rPr>
                          <m:t>𝜆</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𝑧</m:t>
                            </m:r>
                          </m:e>
                        </m:d>
                        <m:r>
                          <a:rPr lang="en-US" b="0" i="1" smtClean="0">
                            <a:solidFill>
                              <a:schemeClr val="tx1"/>
                            </a:solidFill>
                            <a:latin typeface="Cambria Math"/>
                            <a:ea typeface="Cambria Math"/>
                          </a:rPr>
                          <m:t>𝑑𝑧</m:t>
                        </m:r>
                      </m:e>
                    </m:nary>
                    <m:r>
                      <a:rPr lang="en-US" b="0" i="0" smtClean="0">
                        <a:solidFill>
                          <a:schemeClr val="tx1"/>
                        </a:solidFill>
                        <a:latin typeface="Cambria Math"/>
                        <a:ea typeface="Cambria Math"/>
                      </a:rPr>
                      <m:t>, </m:t>
                    </m:r>
                  </m:oMath>
                </a14:m>
                <a:r>
                  <a:rPr lang="en-US" dirty="0" smtClean="0">
                    <a:solidFill>
                      <a:schemeClr val="tx1"/>
                    </a:solidFill>
                  </a:rPr>
                  <a:t>where </a:t>
                </a:r>
                <a14:m>
                  <m:oMath xmlns:m="http://schemas.openxmlformats.org/officeDocument/2006/math">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r>
                      <a:rPr lang="en-US" i="1">
                        <a:solidFill>
                          <a:schemeClr val="tx1"/>
                        </a:solidFill>
                        <a:latin typeface="Cambria Math"/>
                        <a:ea typeface="Cambria Math"/>
                      </a:rPr>
                      <m:t>&lt;</m:t>
                    </m:r>
                    <m:r>
                      <a:rPr lang="en-US" i="1" smtClean="0">
                        <a:solidFill>
                          <a:schemeClr val="tx1"/>
                        </a:solidFill>
                        <a:latin typeface="Cambria Math"/>
                        <a:ea typeface="Cambria Math"/>
                      </a:rPr>
                      <m:t>∞</m:t>
                    </m:r>
                  </m:oMath>
                </a14:m>
                <a:endParaRPr lang="en-US" dirty="0" smtClean="0">
                  <a:solidFill>
                    <a:schemeClr val="tx1"/>
                  </a:solidFill>
                </a:endParaRPr>
              </a:p>
              <a:p>
                <a:pPr lvl="1"/>
                <a:endParaRPr lang="en-US" dirty="0" smtClean="0"/>
              </a:p>
              <a:p>
                <a:r>
                  <a:rPr lang="en-US" dirty="0" smtClean="0"/>
                  <a:t>Interpreted roughly as the mean number of points in a given area</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23</a:t>
            </a:fld>
            <a:endParaRPr lang="en-US"/>
          </a:p>
        </p:txBody>
      </p:sp>
    </p:spTree>
    <p:extLst>
      <p:ext uri="{BB962C8B-B14F-4D97-AF65-F5344CB8AC3E}">
        <p14:creationId xmlns:p14="http://schemas.microsoft.com/office/powerpoint/2010/main" val="538605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observations of a species </a:t>
                </a:r>
                <a:r>
                  <a:rPr lang="en-US" i="1" dirty="0" smtClean="0"/>
                  <a:t>z</a:t>
                </a:r>
                <a:r>
                  <a:rPr lang="en-US" i="1" baseline="-25000" dirty="0" smtClean="0"/>
                  <a:t>1,</a:t>
                </a:r>
                <a:r>
                  <a:rPr lang="en-US" i="1" dirty="0" smtClean="0"/>
                  <a:t>…,</a:t>
                </a:r>
                <a:r>
                  <a:rPr lang="en-US" i="1" dirty="0"/>
                  <a:t> </a:t>
                </a:r>
                <a:r>
                  <a:rPr lang="en-US" i="1" dirty="0" smtClean="0"/>
                  <a:t>z</a:t>
                </a:r>
                <a:r>
                  <a:rPr lang="en-US" i="1" baseline="-25000" dirty="0" smtClean="0"/>
                  <a:t>n1</a:t>
                </a:r>
              </a:p>
              <a:p>
                <a:endParaRPr lang="en-US" i="1" baseline="-25000" dirty="0" smtClean="0"/>
              </a:p>
              <a:p>
                <a:pPr marL="109728" indent="0">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𝜆</m:t>
                      </m:r>
                      <m:d>
                        <m:dPr>
                          <m:ctrlPr>
                            <a:rPr lang="en-US" b="0" i="1" smtClean="0">
                              <a:latin typeface="Cambria Math"/>
                              <a:ea typeface="Cambria Math"/>
                            </a:rPr>
                          </m:ctrlPr>
                        </m:dPr>
                        <m:e>
                          <m:r>
                            <a:rPr lang="en-US" b="0" i="1" smtClean="0">
                              <a:latin typeface="Cambria Math"/>
                              <a:ea typeface="Cambria Math"/>
                            </a:rPr>
                            <m:t>𝑧</m:t>
                          </m:r>
                        </m:e>
                      </m:d>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𝑒</m:t>
                          </m:r>
                        </m:e>
                        <m:sup>
                          <m:r>
                            <a:rPr lang="en-US" b="0" i="1" smtClean="0">
                              <a:latin typeface="Cambria Math"/>
                              <a:ea typeface="Cambria Math"/>
                            </a:rPr>
                            <m:t>𝛼</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𝑧</m:t>
                          </m:r>
                          <m:r>
                            <a:rPr lang="en-US" b="0" i="1" smtClean="0">
                              <a:latin typeface="Cambria Math"/>
                              <a:ea typeface="Cambria Math"/>
                            </a:rPr>
                            <m:t>)</m:t>
                          </m:r>
                        </m:sup>
                      </m:sSup>
                    </m:oMath>
                  </m:oMathPara>
                </a14:m>
                <a:endParaRPr lang="en-US" dirty="0" smtClean="0"/>
              </a:p>
              <a:p>
                <a:pPr marL="109728" indent="0">
                  <a:buNone/>
                </a:pPr>
                <a:endParaRPr lang="en-US" dirty="0"/>
              </a:p>
              <a:p>
                <a:r>
                  <a:rPr lang="en-US" dirty="0" smtClean="0"/>
                  <a:t>Model the intensity as a log-linear function of the features (c0-variates)</a:t>
                </a:r>
              </a:p>
              <a:p>
                <a14:m>
                  <m:oMath xmlns:m="http://schemas.openxmlformats.org/officeDocument/2006/math">
                    <m:r>
                      <a:rPr lang="en-US" i="1">
                        <a:latin typeface="Cambria Math"/>
                        <a:ea typeface="Cambria Math"/>
                      </a:rPr>
                      <m:t>𝛽</m:t>
                    </m:r>
                  </m:oMath>
                </a14:m>
                <a:r>
                  <a:rPr lang="en-US" dirty="0" smtClean="0"/>
                  <a:t> –vector of coefficients</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24</a:t>
            </a:fld>
            <a:endParaRPr lang="en-US"/>
          </a:p>
        </p:txBody>
      </p:sp>
    </p:spTree>
    <p:extLst>
      <p:ext uri="{BB962C8B-B14F-4D97-AF65-F5344CB8AC3E}">
        <p14:creationId xmlns:p14="http://schemas.microsoft.com/office/powerpoint/2010/main" val="3724742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observations of a species </a:t>
                </a:r>
                <a:r>
                  <a:rPr lang="en-US" i="1" dirty="0" smtClean="0"/>
                  <a:t>z</a:t>
                </a:r>
                <a:r>
                  <a:rPr lang="en-US" i="1" baseline="-25000" dirty="0" smtClean="0"/>
                  <a:t>1,</a:t>
                </a:r>
                <a:r>
                  <a:rPr lang="en-US" i="1" dirty="0" smtClean="0"/>
                  <a:t>…,</a:t>
                </a:r>
                <a:r>
                  <a:rPr lang="en-US" i="1" dirty="0"/>
                  <a:t> </a:t>
                </a:r>
                <a:r>
                  <a:rPr lang="en-US" i="1" dirty="0" smtClean="0"/>
                  <a:t>z</a:t>
                </a:r>
                <a:r>
                  <a:rPr lang="en-US" i="1" baseline="-25000" dirty="0" smtClean="0"/>
                  <a:t>n1</a:t>
                </a:r>
              </a:p>
              <a:p>
                <a:endParaRPr lang="en-US" i="1" baseline="-25000" dirty="0" smtClean="0"/>
              </a:p>
              <a:p>
                <a:pPr marL="109728" indent="0">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𝜆</m:t>
                      </m:r>
                      <m:d>
                        <m:dPr>
                          <m:ctrlPr>
                            <a:rPr lang="en-US" b="0" i="1" smtClean="0">
                              <a:latin typeface="Cambria Math"/>
                              <a:ea typeface="Cambria Math"/>
                            </a:rPr>
                          </m:ctrlPr>
                        </m:dPr>
                        <m:e>
                          <m:r>
                            <a:rPr lang="en-US" b="0" i="1" smtClean="0">
                              <a:latin typeface="Cambria Math"/>
                              <a:ea typeface="Cambria Math"/>
                            </a:rPr>
                            <m:t>𝑧</m:t>
                          </m:r>
                        </m:e>
                      </m:d>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𝑒</m:t>
                          </m:r>
                        </m:e>
                        <m:sup>
                          <m:r>
                            <a:rPr lang="en-US" b="0" i="1" smtClean="0">
                              <a:latin typeface="Cambria Math"/>
                              <a:ea typeface="Cambria Math"/>
                            </a:rPr>
                            <m:t>𝛼</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𝑧</m:t>
                          </m:r>
                          <m:r>
                            <a:rPr lang="en-US" b="0" i="1" smtClean="0">
                              <a:latin typeface="Cambria Math"/>
                              <a:ea typeface="Cambria Math"/>
                            </a:rPr>
                            <m:t>)</m:t>
                          </m:r>
                        </m:sup>
                      </m:sSup>
                    </m:oMath>
                  </m:oMathPara>
                </a14:m>
                <a:endParaRPr lang="en-US" dirty="0" smtClean="0"/>
              </a:p>
              <a:p>
                <a:pPr marL="109728" indent="0">
                  <a:buNone/>
                </a:pPr>
                <a:endParaRPr lang="en-US" dirty="0"/>
              </a:p>
              <a:p>
                <a:r>
                  <a:rPr lang="en-US" dirty="0" smtClean="0"/>
                  <a:t>Model the intensity as a log-linear function of the features (c0-variates)</a:t>
                </a:r>
              </a:p>
              <a:p>
                <a14:m>
                  <m:oMath xmlns:m="http://schemas.openxmlformats.org/officeDocument/2006/math">
                    <m:r>
                      <a:rPr lang="en-US" i="1">
                        <a:latin typeface="Cambria Math"/>
                        <a:ea typeface="Cambria Math"/>
                      </a:rPr>
                      <m:t>𝛽</m:t>
                    </m:r>
                  </m:oMath>
                </a14:m>
                <a:r>
                  <a:rPr lang="en-US" dirty="0" smtClean="0"/>
                  <a:t> –vector of coefficients</a:t>
                </a:r>
                <a:endParaRPr lang="en-US" dirty="0"/>
              </a:p>
              <a:p>
                <a:r>
                  <a:rPr lang="en-US" dirty="0" smtClean="0"/>
                  <a:t>x(z) can included non-linear features (z</a:t>
                </a:r>
                <a:r>
                  <a:rPr lang="en-US" baseline="30000" dirty="0" smtClean="0"/>
                  <a:t>2 </a:t>
                </a:r>
                <a:r>
                  <a:rPr lang="en-US" dirty="0" smtClean="0"/>
                  <a:t>etc.)</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25</a:t>
            </a:fld>
            <a:endParaRPr lang="en-US"/>
          </a:p>
        </p:txBody>
      </p:sp>
    </p:spTree>
    <p:extLst>
      <p:ext uri="{BB962C8B-B14F-4D97-AF65-F5344CB8AC3E}">
        <p14:creationId xmlns:p14="http://schemas.microsoft.com/office/powerpoint/2010/main" val="1136014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93" b="-11429"/>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Can interpret the IPP as a simple random sample with a </a:t>
            </a:r>
            <a:r>
              <a:rPr lang="en-US" i="1" dirty="0" smtClean="0"/>
              <a:t>random size</a:t>
            </a:r>
          </a:p>
          <a:p>
            <a:endParaRPr lang="en-US" i="1" dirty="0"/>
          </a:p>
        </p:txBody>
      </p:sp>
      <p:sp>
        <p:nvSpPr>
          <p:cNvPr id="4" name="Slide Number Placeholder 3"/>
          <p:cNvSpPr>
            <a:spLocks noGrp="1"/>
          </p:cNvSpPr>
          <p:nvPr>
            <p:ph type="sldNum" sz="quarter" idx="12"/>
          </p:nvPr>
        </p:nvSpPr>
        <p:spPr/>
        <p:txBody>
          <a:bodyPr/>
          <a:lstStyle/>
          <a:p>
            <a:fld id="{EDF8FE0E-4A7F-474F-AC28-785275BB7A6B}" type="slidenum">
              <a:rPr lang="en-US" smtClean="0"/>
              <a:t>26</a:t>
            </a:fld>
            <a:endParaRPr lang="en-US"/>
          </a:p>
        </p:txBody>
      </p:sp>
    </p:spTree>
    <p:extLst>
      <p:ext uri="{BB962C8B-B14F-4D97-AF65-F5344CB8AC3E}">
        <p14:creationId xmlns:p14="http://schemas.microsoft.com/office/powerpoint/2010/main" val="3247403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93" b="-11429"/>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Can interpret the IPP as a simple random sample with a </a:t>
            </a:r>
            <a:r>
              <a:rPr lang="en-US" i="1" dirty="0" smtClean="0"/>
              <a:t>random size</a:t>
            </a:r>
          </a:p>
          <a:p>
            <a:endParaRPr lang="en-US" i="1" dirty="0" smtClean="0"/>
          </a:p>
          <a:p>
            <a:pPr lvl="1"/>
            <a:r>
              <a:rPr lang="el-GR" i="1" dirty="0" smtClean="0">
                <a:solidFill>
                  <a:schemeClr val="tx1"/>
                </a:solidFill>
                <a:latin typeface="Times New Roman"/>
                <a:cs typeface="Times New Roman"/>
              </a:rPr>
              <a:t>α</a:t>
            </a:r>
            <a:r>
              <a:rPr lang="en-US" i="1" dirty="0" smtClean="0">
                <a:solidFill>
                  <a:schemeClr val="tx1"/>
                </a:solidFill>
                <a:latin typeface="Times New Roman"/>
                <a:cs typeface="Times New Roman"/>
              </a:rPr>
              <a:t> </a:t>
            </a:r>
            <a:r>
              <a:rPr lang="en-US" dirty="0" smtClean="0">
                <a:solidFill>
                  <a:schemeClr val="tx1"/>
                </a:solidFill>
                <a:latin typeface="Times New Roman"/>
                <a:cs typeface="Times New Roman"/>
              </a:rPr>
              <a:t> is just a scaling parameter which adjusts to fit the number of </a:t>
            </a:r>
            <a:r>
              <a:rPr lang="en-US" dirty="0">
                <a:solidFill>
                  <a:schemeClr val="tx1"/>
                </a:solidFill>
                <a:latin typeface="Times New Roman"/>
                <a:cs typeface="Times New Roman"/>
              </a:rPr>
              <a:t>presence observations</a:t>
            </a:r>
            <a:r>
              <a:rPr lang="en-US" i="1" dirty="0">
                <a:solidFill>
                  <a:schemeClr val="tx1"/>
                </a:solidFill>
                <a:latin typeface="Times New Roman"/>
                <a:cs typeface="Times New Roman"/>
              </a:rPr>
              <a:t> </a:t>
            </a:r>
            <a:r>
              <a:rPr lang="en-US" dirty="0">
                <a:solidFill>
                  <a:schemeClr val="tx1"/>
                </a:solidFill>
                <a:latin typeface="Times New Roman"/>
                <a:cs typeface="Times New Roman"/>
              </a:rPr>
              <a:t>(sample size)</a:t>
            </a:r>
          </a:p>
          <a:p>
            <a:pPr lvl="1"/>
            <a:endParaRPr lang="en-US" i="1" dirty="0" smtClean="0">
              <a:solidFill>
                <a:schemeClr val="tx1"/>
              </a:solidFill>
              <a:latin typeface="Times New Roman"/>
              <a:cs typeface="Times New Roman"/>
            </a:endParaRPr>
          </a:p>
          <a:p>
            <a:pPr lvl="1"/>
            <a:endParaRPr lang="en-US" i="1" dirty="0">
              <a:solidFill>
                <a:schemeClr val="tx1"/>
              </a:solidFill>
              <a:latin typeface="Times New Roman"/>
              <a:cs typeface="Times New Roman"/>
            </a:endParaRPr>
          </a:p>
          <a:p>
            <a:pPr lvl="1"/>
            <a:endParaRPr lang="en-US" i="1" dirty="0">
              <a:solidFill>
                <a:schemeClr val="tx1"/>
              </a:solidFill>
            </a:endParaRPr>
          </a:p>
        </p:txBody>
      </p:sp>
      <p:sp>
        <p:nvSpPr>
          <p:cNvPr id="4" name="Slide Number Placeholder 3"/>
          <p:cNvSpPr>
            <a:spLocks noGrp="1"/>
          </p:cNvSpPr>
          <p:nvPr>
            <p:ph type="sldNum" sz="quarter" idx="12"/>
          </p:nvPr>
        </p:nvSpPr>
        <p:spPr/>
        <p:txBody>
          <a:bodyPr/>
          <a:lstStyle/>
          <a:p>
            <a:fld id="{EDF8FE0E-4A7F-474F-AC28-785275BB7A6B}" type="slidenum">
              <a:rPr lang="en-US" smtClean="0"/>
              <a:t>27</a:t>
            </a:fld>
            <a:endParaRPr lang="en-US"/>
          </a:p>
        </p:txBody>
      </p:sp>
    </p:spTree>
    <p:extLst>
      <p:ext uri="{BB962C8B-B14F-4D97-AF65-F5344CB8AC3E}">
        <p14:creationId xmlns:p14="http://schemas.microsoft.com/office/powerpoint/2010/main" val="83752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93" b="-11429"/>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Can interpret the IPP as a simple random sample with a </a:t>
            </a:r>
            <a:r>
              <a:rPr lang="en-US" i="1" dirty="0" smtClean="0"/>
              <a:t>random size</a:t>
            </a:r>
          </a:p>
          <a:p>
            <a:endParaRPr lang="en-US" i="1" dirty="0" smtClean="0"/>
          </a:p>
          <a:p>
            <a:pPr lvl="1"/>
            <a:r>
              <a:rPr lang="el-GR" i="1" dirty="0" smtClean="0">
                <a:solidFill>
                  <a:schemeClr val="tx1"/>
                </a:solidFill>
                <a:latin typeface="Times New Roman"/>
                <a:cs typeface="Times New Roman"/>
              </a:rPr>
              <a:t>α</a:t>
            </a:r>
            <a:r>
              <a:rPr lang="en-US" i="1" dirty="0" smtClean="0">
                <a:solidFill>
                  <a:schemeClr val="tx1"/>
                </a:solidFill>
                <a:latin typeface="Times New Roman"/>
                <a:cs typeface="Times New Roman"/>
              </a:rPr>
              <a:t> </a:t>
            </a:r>
            <a:r>
              <a:rPr lang="en-US" dirty="0" smtClean="0">
                <a:solidFill>
                  <a:schemeClr val="tx1"/>
                </a:solidFill>
                <a:latin typeface="Times New Roman"/>
                <a:cs typeface="Times New Roman"/>
              </a:rPr>
              <a:t> is just a scaling parameter which adjusts to fit the number of presence observations</a:t>
            </a:r>
            <a:r>
              <a:rPr lang="en-US" i="1" dirty="0" smtClean="0">
                <a:solidFill>
                  <a:schemeClr val="tx1"/>
                </a:solidFill>
                <a:latin typeface="Times New Roman"/>
                <a:cs typeface="Times New Roman"/>
              </a:rPr>
              <a:t> </a:t>
            </a:r>
            <a:r>
              <a:rPr lang="en-US" dirty="0" smtClean="0">
                <a:solidFill>
                  <a:schemeClr val="tx1"/>
                </a:solidFill>
                <a:latin typeface="Times New Roman"/>
                <a:cs typeface="Times New Roman"/>
              </a:rPr>
              <a:t>(sample size)</a:t>
            </a:r>
          </a:p>
          <a:p>
            <a:pPr lvl="1"/>
            <a:endParaRPr lang="en-US" i="1" dirty="0">
              <a:solidFill>
                <a:schemeClr val="tx1"/>
              </a:solidFill>
              <a:latin typeface="Times New Roman"/>
              <a:cs typeface="Times New Roman"/>
            </a:endParaRPr>
          </a:p>
          <a:p>
            <a:pPr lvl="1"/>
            <a:r>
              <a:rPr lang="el-GR" i="1" dirty="0" smtClean="0">
                <a:solidFill>
                  <a:schemeClr val="tx1"/>
                </a:solidFill>
                <a:latin typeface="Times New Roman"/>
                <a:cs typeface="Times New Roman"/>
              </a:rPr>
              <a:t>β</a:t>
            </a:r>
            <a:r>
              <a:rPr lang="en-US" i="1" dirty="0" smtClean="0">
                <a:solidFill>
                  <a:schemeClr val="tx1"/>
                </a:solidFill>
                <a:latin typeface="Times New Roman"/>
                <a:cs typeface="Times New Roman"/>
              </a:rPr>
              <a:t> </a:t>
            </a:r>
            <a:r>
              <a:rPr lang="en-US" dirty="0" smtClean="0">
                <a:solidFill>
                  <a:schemeClr val="tx1"/>
                </a:solidFill>
                <a:latin typeface="Times New Roman"/>
                <a:cs typeface="Times New Roman"/>
              </a:rPr>
              <a:t>completely determines the intensity at a point</a:t>
            </a:r>
            <a:endParaRPr lang="en-US" i="1" dirty="0">
              <a:solidFill>
                <a:schemeClr val="tx1"/>
              </a:solidFill>
            </a:endParaRPr>
          </a:p>
        </p:txBody>
      </p:sp>
      <p:sp>
        <p:nvSpPr>
          <p:cNvPr id="4" name="Slide Number Placeholder 3"/>
          <p:cNvSpPr>
            <a:spLocks noGrp="1"/>
          </p:cNvSpPr>
          <p:nvPr>
            <p:ph type="sldNum" sz="quarter" idx="12"/>
          </p:nvPr>
        </p:nvSpPr>
        <p:spPr/>
        <p:txBody>
          <a:bodyPr/>
          <a:lstStyle/>
          <a:p>
            <a:fld id="{EDF8FE0E-4A7F-474F-AC28-785275BB7A6B}" type="slidenum">
              <a:rPr lang="en-US" smtClean="0"/>
              <a:t>28</a:t>
            </a:fld>
            <a:endParaRPr lang="en-US"/>
          </a:p>
        </p:txBody>
      </p:sp>
    </p:spTree>
    <p:extLst>
      <p:ext uri="{BB962C8B-B14F-4D97-AF65-F5344CB8AC3E}">
        <p14:creationId xmlns:p14="http://schemas.microsoft.com/office/powerpoint/2010/main" val="1124746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93"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differentiate the likelihood with respect to </a:t>
                </a:r>
                <a:r>
                  <a:rPr lang="el-GR" dirty="0" smtClean="0">
                    <a:latin typeface="Times New Roman"/>
                    <a:cs typeface="Times New Roman"/>
                  </a:rPr>
                  <a:t>α</a:t>
                </a:r>
                <a:r>
                  <a:rPr lang="en-US" dirty="0" smtClean="0">
                    <a:latin typeface="Times New Roman"/>
                    <a:cs typeface="Times New Roman"/>
                  </a:rPr>
                  <a:t> and obtain the partially maximized log-likelihood</a:t>
                </a:r>
              </a:p>
              <a:p>
                <a:pPr marL="109728" indent="0">
                  <a:buNone/>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𝑙</m:t>
                          </m:r>
                        </m:e>
                        <m:sup>
                          <m:r>
                            <a:rPr lang="en-US" i="1">
                              <a:latin typeface="Cambria Math"/>
                            </a:rPr>
                            <m:t>∗</m:t>
                          </m:r>
                        </m:sup>
                      </m:sSup>
                      <m:r>
                        <a:rPr lang="en-US" i="1">
                          <a:latin typeface="Cambria Math"/>
                        </a:rPr>
                        <m:t>(</m:t>
                      </m:r>
                      <m:r>
                        <a:rPr lang="en-US" i="1">
                          <a:latin typeface="Cambria Math"/>
                          <a:ea typeface="Cambria Math"/>
                        </a:rPr>
                        <m:t>𝛽</m:t>
                      </m:r>
                      <m:r>
                        <a:rPr lang="en-US" i="1">
                          <a:latin typeface="Cambria Math"/>
                          <a:ea typeface="Cambria Math"/>
                        </a:rPr>
                        <m:t>)=</m:t>
                      </m:r>
                      <m:nary>
                        <m:naryPr>
                          <m:chr m:val="∑"/>
                          <m:supHide m:val="on"/>
                          <m:ctrlPr>
                            <a:rPr lang="en-US" i="1">
                              <a:latin typeface="Cambria Math"/>
                            </a:rPr>
                          </m:ctrlPr>
                        </m:naryPr>
                        <m:sub>
                          <m:sSub>
                            <m:sSubPr>
                              <m:ctrlPr>
                                <a:rPr lang="en-US" i="1">
                                  <a:latin typeface="Cambria Math"/>
                                </a:rPr>
                              </m:ctrlPr>
                            </m:sSubPr>
                            <m:e>
                              <m:r>
                                <a:rPr lang="en-US" i="1">
                                  <a:latin typeface="Cambria Math"/>
                                </a:rPr>
                                <m:t>𝑦</m:t>
                              </m:r>
                            </m:e>
                            <m:sub>
                              <m:r>
                                <a:rPr lang="en-US" i="1">
                                  <a:latin typeface="Cambria Math"/>
                                </a:rPr>
                                <m:t>𝑖</m:t>
                              </m:r>
                            </m:sub>
                          </m:sSub>
                          <m:r>
                            <m:rPr>
                              <m:brk m:alnAt="7"/>
                            </m:rPr>
                            <a:rPr lang="en-US" i="1">
                              <a:latin typeface="Cambria Math"/>
                            </a:rPr>
                            <m:t>=</m:t>
                          </m:r>
                          <m:r>
                            <a:rPr lang="en-US" i="1">
                              <a:latin typeface="Cambria Math"/>
                            </a:rPr>
                            <m:t>1</m:t>
                          </m:r>
                        </m:sub>
                        <m:sup/>
                        <m:e>
                          <m:r>
                            <a:rPr lang="en-US" i="1">
                              <a:latin typeface="Cambria Math"/>
                            </a:rPr>
                            <m:t>𝑙𝑜𝑔</m:t>
                          </m:r>
                          <m:sSub>
                            <m:sSubPr>
                              <m:ctrlPr>
                                <a:rPr lang="en-US" i="1">
                                  <a:latin typeface="Cambria Math"/>
                                </a:rPr>
                              </m:ctrlPr>
                            </m:sSubPr>
                            <m:e>
                              <m:r>
                                <a:rPr lang="en-US" i="1">
                                  <a:latin typeface="Cambria Math"/>
                                </a:rPr>
                                <m:t>𝑝</m:t>
                              </m:r>
                            </m:e>
                            <m:sub>
                              <m:r>
                                <a:rPr lang="en-US" i="1">
                                  <a:latin typeface="Cambria Math"/>
                                  <a:ea typeface="Cambria Math"/>
                                </a:rPr>
                                <m:t>𝜆</m:t>
                              </m:r>
                            </m:sub>
                          </m:sSub>
                          <m:r>
                            <a:rPr lang="en-US" i="1">
                              <a:latin typeface="Cambria Math"/>
                            </a:rPr>
                            <m:t>(</m:t>
                          </m:r>
                          <m:sSub>
                            <m:sSubPr>
                              <m:ctrlPr>
                                <a:rPr lang="en-US" i="1">
                                  <a:latin typeface="Cambria Math"/>
                                </a:rPr>
                              </m:ctrlPr>
                            </m:sSubPr>
                            <m:e>
                              <m:r>
                                <a:rPr lang="en-US" i="1">
                                  <a:latin typeface="Cambria Math"/>
                                </a:rPr>
                                <m:t>𝑧</m:t>
                              </m:r>
                            </m:e>
                            <m:sub>
                              <m:r>
                                <a:rPr lang="en-US" i="1">
                                  <a:latin typeface="Cambria Math"/>
                                </a:rPr>
                                <m:t>𝑖</m:t>
                              </m:r>
                            </m:sub>
                          </m:sSub>
                          <m:r>
                            <a:rPr lang="en-US" i="1">
                              <a:latin typeface="Cambria Math"/>
                            </a:rPr>
                            <m:t>)</m:t>
                          </m:r>
                        </m:e>
                      </m:nary>
                    </m:oMath>
                  </m:oMathPara>
                </a14:m>
                <a:endParaRPr lang="en-US" dirty="0" smtClean="0"/>
              </a:p>
              <a:p>
                <a:r>
                  <a:rPr lang="en-US" dirty="0" smtClean="0"/>
                  <a:t>where </a:t>
                </a: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ea typeface="Cambria Math"/>
                          </a:rPr>
                          <m:t>𝜆</m:t>
                        </m:r>
                      </m:sub>
                    </m:sSub>
                    <m:d>
                      <m:dPr>
                        <m:ctrlPr>
                          <a:rPr lang="en-US" i="1">
                            <a:latin typeface="Cambria Math"/>
                            <a:ea typeface="Cambria Math"/>
                          </a:rPr>
                        </m:ctrlPr>
                      </m:dPr>
                      <m:e>
                        <m:r>
                          <a:rPr lang="en-US" b="0" i="1" smtClean="0">
                            <a:latin typeface="Cambria Math"/>
                          </a:rPr>
                          <m:t>𝑧</m:t>
                        </m:r>
                      </m:e>
                    </m:d>
                    <m:r>
                      <a:rPr lang="en-US" b="0" i="1" smtClean="0">
                        <a:latin typeface="Cambria Math"/>
                      </a:rPr>
                      <m:t>=</m:t>
                    </m:r>
                    <m:f>
                      <m:fPr>
                        <m:ctrlPr>
                          <a:rPr lang="en-US" b="0" i="1" smtClean="0">
                            <a:latin typeface="Cambria Math"/>
                            <a:ea typeface="Cambria Math"/>
                          </a:rPr>
                        </m:ctrlPr>
                      </m:fPr>
                      <m:num>
                        <m:r>
                          <a:rPr lang="en-US" b="0" i="1" smtClean="0">
                            <a:latin typeface="Cambria Math"/>
                            <a:ea typeface="Cambria Math"/>
                          </a:rPr>
                          <m:t>𝜆</m:t>
                        </m:r>
                        <m:d>
                          <m:dPr>
                            <m:ctrlPr>
                              <a:rPr lang="en-US" b="0" i="1" smtClean="0">
                                <a:latin typeface="Cambria Math"/>
                                <a:ea typeface="Cambria Math"/>
                              </a:rPr>
                            </m:ctrlPr>
                          </m:dPr>
                          <m:e>
                            <m:r>
                              <a:rPr lang="en-US" b="0" i="1" smtClean="0">
                                <a:latin typeface="Cambria Math"/>
                                <a:ea typeface="Cambria Math"/>
                              </a:rPr>
                              <m:t>𝑧</m:t>
                            </m:r>
                          </m:e>
                        </m:d>
                      </m:num>
                      <m:den>
                        <m:r>
                          <m:rPr>
                            <m:sty m:val="p"/>
                          </m:rPr>
                          <a:rPr lang="el-GR" b="0" i="1" smtClean="0">
                            <a:latin typeface="Cambria Math"/>
                            <a:ea typeface="Cambria Math"/>
                          </a:rPr>
                          <m:t>Λ</m:t>
                        </m:r>
                        <m:d>
                          <m:dPr>
                            <m:ctrlPr>
                              <a:rPr lang="en-US" b="0" i="1" smtClean="0">
                                <a:latin typeface="Cambria Math"/>
                                <a:ea typeface="Cambria Math"/>
                              </a:rPr>
                            </m:ctrlPr>
                          </m:dPr>
                          <m:e>
                            <m:r>
                              <a:rPr lang="en-US" b="0" i="1" smtClean="0">
                                <a:latin typeface="Cambria Math"/>
                                <a:ea typeface="Cambria Math"/>
                              </a:rPr>
                              <m:t>𝐷</m:t>
                            </m:r>
                          </m:e>
                        </m:d>
                      </m:den>
                    </m:f>
                  </m:oMath>
                </a14:m>
                <a:r>
                  <a:rPr lang="en-US" dirty="0" smtClean="0">
                    <a:solidFill>
                      <a:schemeClr val="tx1"/>
                    </a:solidFill>
                  </a:rPr>
                  <a:t>  is the density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29</a:t>
            </a:fld>
            <a:endParaRPr lang="en-US"/>
          </a:p>
        </p:txBody>
      </p:sp>
    </p:spTree>
    <p:extLst>
      <p:ext uri="{BB962C8B-B14F-4D97-AF65-F5344CB8AC3E}">
        <p14:creationId xmlns:p14="http://schemas.microsoft.com/office/powerpoint/2010/main" val="311035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3</a:t>
            </a:fld>
            <a:endParaRPr lang="en-US"/>
          </a:p>
        </p:txBody>
      </p:sp>
    </p:spTree>
    <p:extLst>
      <p:ext uri="{BB962C8B-B14F-4D97-AF65-F5344CB8AC3E}">
        <p14:creationId xmlns:p14="http://schemas.microsoft.com/office/powerpoint/2010/main" val="3773562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The IPP Model:	</a:t>
                </a:r>
                <a14:m>
                  <m:oMath xmlns:m="http://schemas.openxmlformats.org/officeDocument/2006/math">
                    <m:r>
                      <a:rPr lang="en-US" i="1">
                        <a:latin typeface="Cambria Math"/>
                        <a:ea typeface="Cambria Math"/>
                      </a:rPr>
                      <m:t>𝜆</m:t>
                    </m:r>
                    <m:d>
                      <m:dPr>
                        <m:ctrlPr>
                          <a:rPr lang="en-US" i="1">
                            <a:latin typeface="Cambria Math"/>
                            <a:ea typeface="Cambria Math"/>
                          </a:rPr>
                        </m:ctrlPr>
                      </m:dPr>
                      <m:e>
                        <m:r>
                          <a:rPr lang="en-US" i="1">
                            <a:latin typeface="Cambria Math"/>
                            <a:ea typeface="Cambria Math"/>
                          </a:rPr>
                          <m:t>𝑧</m:t>
                        </m:r>
                      </m:e>
                    </m:d>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93"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differentiate the likelihood with respect to </a:t>
                </a:r>
                <a:r>
                  <a:rPr lang="el-GR" dirty="0" smtClean="0">
                    <a:latin typeface="Times New Roman"/>
                    <a:cs typeface="Times New Roman"/>
                  </a:rPr>
                  <a:t>α</a:t>
                </a:r>
                <a:r>
                  <a:rPr lang="en-US" dirty="0" smtClean="0">
                    <a:latin typeface="Times New Roman"/>
                    <a:cs typeface="Times New Roman"/>
                  </a:rPr>
                  <a:t> and obtain the partially maximized log-likelihood</a:t>
                </a:r>
              </a:p>
              <a:p>
                <a:pPr marL="109728" indent="0">
                  <a:buNone/>
                </a:pP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a:rPr>
                          </m:ctrlPr>
                        </m:sSupPr>
                        <m:e>
                          <m:r>
                            <a:rPr lang="en-US" b="0" i="1" smtClean="0">
                              <a:solidFill>
                                <a:schemeClr val="tx1"/>
                              </a:solidFill>
                              <a:latin typeface="Cambria Math"/>
                            </a:rPr>
                            <m:t>𝑙</m:t>
                          </m:r>
                        </m:e>
                        <m:sup>
                          <m:r>
                            <a:rPr lang="en-US" b="0" i="1" smtClean="0">
                              <a:solidFill>
                                <a:schemeClr val="tx1"/>
                              </a:solidFill>
                              <a:latin typeface="Cambria Math"/>
                            </a:rPr>
                            <m:t>∗</m:t>
                          </m:r>
                        </m:sup>
                      </m:sSup>
                      <m:r>
                        <a:rPr lang="en-US" b="0" i="1" smtClean="0">
                          <a:solidFill>
                            <a:schemeClr val="tx1"/>
                          </a:solidFill>
                          <a:latin typeface="Cambria Math"/>
                        </a:rPr>
                        <m:t>(</m:t>
                      </m:r>
                      <m:r>
                        <a:rPr lang="en-US" b="0" i="1" smtClean="0">
                          <a:solidFill>
                            <a:schemeClr val="tx1"/>
                          </a:solidFill>
                          <a:latin typeface="Cambria Math"/>
                          <a:ea typeface="Cambria Math"/>
                        </a:rPr>
                        <m:t>𝛽</m:t>
                      </m:r>
                      <m:r>
                        <a:rPr lang="en-US" b="0" i="1" smtClean="0">
                          <a:solidFill>
                            <a:schemeClr val="tx1"/>
                          </a:solidFill>
                          <a:latin typeface="Cambria Math"/>
                          <a:ea typeface="Cambria Math"/>
                        </a:rPr>
                        <m:t>)=</m:t>
                      </m:r>
                      <m:nary>
                        <m:naryPr>
                          <m:chr m:val="∑"/>
                          <m:supHide m:val="on"/>
                          <m:ctrlPr>
                            <a:rPr lang="en-US" i="1" smtClean="0">
                              <a:solidFill>
                                <a:schemeClr val="tx1"/>
                              </a:solidFill>
                              <a:latin typeface="Cambria Math"/>
                            </a:rPr>
                          </m:ctrlPr>
                        </m:naryPr>
                        <m:sub>
                          <m:sSub>
                            <m:sSubPr>
                              <m:ctrlPr>
                                <a:rPr lang="en-US" i="1" smtClean="0">
                                  <a:solidFill>
                                    <a:schemeClr val="tx1"/>
                                  </a:solidFill>
                                  <a:latin typeface="Cambria Math"/>
                                </a:rPr>
                              </m:ctrlPr>
                            </m:sSubPr>
                            <m:e>
                              <m:r>
                                <a:rPr lang="en-US" b="0" i="1" smtClean="0">
                                  <a:solidFill>
                                    <a:schemeClr val="tx1"/>
                                  </a:solidFill>
                                  <a:latin typeface="Cambria Math"/>
                                </a:rPr>
                                <m:t>𝑦</m:t>
                              </m:r>
                            </m:e>
                            <m:sub>
                              <m:r>
                                <a:rPr lang="en-US" b="0" i="1" smtClean="0">
                                  <a:solidFill>
                                    <a:schemeClr val="tx1"/>
                                  </a:solidFill>
                                  <a:latin typeface="Cambria Math"/>
                                </a:rPr>
                                <m:t>𝑖</m:t>
                              </m:r>
                            </m:sub>
                          </m:sSub>
                          <m:r>
                            <m:rPr>
                              <m:brk m:alnAt="7"/>
                            </m:rPr>
                            <a:rPr lang="en-US" b="0" i="1" smtClean="0">
                              <a:solidFill>
                                <a:schemeClr val="tx1"/>
                              </a:solidFill>
                              <a:latin typeface="Cambria Math"/>
                            </a:rPr>
                            <m:t>=</m:t>
                          </m:r>
                          <m:r>
                            <a:rPr lang="en-US" b="0" i="1" smtClean="0">
                              <a:solidFill>
                                <a:schemeClr val="tx1"/>
                              </a:solidFill>
                              <a:latin typeface="Cambria Math"/>
                            </a:rPr>
                            <m:t>1</m:t>
                          </m:r>
                        </m:sub>
                        <m:sup/>
                        <m:e>
                          <m:r>
                            <a:rPr lang="en-US" b="0" i="1" smtClean="0">
                              <a:solidFill>
                                <a:schemeClr val="tx1"/>
                              </a:solidFill>
                              <a:latin typeface="Cambria Math"/>
                            </a:rPr>
                            <m:t>𝑙𝑜𝑔</m:t>
                          </m:r>
                          <m:sSub>
                            <m:sSubPr>
                              <m:ctrlPr>
                                <a:rPr lang="en-US" b="0" i="1" smtClean="0">
                                  <a:solidFill>
                                    <a:schemeClr val="tx1"/>
                                  </a:solidFill>
                                  <a:latin typeface="Cambria Math"/>
                                </a:rPr>
                              </m:ctrlPr>
                            </m:sSubPr>
                            <m:e>
                              <m:r>
                                <a:rPr lang="en-US" b="0" i="1" smtClean="0">
                                  <a:solidFill>
                                    <a:schemeClr val="tx1"/>
                                  </a:solidFill>
                                  <a:latin typeface="Cambria Math"/>
                                </a:rPr>
                                <m:t>𝑝</m:t>
                              </m:r>
                            </m:e>
                            <m:sub>
                              <m:r>
                                <a:rPr lang="en-US" b="0" i="1" smtClean="0">
                                  <a:solidFill>
                                    <a:schemeClr val="tx1"/>
                                  </a:solidFill>
                                  <a:latin typeface="Cambria Math"/>
                                  <a:ea typeface="Cambria Math"/>
                                </a:rPr>
                                <m:t>𝜆</m:t>
                              </m:r>
                            </m:sub>
                          </m:sSub>
                          <m:r>
                            <a:rPr lang="en-US" b="0" i="1" smtClean="0">
                              <a:solidFill>
                                <a:schemeClr val="tx1"/>
                              </a:solidFill>
                              <a:latin typeface="Cambria Math"/>
                            </a:rPr>
                            <m:t>(</m:t>
                          </m:r>
                          <m:sSub>
                            <m:sSubPr>
                              <m:ctrlPr>
                                <a:rPr lang="en-US" b="0" i="1" smtClean="0">
                                  <a:solidFill>
                                    <a:schemeClr val="tx1"/>
                                  </a:solidFill>
                                  <a:latin typeface="Cambria Math"/>
                                </a:rPr>
                              </m:ctrlPr>
                            </m:sSubPr>
                            <m:e>
                              <m:r>
                                <a:rPr lang="en-US" b="0" i="1" smtClean="0">
                                  <a:solidFill>
                                    <a:schemeClr val="tx1"/>
                                  </a:solidFill>
                                  <a:latin typeface="Cambria Math"/>
                                </a:rPr>
                                <m:t>𝑧</m:t>
                              </m:r>
                            </m:e>
                            <m:sub>
                              <m:r>
                                <a:rPr lang="en-US" b="0" i="1" smtClean="0">
                                  <a:solidFill>
                                    <a:schemeClr val="tx1"/>
                                  </a:solidFill>
                                  <a:latin typeface="Cambria Math"/>
                                </a:rPr>
                                <m:t>𝑖</m:t>
                              </m:r>
                            </m:sub>
                          </m:sSub>
                          <m:r>
                            <a:rPr lang="en-US" b="0" i="1" smtClean="0">
                              <a:solidFill>
                                <a:schemeClr val="tx1"/>
                              </a:solidFill>
                              <a:latin typeface="Cambria Math"/>
                            </a:rPr>
                            <m:t>)</m:t>
                          </m:r>
                        </m:e>
                      </m:nary>
                    </m:oMath>
                  </m:oMathPara>
                </a14:m>
                <a:endParaRPr lang="en-US" i="1" dirty="0" smtClean="0">
                  <a:solidFill>
                    <a:schemeClr val="tx1"/>
                  </a:solidFill>
                </a:endParaRPr>
              </a:p>
              <a:p>
                <a:r>
                  <a:rPr lang="en-US" dirty="0" smtClean="0"/>
                  <a:t>where </a:t>
                </a: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ea typeface="Cambria Math"/>
                          </a:rPr>
                          <m:t>𝜆</m:t>
                        </m:r>
                      </m:sub>
                    </m:sSub>
                    <m:d>
                      <m:dPr>
                        <m:ctrlPr>
                          <a:rPr lang="en-US" i="1">
                            <a:latin typeface="Cambria Math"/>
                            <a:ea typeface="Cambria Math"/>
                          </a:rPr>
                        </m:ctrlPr>
                      </m:dPr>
                      <m:e>
                        <m:r>
                          <a:rPr lang="en-US" b="0" i="1" smtClean="0">
                            <a:latin typeface="Cambria Math"/>
                          </a:rPr>
                          <m:t>𝑧</m:t>
                        </m:r>
                      </m:e>
                    </m:d>
                    <m:r>
                      <a:rPr lang="en-US" b="0" i="1" smtClean="0">
                        <a:latin typeface="Cambria Math"/>
                      </a:rPr>
                      <m:t>=</m:t>
                    </m:r>
                    <m:f>
                      <m:fPr>
                        <m:ctrlPr>
                          <a:rPr lang="en-US" b="0" i="1" smtClean="0">
                            <a:latin typeface="Cambria Math"/>
                            <a:ea typeface="Cambria Math"/>
                          </a:rPr>
                        </m:ctrlPr>
                      </m:fPr>
                      <m:num>
                        <m:r>
                          <a:rPr lang="en-US" b="0" i="1" smtClean="0">
                            <a:latin typeface="Cambria Math"/>
                            <a:ea typeface="Cambria Math"/>
                          </a:rPr>
                          <m:t>𝜆</m:t>
                        </m:r>
                        <m:d>
                          <m:dPr>
                            <m:ctrlPr>
                              <a:rPr lang="en-US" b="0" i="1" smtClean="0">
                                <a:latin typeface="Cambria Math"/>
                                <a:ea typeface="Cambria Math"/>
                              </a:rPr>
                            </m:ctrlPr>
                          </m:dPr>
                          <m:e>
                            <m:r>
                              <a:rPr lang="en-US" b="0" i="1" smtClean="0">
                                <a:latin typeface="Cambria Math"/>
                                <a:ea typeface="Cambria Math"/>
                              </a:rPr>
                              <m:t>𝑧</m:t>
                            </m:r>
                          </m:e>
                        </m:d>
                      </m:num>
                      <m:den>
                        <m:r>
                          <m:rPr>
                            <m:sty m:val="p"/>
                          </m:rPr>
                          <a:rPr lang="el-GR" b="0" i="1" smtClean="0">
                            <a:latin typeface="Cambria Math"/>
                            <a:ea typeface="Cambria Math"/>
                          </a:rPr>
                          <m:t>Λ</m:t>
                        </m:r>
                        <m:d>
                          <m:dPr>
                            <m:ctrlPr>
                              <a:rPr lang="en-US" b="0" i="1" smtClean="0">
                                <a:latin typeface="Cambria Math"/>
                                <a:ea typeface="Cambria Math"/>
                              </a:rPr>
                            </m:ctrlPr>
                          </m:dPr>
                          <m:e>
                            <m:r>
                              <a:rPr lang="en-US" b="0" i="1" smtClean="0">
                                <a:latin typeface="Cambria Math"/>
                                <a:ea typeface="Cambria Math"/>
                              </a:rPr>
                              <m:t>𝐷</m:t>
                            </m:r>
                          </m:e>
                        </m:d>
                      </m:den>
                    </m:f>
                  </m:oMath>
                </a14:m>
                <a:r>
                  <a:rPr lang="en-US" dirty="0" smtClean="0">
                    <a:solidFill>
                      <a:schemeClr val="tx1"/>
                    </a:solidFill>
                  </a:rPr>
                  <a:t>  is the density</a:t>
                </a:r>
              </a:p>
              <a:p>
                <a:pPr lvl="1"/>
                <a:r>
                  <a:rPr lang="en-US" dirty="0" smtClean="0">
                    <a:solidFill>
                      <a:schemeClr val="tx1"/>
                    </a:solidFill>
                  </a:rPr>
                  <a:t>This is what we would get if we treated </a:t>
                </a:r>
                <a:r>
                  <a:rPr lang="en-US" i="1" dirty="0" err="1" smtClean="0">
                    <a:solidFill>
                      <a:schemeClr val="tx1"/>
                    </a:solidFill>
                  </a:rPr>
                  <a:t>z</a:t>
                </a:r>
                <a:r>
                  <a:rPr lang="en-US" i="1" baseline="-25000" dirty="0" err="1" smtClean="0">
                    <a:solidFill>
                      <a:schemeClr val="tx1"/>
                    </a:solidFill>
                  </a:rPr>
                  <a:t>i</a:t>
                </a:r>
                <a:r>
                  <a:rPr lang="en-US" i="1" dirty="0">
                    <a:solidFill>
                      <a:schemeClr val="tx1"/>
                    </a:solidFill>
                  </a:rPr>
                  <a:t> </a:t>
                </a:r>
                <a:r>
                  <a:rPr lang="en-US" dirty="0" smtClean="0">
                    <a:solidFill>
                      <a:schemeClr val="tx1"/>
                    </a:solidFill>
                  </a:rPr>
                  <a:t>as a simple random sample from </a:t>
                </a:r>
                <a:r>
                  <a:rPr lang="en-US" i="1" dirty="0" smtClean="0">
                    <a:solidFill>
                      <a:schemeClr val="tx1"/>
                    </a:solidFill>
                  </a:rPr>
                  <a:t>p</a:t>
                </a:r>
                <a:r>
                  <a:rPr lang="el-GR" i="1" baseline="-25000" dirty="0" smtClean="0">
                    <a:solidFill>
                      <a:schemeClr val="tx1"/>
                    </a:solidFill>
                  </a:rPr>
                  <a:t>λ</a:t>
                </a:r>
                <a:r>
                  <a:rPr lang="en-US" i="1" dirty="0" smtClean="0">
                    <a:solidFill>
                      <a:schemeClr val="tx1"/>
                    </a:solidFill>
                  </a:rPr>
                  <a:t>.</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30</a:t>
            </a:fld>
            <a:endParaRPr lang="en-US"/>
          </a:p>
        </p:txBody>
      </p:sp>
    </p:spTree>
    <p:extLst>
      <p:ext uri="{BB962C8B-B14F-4D97-AF65-F5344CB8AC3E}">
        <p14:creationId xmlns:p14="http://schemas.microsoft.com/office/powerpoint/2010/main" val="988573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p:sp>
        <p:nvSpPr>
          <p:cNvPr id="3" name="Content Placeholder 2"/>
          <p:cNvSpPr>
            <a:spLocks noGrp="1"/>
          </p:cNvSpPr>
          <p:nvPr>
            <p:ph idx="1"/>
          </p:nvPr>
        </p:nvSpPr>
        <p:spPr/>
        <p:txBody>
          <a:bodyPr/>
          <a:lstStyle/>
          <a:p>
            <a:r>
              <a:rPr lang="en-US" dirty="0" smtClean="0"/>
              <a:t>Maximizing the full likelihood essentially;</a:t>
            </a:r>
          </a:p>
          <a:p>
            <a:pPr lvl="1"/>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31</a:t>
            </a:fld>
            <a:endParaRPr lang="en-US"/>
          </a:p>
        </p:txBody>
      </p:sp>
    </p:spTree>
    <p:extLst>
      <p:ext uri="{BB962C8B-B14F-4D97-AF65-F5344CB8AC3E}">
        <p14:creationId xmlns:p14="http://schemas.microsoft.com/office/powerpoint/2010/main" val="2710331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p:sp>
        <p:nvSpPr>
          <p:cNvPr id="3" name="Content Placeholder 2"/>
          <p:cNvSpPr>
            <a:spLocks noGrp="1"/>
          </p:cNvSpPr>
          <p:nvPr>
            <p:ph idx="1"/>
          </p:nvPr>
        </p:nvSpPr>
        <p:spPr/>
        <p:txBody>
          <a:bodyPr/>
          <a:lstStyle/>
          <a:p>
            <a:r>
              <a:rPr lang="en-US" dirty="0" smtClean="0"/>
              <a:t>Maximizing the </a:t>
            </a:r>
            <a:r>
              <a:rPr lang="en-US" dirty="0" smtClean="0"/>
              <a:t>full likelihood </a:t>
            </a:r>
            <a:r>
              <a:rPr lang="en-US" dirty="0" smtClean="0"/>
              <a:t>essentially;</a:t>
            </a:r>
          </a:p>
          <a:p>
            <a:pPr lvl="1"/>
            <a:endParaRPr lang="en-US" dirty="0"/>
          </a:p>
          <a:p>
            <a:pPr lvl="1"/>
            <a:r>
              <a:rPr lang="en-US" dirty="0" smtClean="0">
                <a:solidFill>
                  <a:schemeClr val="tx1"/>
                </a:solidFill>
              </a:rPr>
              <a:t>Finds </a:t>
            </a:r>
            <a:r>
              <a:rPr lang="el-GR" dirty="0" smtClean="0">
                <a:solidFill>
                  <a:schemeClr val="tx1"/>
                </a:solidFill>
                <a:latin typeface="Times New Roman"/>
                <a:cs typeface="Times New Roman"/>
              </a:rPr>
              <a:t>β</a:t>
            </a:r>
            <a:r>
              <a:rPr lang="en-US" dirty="0" smtClean="0">
                <a:solidFill>
                  <a:schemeClr val="tx1"/>
                </a:solidFill>
                <a:latin typeface="Times New Roman"/>
                <a:cs typeface="Times New Roman"/>
              </a:rPr>
              <a:t> such that </a:t>
            </a:r>
            <a:r>
              <a:rPr lang="en-US" i="1" dirty="0">
                <a:solidFill>
                  <a:schemeClr val="tx1"/>
                </a:solidFill>
              </a:rPr>
              <a:t>p</a:t>
            </a:r>
            <a:r>
              <a:rPr lang="el-GR" i="1" baseline="-25000" dirty="0" smtClean="0">
                <a:solidFill>
                  <a:schemeClr val="tx1"/>
                </a:solidFill>
              </a:rPr>
              <a:t>λ</a:t>
            </a:r>
            <a:r>
              <a:rPr lang="en-US" i="1" baseline="-25000" dirty="0" smtClean="0">
                <a:solidFill>
                  <a:schemeClr val="tx1"/>
                </a:solidFill>
              </a:rPr>
              <a:t>  </a:t>
            </a:r>
            <a:r>
              <a:rPr lang="en-US" dirty="0" smtClean="0">
                <a:solidFill>
                  <a:schemeClr val="tx1"/>
                </a:solidFill>
              </a:rPr>
              <a:t>matches the means of the features in the presence samples</a:t>
            </a:r>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32</a:t>
            </a:fld>
            <a:endParaRPr lang="en-US"/>
          </a:p>
        </p:txBody>
      </p:sp>
    </p:spTree>
    <p:extLst>
      <p:ext uri="{BB962C8B-B14F-4D97-AF65-F5344CB8AC3E}">
        <p14:creationId xmlns:p14="http://schemas.microsoft.com/office/powerpoint/2010/main" val="3829922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Maximizing the </a:t>
                </a:r>
                <a:r>
                  <a:rPr lang="en-US" dirty="0" smtClean="0"/>
                  <a:t>full likelihood </a:t>
                </a:r>
                <a:r>
                  <a:rPr lang="en-US" dirty="0" smtClean="0"/>
                  <a:t>essentially;</a:t>
                </a:r>
              </a:p>
              <a:p>
                <a:pPr lvl="1"/>
                <a:endParaRPr lang="en-US" dirty="0"/>
              </a:p>
              <a:p>
                <a:pPr lvl="1"/>
                <a:r>
                  <a:rPr lang="en-US" dirty="0" smtClean="0">
                    <a:solidFill>
                      <a:schemeClr val="tx1"/>
                    </a:solidFill>
                  </a:rPr>
                  <a:t>Finds </a:t>
                </a:r>
                <a:r>
                  <a:rPr lang="el-GR" dirty="0" smtClean="0">
                    <a:solidFill>
                      <a:schemeClr val="tx1"/>
                    </a:solidFill>
                    <a:latin typeface="Times New Roman"/>
                    <a:cs typeface="Times New Roman"/>
                  </a:rPr>
                  <a:t>β</a:t>
                </a:r>
                <a:r>
                  <a:rPr lang="en-US" dirty="0" smtClean="0">
                    <a:solidFill>
                      <a:schemeClr val="tx1"/>
                    </a:solidFill>
                    <a:latin typeface="Times New Roman"/>
                    <a:cs typeface="Times New Roman"/>
                  </a:rPr>
                  <a:t> such that </a:t>
                </a:r>
                <a:r>
                  <a:rPr lang="en-US" i="1" dirty="0">
                    <a:solidFill>
                      <a:schemeClr val="tx1"/>
                    </a:solidFill>
                  </a:rPr>
                  <a:t>p</a:t>
                </a:r>
                <a:r>
                  <a:rPr lang="el-GR" i="1" baseline="-25000" dirty="0" smtClean="0">
                    <a:solidFill>
                      <a:schemeClr val="tx1"/>
                    </a:solidFill>
                  </a:rPr>
                  <a:t>λ</a:t>
                </a:r>
                <a:r>
                  <a:rPr lang="en-US" i="1" baseline="-25000" dirty="0" smtClean="0">
                    <a:solidFill>
                      <a:schemeClr val="tx1"/>
                    </a:solidFill>
                  </a:rPr>
                  <a:t>  </a:t>
                </a:r>
                <a:r>
                  <a:rPr lang="en-US" dirty="0" smtClean="0">
                    <a:solidFill>
                      <a:schemeClr val="tx1"/>
                    </a:solidFill>
                  </a:rPr>
                  <a:t>matches the means of the features in the presence samples</a:t>
                </a:r>
              </a:p>
              <a:p>
                <a:pPr lvl="1"/>
                <a:endParaRPr lang="en-US" dirty="0">
                  <a:solidFill>
                    <a:schemeClr val="tx1"/>
                  </a:solidFill>
                </a:endParaRPr>
              </a:p>
              <a:p>
                <a:pPr lvl="1"/>
                <a:r>
                  <a:rPr lang="en-US" dirty="0" smtClean="0">
                    <a:solidFill>
                      <a:schemeClr val="tx1"/>
                    </a:solidFill>
                  </a:rPr>
                  <a:t>Finds </a:t>
                </a:r>
                <a:r>
                  <a:rPr lang="el-GR" dirty="0" smtClean="0">
                    <a:solidFill>
                      <a:schemeClr val="tx1"/>
                    </a:solidFill>
                    <a:latin typeface="Times New Roman"/>
                    <a:cs typeface="Times New Roman"/>
                  </a:rPr>
                  <a:t>α</a:t>
                </a:r>
                <a:r>
                  <a:rPr lang="en-US" dirty="0" smtClean="0">
                    <a:solidFill>
                      <a:schemeClr val="tx1"/>
                    </a:solidFill>
                    <a:latin typeface="Times New Roman"/>
                    <a:cs typeface="Times New Roman"/>
                  </a:rPr>
                  <a:t> such that </a:t>
                </a:r>
                <a14:m>
                  <m:oMath xmlns:m="http://schemas.openxmlformats.org/officeDocument/2006/math">
                    <m:r>
                      <a:rPr lang="en-US" i="1" smtClean="0">
                        <a:solidFill>
                          <a:schemeClr val="tx1"/>
                        </a:solidFill>
                        <a:latin typeface="Cambria Math"/>
                        <a:ea typeface="Cambria Math"/>
                        <a:cs typeface="Times New Roman"/>
                      </a:rPr>
                      <m:t>𝜆</m:t>
                    </m:r>
                    <m:d>
                      <m:dPr>
                        <m:ctrlPr>
                          <a:rPr lang="en-US" b="0" i="1" smtClean="0">
                            <a:solidFill>
                              <a:schemeClr val="tx1"/>
                            </a:solidFill>
                            <a:latin typeface="Cambria Math"/>
                            <a:ea typeface="Cambria Math"/>
                            <a:cs typeface="Times New Roman"/>
                          </a:rPr>
                        </m:ctrlPr>
                      </m:dPr>
                      <m:e>
                        <m:r>
                          <a:rPr lang="en-US" b="0" i="1" smtClean="0">
                            <a:solidFill>
                              <a:schemeClr val="tx1"/>
                            </a:solidFill>
                            <a:latin typeface="Cambria Math"/>
                            <a:ea typeface="Cambria Math"/>
                            <a:cs typeface="Times New Roman"/>
                          </a:rPr>
                          <m:t>𝑧</m:t>
                        </m:r>
                      </m:e>
                    </m:d>
                    <m:r>
                      <a:rPr lang="en-US" b="0" i="1" smtClean="0">
                        <a:solidFill>
                          <a:schemeClr val="tx1"/>
                        </a:solidFill>
                        <a:latin typeface="Cambria Math"/>
                        <a:ea typeface="Cambria Math"/>
                        <a:cs typeface="Times New Roman"/>
                      </a:rPr>
                      <m:t>=</m:t>
                    </m:r>
                    <m:sSub>
                      <m:sSubPr>
                        <m:ctrlPr>
                          <a:rPr lang="en-US" b="0" i="1" smtClean="0">
                            <a:solidFill>
                              <a:schemeClr val="tx1"/>
                            </a:solidFill>
                            <a:latin typeface="Cambria Math"/>
                            <a:ea typeface="Cambria Math"/>
                            <a:cs typeface="Times New Roman"/>
                          </a:rPr>
                        </m:ctrlPr>
                      </m:sSubPr>
                      <m:e>
                        <m:r>
                          <a:rPr lang="en-US" b="0" i="1" smtClean="0">
                            <a:solidFill>
                              <a:schemeClr val="tx1"/>
                            </a:solidFill>
                            <a:latin typeface="Cambria Math"/>
                            <a:ea typeface="Cambria Math"/>
                            <a:cs typeface="Times New Roman"/>
                          </a:rPr>
                          <m:t>𝑛</m:t>
                        </m:r>
                      </m:e>
                      <m:sub>
                        <m:r>
                          <a:rPr lang="en-US" b="0" i="1" smtClean="0">
                            <a:solidFill>
                              <a:schemeClr val="tx1"/>
                            </a:solidFill>
                            <a:latin typeface="Cambria Math"/>
                            <a:ea typeface="Cambria Math"/>
                            <a:cs typeface="Times New Roman"/>
                          </a:rPr>
                          <m:t>1</m:t>
                        </m:r>
                      </m:sub>
                    </m:sSub>
                    <m:sSub>
                      <m:sSubPr>
                        <m:ctrlPr>
                          <a:rPr lang="en-US" b="0" i="1" smtClean="0">
                            <a:solidFill>
                              <a:schemeClr val="tx1"/>
                            </a:solidFill>
                            <a:latin typeface="Cambria Math"/>
                            <a:ea typeface="Cambria Math"/>
                            <a:cs typeface="Times New Roman"/>
                          </a:rPr>
                        </m:ctrlPr>
                      </m:sSubPr>
                      <m:e>
                        <m:r>
                          <a:rPr lang="en-US" b="0" i="1" smtClean="0">
                            <a:solidFill>
                              <a:schemeClr val="tx1"/>
                            </a:solidFill>
                            <a:latin typeface="Cambria Math"/>
                            <a:ea typeface="Cambria Math"/>
                            <a:cs typeface="Times New Roman"/>
                          </a:rPr>
                          <m:t>𝑝</m:t>
                        </m:r>
                      </m:e>
                      <m:sub>
                        <m:r>
                          <a:rPr lang="en-US" b="0" i="1" smtClean="0">
                            <a:solidFill>
                              <a:schemeClr val="tx1"/>
                            </a:solidFill>
                            <a:latin typeface="Cambria Math"/>
                            <a:ea typeface="Cambria Math"/>
                            <a:cs typeface="Times New Roman"/>
                          </a:rPr>
                          <m:t>𝜆</m:t>
                        </m:r>
                      </m:sub>
                    </m:sSub>
                    <m:r>
                      <a:rPr lang="en-US" b="0" i="1" smtClean="0">
                        <a:solidFill>
                          <a:schemeClr val="tx1"/>
                        </a:solidFill>
                        <a:latin typeface="Cambria Math"/>
                        <a:ea typeface="Cambria Math"/>
                        <a:cs typeface="Times New Roman"/>
                      </a:rPr>
                      <m:t>(</m:t>
                    </m:r>
                    <m:r>
                      <a:rPr lang="en-US" b="0" i="1" smtClean="0">
                        <a:solidFill>
                          <a:schemeClr val="tx1"/>
                        </a:solidFill>
                        <a:latin typeface="Cambria Math"/>
                        <a:ea typeface="Cambria Math"/>
                        <a:cs typeface="Times New Roman"/>
                      </a:rPr>
                      <m:t>𝑧</m:t>
                    </m:r>
                    <m:r>
                      <a:rPr lang="en-US" b="0" i="1" smtClean="0">
                        <a:solidFill>
                          <a:schemeClr val="tx1"/>
                        </a:solidFill>
                        <a:latin typeface="Cambria Math"/>
                        <a:ea typeface="Cambria Math"/>
                        <a:cs typeface="Times New Roman"/>
                      </a:rPr>
                      <m:t>)</m:t>
                    </m:r>
                  </m:oMath>
                </a14:m>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33</a:t>
            </a:fld>
            <a:endParaRPr lang="en-US"/>
          </a:p>
        </p:txBody>
      </p:sp>
    </p:spTree>
    <p:extLst>
      <p:ext uri="{BB962C8B-B14F-4D97-AF65-F5344CB8AC3E}">
        <p14:creationId xmlns:p14="http://schemas.microsoft.com/office/powerpoint/2010/main" val="300706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Maximizing the </a:t>
                </a:r>
                <a:r>
                  <a:rPr lang="en-US" dirty="0" smtClean="0"/>
                  <a:t>full likelihood </a:t>
                </a:r>
                <a:r>
                  <a:rPr lang="en-US" dirty="0" smtClean="0"/>
                  <a:t>essentially;</a:t>
                </a:r>
              </a:p>
              <a:p>
                <a:pPr lvl="1"/>
                <a:endParaRPr lang="en-US" dirty="0"/>
              </a:p>
              <a:p>
                <a:pPr lvl="1"/>
                <a:r>
                  <a:rPr lang="en-US" dirty="0" smtClean="0">
                    <a:solidFill>
                      <a:schemeClr val="tx1"/>
                    </a:solidFill>
                  </a:rPr>
                  <a:t>Finds </a:t>
                </a:r>
                <a:r>
                  <a:rPr lang="el-GR" dirty="0" smtClean="0">
                    <a:solidFill>
                      <a:schemeClr val="tx1"/>
                    </a:solidFill>
                    <a:latin typeface="Times New Roman"/>
                    <a:cs typeface="Times New Roman"/>
                  </a:rPr>
                  <a:t>β</a:t>
                </a:r>
                <a:r>
                  <a:rPr lang="en-US" dirty="0" smtClean="0">
                    <a:solidFill>
                      <a:schemeClr val="tx1"/>
                    </a:solidFill>
                    <a:latin typeface="Times New Roman"/>
                    <a:cs typeface="Times New Roman"/>
                  </a:rPr>
                  <a:t> such that </a:t>
                </a:r>
                <a:r>
                  <a:rPr lang="en-US" i="1" dirty="0">
                    <a:solidFill>
                      <a:schemeClr val="tx1"/>
                    </a:solidFill>
                  </a:rPr>
                  <a:t>p</a:t>
                </a:r>
                <a:r>
                  <a:rPr lang="el-GR" i="1" baseline="-25000" dirty="0" smtClean="0">
                    <a:solidFill>
                      <a:schemeClr val="tx1"/>
                    </a:solidFill>
                  </a:rPr>
                  <a:t>λ</a:t>
                </a:r>
                <a:r>
                  <a:rPr lang="en-US" i="1" baseline="-25000" dirty="0" smtClean="0">
                    <a:solidFill>
                      <a:schemeClr val="tx1"/>
                    </a:solidFill>
                  </a:rPr>
                  <a:t>  </a:t>
                </a:r>
                <a:r>
                  <a:rPr lang="en-US" dirty="0" smtClean="0">
                    <a:solidFill>
                      <a:schemeClr val="tx1"/>
                    </a:solidFill>
                  </a:rPr>
                  <a:t>matches the means of the features in the presence samples</a:t>
                </a:r>
              </a:p>
              <a:p>
                <a:pPr lvl="1"/>
                <a:endParaRPr lang="en-US" dirty="0">
                  <a:solidFill>
                    <a:schemeClr val="tx1"/>
                  </a:solidFill>
                </a:endParaRPr>
              </a:p>
              <a:p>
                <a:pPr lvl="1"/>
                <a:r>
                  <a:rPr lang="en-US" dirty="0" smtClean="0">
                    <a:solidFill>
                      <a:schemeClr val="tx1"/>
                    </a:solidFill>
                  </a:rPr>
                  <a:t>Finds </a:t>
                </a:r>
                <a:r>
                  <a:rPr lang="el-GR" dirty="0" smtClean="0">
                    <a:solidFill>
                      <a:schemeClr val="tx1"/>
                    </a:solidFill>
                    <a:latin typeface="Times New Roman"/>
                    <a:cs typeface="Times New Roman"/>
                  </a:rPr>
                  <a:t>α</a:t>
                </a:r>
                <a:r>
                  <a:rPr lang="en-US" dirty="0" smtClean="0">
                    <a:solidFill>
                      <a:schemeClr val="tx1"/>
                    </a:solidFill>
                    <a:latin typeface="Times New Roman"/>
                    <a:cs typeface="Times New Roman"/>
                  </a:rPr>
                  <a:t> such that </a:t>
                </a:r>
                <a14:m>
                  <m:oMath xmlns:m="http://schemas.openxmlformats.org/officeDocument/2006/math">
                    <m:r>
                      <a:rPr lang="en-US" i="1" smtClean="0">
                        <a:solidFill>
                          <a:schemeClr val="tx1"/>
                        </a:solidFill>
                        <a:latin typeface="Cambria Math"/>
                        <a:ea typeface="Cambria Math"/>
                        <a:cs typeface="Times New Roman"/>
                      </a:rPr>
                      <m:t>𝜆</m:t>
                    </m:r>
                    <m:d>
                      <m:dPr>
                        <m:ctrlPr>
                          <a:rPr lang="en-US" b="0" i="1" smtClean="0">
                            <a:solidFill>
                              <a:schemeClr val="tx1"/>
                            </a:solidFill>
                            <a:latin typeface="Cambria Math"/>
                            <a:ea typeface="Cambria Math"/>
                            <a:cs typeface="Times New Roman"/>
                          </a:rPr>
                        </m:ctrlPr>
                      </m:dPr>
                      <m:e>
                        <m:r>
                          <a:rPr lang="en-US" b="0" i="1" smtClean="0">
                            <a:solidFill>
                              <a:schemeClr val="tx1"/>
                            </a:solidFill>
                            <a:latin typeface="Cambria Math"/>
                            <a:ea typeface="Cambria Math"/>
                            <a:cs typeface="Times New Roman"/>
                          </a:rPr>
                          <m:t>𝑧</m:t>
                        </m:r>
                      </m:e>
                    </m:d>
                    <m:r>
                      <a:rPr lang="en-US" b="0" i="1" smtClean="0">
                        <a:solidFill>
                          <a:schemeClr val="tx1"/>
                        </a:solidFill>
                        <a:latin typeface="Cambria Math"/>
                        <a:ea typeface="Cambria Math"/>
                        <a:cs typeface="Times New Roman"/>
                      </a:rPr>
                      <m:t>=</m:t>
                    </m:r>
                    <m:sSub>
                      <m:sSubPr>
                        <m:ctrlPr>
                          <a:rPr lang="en-US" b="0" i="1" smtClean="0">
                            <a:solidFill>
                              <a:schemeClr val="tx1"/>
                            </a:solidFill>
                            <a:latin typeface="Cambria Math"/>
                            <a:ea typeface="Cambria Math"/>
                            <a:cs typeface="Times New Roman"/>
                          </a:rPr>
                        </m:ctrlPr>
                      </m:sSubPr>
                      <m:e>
                        <m:r>
                          <a:rPr lang="en-US" b="0" i="1" smtClean="0">
                            <a:solidFill>
                              <a:schemeClr val="tx1"/>
                            </a:solidFill>
                            <a:latin typeface="Cambria Math"/>
                            <a:ea typeface="Cambria Math"/>
                            <a:cs typeface="Times New Roman"/>
                          </a:rPr>
                          <m:t>𝑛</m:t>
                        </m:r>
                      </m:e>
                      <m:sub>
                        <m:r>
                          <a:rPr lang="en-US" b="0" i="1" smtClean="0">
                            <a:solidFill>
                              <a:schemeClr val="tx1"/>
                            </a:solidFill>
                            <a:latin typeface="Cambria Math"/>
                            <a:ea typeface="Cambria Math"/>
                            <a:cs typeface="Times New Roman"/>
                          </a:rPr>
                          <m:t>1</m:t>
                        </m:r>
                      </m:sub>
                    </m:sSub>
                    <m:sSub>
                      <m:sSubPr>
                        <m:ctrlPr>
                          <a:rPr lang="en-US" b="0" i="1" smtClean="0">
                            <a:solidFill>
                              <a:schemeClr val="tx1"/>
                            </a:solidFill>
                            <a:latin typeface="Cambria Math"/>
                            <a:ea typeface="Cambria Math"/>
                            <a:cs typeface="Times New Roman"/>
                          </a:rPr>
                        </m:ctrlPr>
                      </m:sSubPr>
                      <m:e>
                        <m:r>
                          <a:rPr lang="en-US" b="0" i="1" smtClean="0">
                            <a:solidFill>
                              <a:schemeClr val="tx1"/>
                            </a:solidFill>
                            <a:latin typeface="Cambria Math"/>
                            <a:ea typeface="Cambria Math"/>
                            <a:cs typeface="Times New Roman"/>
                          </a:rPr>
                          <m:t>𝑝</m:t>
                        </m:r>
                      </m:e>
                      <m:sub>
                        <m:r>
                          <a:rPr lang="en-US" b="0" i="1" smtClean="0">
                            <a:solidFill>
                              <a:schemeClr val="tx1"/>
                            </a:solidFill>
                            <a:latin typeface="Cambria Math"/>
                            <a:ea typeface="Cambria Math"/>
                            <a:cs typeface="Times New Roman"/>
                          </a:rPr>
                          <m:t>𝜆</m:t>
                        </m:r>
                      </m:sub>
                    </m:sSub>
                    <m:r>
                      <a:rPr lang="en-US" b="0" i="1" smtClean="0">
                        <a:solidFill>
                          <a:schemeClr val="tx1"/>
                        </a:solidFill>
                        <a:latin typeface="Cambria Math"/>
                        <a:ea typeface="Cambria Math"/>
                        <a:cs typeface="Times New Roman"/>
                      </a:rPr>
                      <m:t>(</m:t>
                    </m:r>
                    <m:r>
                      <a:rPr lang="en-US" b="0" i="1" smtClean="0">
                        <a:solidFill>
                          <a:schemeClr val="tx1"/>
                        </a:solidFill>
                        <a:latin typeface="Cambria Math"/>
                        <a:ea typeface="Cambria Math"/>
                        <a:cs typeface="Times New Roman"/>
                      </a:rPr>
                      <m:t>𝑧</m:t>
                    </m:r>
                    <m:r>
                      <a:rPr lang="en-US" b="0" i="1" smtClean="0">
                        <a:solidFill>
                          <a:schemeClr val="tx1"/>
                        </a:solidFill>
                        <a:latin typeface="Cambria Math"/>
                        <a:ea typeface="Cambria Math"/>
                        <a:cs typeface="Times New Roman"/>
                      </a:rPr>
                      <m:t>)</m:t>
                    </m:r>
                  </m:oMath>
                </a14:m>
                <a:endParaRPr lang="en-US" dirty="0" smtClean="0">
                  <a:solidFill>
                    <a:schemeClr val="tx1"/>
                  </a:solidFill>
                </a:endParaRPr>
              </a:p>
              <a:p>
                <a:pPr lvl="1"/>
                <a:endParaRPr lang="en-US" dirty="0">
                  <a:solidFill>
                    <a:schemeClr val="tx1"/>
                  </a:solidFill>
                </a:endParaRPr>
              </a:p>
              <a:p>
                <a:pPr lvl="1"/>
                <a:r>
                  <a:rPr lang="en-US" dirty="0" smtClean="0">
                    <a:solidFill>
                      <a:schemeClr val="tx1"/>
                    </a:solidFill>
                  </a:rPr>
                  <a:t>Generally can’t be done analytically- so use Monte Carlo instead.</a:t>
                </a:r>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r="-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34</a:t>
            </a:fld>
            <a:endParaRPr lang="en-US"/>
          </a:p>
        </p:txBody>
      </p:sp>
    </p:spTree>
    <p:extLst>
      <p:ext uri="{BB962C8B-B14F-4D97-AF65-F5344CB8AC3E}">
        <p14:creationId xmlns:p14="http://schemas.microsoft.com/office/powerpoint/2010/main" val="2195649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likelihood:</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𝑙</m:t>
                      </m:r>
                      <m:d>
                        <m:dPr>
                          <m:ctrlPr>
                            <a:rPr lang="en-US" b="0" i="1" smtClean="0">
                              <a:solidFill>
                                <a:schemeClr val="tx1"/>
                              </a:solidFill>
                              <a:latin typeface="Cambria Math"/>
                            </a:rPr>
                          </m:ctrlPr>
                        </m:dPr>
                        <m:e>
                          <m:r>
                            <a:rPr lang="en-US" b="0" i="1" smtClean="0">
                              <a:solidFill>
                                <a:schemeClr val="tx1"/>
                              </a:solidFill>
                              <a:latin typeface="Cambria Math"/>
                              <a:ea typeface="Cambria Math"/>
                            </a:rPr>
                            <m:t>𝛼</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𝛽</m:t>
                          </m:r>
                        </m:e>
                      </m:d>
                      <m:r>
                        <a:rPr lang="en-US" b="0" i="1" smtClean="0">
                          <a:solidFill>
                            <a:schemeClr val="tx1"/>
                          </a:solidFill>
                          <a:latin typeface="Cambria Math"/>
                          <a:ea typeface="Cambria Math"/>
                        </a:rPr>
                        <m:t>=</m:t>
                      </m:r>
                      <m:nary>
                        <m:naryPr>
                          <m:chr m:val="∑"/>
                          <m:supHide m:val="on"/>
                          <m:ctrlPr>
                            <a:rPr lang="en-US" b="0" i="1" smtClean="0">
                              <a:solidFill>
                                <a:schemeClr val="tx1"/>
                              </a:solidFill>
                              <a:latin typeface="Cambria Math"/>
                              <a:ea typeface="Cambria Math"/>
                            </a:rPr>
                          </m:ctrlPr>
                        </m:naryPr>
                        <m:sub>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𝑦</m:t>
                              </m:r>
                            </m:e>
                            <m:sub>
                              <m:r>
                                <a:rPr lang="en-US" b="0" i="1" smtClean="0">
                                  <a:solidFill>
                                    <a:schemeClr val="tx1"/>
                                  </a:solidFill>
                                  <a:latin typeface="Cambria Math"/>
                                  <a:ea typeface="Cambria Math"/>
                                </a:rPr>
                                <m:t>𝑖</m:t>
                              </m:r>
                            </m:sub>
                          </m:sSub>
                          <m:r>
                            <m:rPr>
                              <m:brk m:alnAt="7"/>
                            </m:rPr>
                            <a:rPr lang="en-US" b="0" i="1" smtClean="0">
                              <a:solidFill>
                                <a:schemeClr val="tx1"/>
                              </a:solidFill>
                              <a:latin typeface="Cambria Math"/>
                              <a:ea typeface="Cambria Math"/>
                            </a:rPr>
                            <m:t>=</m:t>
                          </m:r>
                          <m:r>
                            <a:rPr lang="en-US" b="0" i="1" smtClean="0">
                              <a:solidFill>
                                <a:schemeClr val="tx1"/>
                              </a:solidFill>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e>
                      </m:nary>
                      <m:r>
                        <a:rPr lang="en-US" b="0" i="1" smtClean="0">
                          <a:solidFill>
                            <a:schemeClr val="tx1"/>
                          </a:solidFill>
                          <a:latin typeface="Cambria Math"/>
                          <a:ea typeface="Cambria Math"/>
                        </a:rPr>
                        <m:t>−</m:t>
                      </m:r>
                      <m:nary>
                        <m:naryPr>
                          <m:limLoc m:val="undOvr"/>
                          <m:ctrlPr>
                            <a:rPr lang="en-US" b="0" i="1" smtClean="0">
                              <a:solidFill>
                                <a:schemeClr val="tx1"/>
                              </a:solidFill>
                              <a:latin typeface="Cambria Math"/>
                              <a:ea typeface="Cambria Math"/>
                            </a:rPr>
                          </m:ctrlPr>
                        </m:naryPr>
                        <m:sub>
                          <m:r>
                            <m:rPr>
                              <m:brk m:alnAt="24"/>
                            </m:rPr>
                            <a:rPr lang="en-US" b="0" i="1" smtClean="0">
                              <a:solidFill>
                                <a:schemeClr val="tx1"/>
                              </a:solidFill>
                              <a:latin typeface="Cambria Math"/>
                              <a:ea typeface="Cambria Math"/>
                            </a:rPr>
                            <m:t>𝐷</m:t>
                          </m:r>
                        </m:sub>
                        <m:sup>
                          <m:r>
                            <a:rPr lang="en-US" b="0" i="1" smtClean="0">
                              <a:solidFill>
                                <a:schemeClr val="tx1"/>
                              </a:solidFill>
                              <a:latin typeface="Cambria Math"/>
                              <a:ea typeface="Cambria Math"/>
                            </a:rPr>
                            <m:t> </m:t>
                          </m:r>
                        </m:sup>
                        <m:e>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e>
                      </m:nary>
                      <m:r>
                        <a:rPr lang="en-US" b="0" i="1" smtClean="0">
                          <a:solidFill>
                            <a:schemeClr val="tx1"/>
                          </a:solidFill>
                          <a:latin typeface="Cambria Math"/>
                          <a:ea typeface="Cambria Math"/>
                        </a:rPr>
                        <m:t>𝑑𝑧</m:t>
                      </m:r>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35</a:t>
            </a:fld>
            <a:endParaRPr lang="en-US"/>
          </a:p>
        </p:txBody>
      </p:sp>
    </p:spTree>
    <p:extLst>
      <p:ext uri="{BB962C8B-B14F-4D97-AF65-F5344CB8AC3E}">
        <p14:creationId xmlns:p14="http://schemas.microsoft.com/office/powerpoint/2010/main" val="1182011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likelihood:</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𝑙</m:t>
                      </m:r>
                      <m:d>
                        <m:dPr>
                          <m:ctrlPr>
                            <a:rPr lang="en-US" b="0" i="1" smtClean="0">
                              <a:solidFill>
                                <a:schemeClr val="tx1"/>
                              </a:solidFill>
                              <a:latin typeface="Cambria Math"/>
                            </a:rPr>
                          </m:ctrlPr>
                        </m:dPr>
                        <m:e>
                          <m:r>
                            <a:rPr lang="en-US" b="0" i="1" smtClean="0">
                              <a:solidFill>
                                <a:schemeClr val="tx1"/>
                              </a:solidFill>
                              <a:latin typeface="Cambria Math"/>
                              <a:ea typeface="Cambria Math"/>
                            </a:rPr>
                            <m:t>𝛼</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𝛽</m:t>
                          </m:r>
                        </m:e>
                      </m:d>
                      <m:r>
                        <a:rPr lang="en-US" b="0" i="1" smtClean="0">
                          <a:solidFill>
                            <a:schemeClr val="tx1"/>
                          </a:solidFill>
                          <a:latin typeface="Cambria Math"/>
                          <a:ea typeface="Cambria Math"/>
                        </a:rPr>
                        <m:t>=</m:t>
                      </m:r>
                      <m:nary>
                        <m:naryPr>
                          <m:chr m:val="∑"/>
                          <m:supHide m:val="on"/>
                          <m:ctrlPr>
                            <a:rPr lang="en-US" b="0" i="1" smtClean="0">
                              <a:solidFill>
                                <a:schemeClr val="tx1"/>
                              </a:solidFill>
                              <a:latin typeface="Cambria Math"/>
                              <a:ea typeface="Cambria Math"/>
                            </a:rPr>
                          </m:ctrlPr>
                        </m:naryPr>
                        <m:sub>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𝑦</m:t>
                              </m:r>
                            </m:e>
                            <m:sub>
                              <m:r>
                                <a:rPr lang="en-US" b="0" i="1" smtClean="0">
                                  <a:solidFill>
                                    <a:schemeClr val="tx1"/>
                                  </a:solidFill>
                                  <a:latin typeface="Cambria Math"/>
                                  <a:ea typeface="Cambria Math"/>
                                </a:rPr>
                                <m:t>𝑖</m:t>
                              </m:r>
                            </m:sub>
                          </m:sSub>
                          <m:r>
                            <m:rPr>
                              <m:brk m:alnAt="7"/>
                            </m:rPr>
                            <a:rPr lang="en-US" b="0" i="1" smtClean="0">
                              <a:solidFill>
                                <a:schemeClr val="tx1"/>
                              </a:solidFill>
                              <a:latin typeface="Cambria Math"/>
                              <a:ea typeface="Cambria Math"/>
                            </a:rPr>
                            <m:t>=</m:t>
                          </m:r>
                          <m:r>
                            <a:rPr lang="en-US" b="0" i="1" smtClean="0">
                              <a:solidFill>
                                <a:schemeClr val="tx1"/>
                              </a:solidFill>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e>
                      </m:nary>
                      <m:r>
                        <a:rPr lang="en-US" b="0" i="1" smtClean="0">
                          <a:solidFill>
                            <a:schemeClr val="tx1"/>
                          </a:solidFill>
                          <a:latin typeface="Cambria Math"/>
                          <a:ea typeface="Cambria Math"/>
                        </a:rPr>
                        <m:t>−</m:t>
                      </m:r>
                      <m:nary>
                        <m:naryPr>
                          <m:limLoc m:val="undOvr"/>
                          <m:ctrlPr>
                            <a:rPr lang="en-US" b="0" i="1" smtClean="0">
                              <a:solidFill>
                                <a:schemeClr val="tx1"/>
                              </a:solidFill>
                              <a:latin typeface="Cambria Math"/>
                              <a:ea typeface="Cambria Math"/>
                            </a:rPr>
                          </m:ctrlPr>
                        </m:naryPr>
                        <m:sub>
                          <m:r>
                            <m:rPr>
                              <m:brk m:alnAt="24"/>
                            </m:rPr>
                            <a:rPr lang="en-US" b="0" i="1" smtClean="0">
                              <a:solidFill>
                                <a:schemeClr val="tx1"/>
                              </a:solidFill>
                              <a:latin typeface="Cambria Math"/>
                              <a:ea typeface="Cambria Math"/>
                            </a:rPr>
                            <m:t>𝐷</m:t>
                          </m:r>
                        </m:sub>
                        <m:sup>
                          <m:r>
                            <a:rPr lang="en-US" b="0" i="1" smtClean="0">
                              <a:solidFill>
                                <a:schemeClr val="tx1"/>
                              </a:solidFill>
                              <a:latin typeface="Cambria Math"/>
                              <a:ea typeface="Cambria Math"/>
                            </a:rPr>
                            <m:t> </m:t>
                          </m:r>
                        </m:sup>
                        <m:e>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e>
                      </m:nary>
                      <m:r>
                        <a:rPr lang="en-US" b="0" i="1" smtClean="0">
                          <a:solidFill>
                            <a:schemeClr val="tx1"/>
                          </a:solidFill>
                          <a:latin typeface="Cambria Math"/>
                          <a:ea typeface="Cambria Math"/>
                        </a:rPr>
                        <m:t>𝑑𝑧</m:t>
                      </m:r>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Rounded Rectangle 3"/>
          <p:cNvSpPr/>
          <p:nvPr/>
        </p:nvSpPr>
        <p:spPr>
          <a:xfrm>
            <a:off x="2895600" y="2743200"/>
            <a:ext cx="2133600" cy="13716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EDF8FE0E-4A7F-474F-AC28-785275BB7A6B}" type="slidenum">
              <a:rPr lang="en-US" smtClean="0"/>
              <a:t>36</a:t>
            </a:fld>
            <a:endParaRPr lang="en-US"/>
          </a:p>
        </p:txBody>
      </p:sp>
    </p:spTree>
    <p:extLst>
      <p:ext uri="{BB962C8B-B14F-4D97-AF65-F5344CB8AC3E}">
        <p14:creationId xmlns:p14="http://schemas.microsoft.com/office/powerpoint/2010/main" val="1550776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likelihood:</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𝑙</m:t>
                      </m:r>
                      <m:d>
                        <m:dPr>
                          <m:ctrlPr>
                            <a:rPr lang="en-US" b="0" i="1" smtClean="0">
                              <a:solidFill>
                                <a:schemeClr val="tx1"/>
                              </a:solidFill>
                              <a:latin typeface="Cambria Math"/>
                            </a:rPr>
                          </m:ctrlPr>
                        </m:dPr>
                        <m:e>
                          <m:r>
                            <a:rPr lang="en-US" b="0" i="1" smtClean="0">
                              <a:solidFill>
                                <a:schemeClr val="tx1"/>
                              </a:solidFill>
                              <a:latin typeface="Cambria Math"/>
                              <a:ea typeface="Cambria Math"/>
                            </a:rPr>
                            <m:t>𝛼</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𝛽</m:t>
                          </m:r>
                        </m:e>
                      </m:d>
                      <m:r>
                        <a:rPr lang="en-US" b="0" i="1" smtClean="0">
                          <a:solidFill>
                            <a:schemeClr val="tx1"/>
                          </a:solidFill>
                          <a:latin typeface="Cambria Math"/>
                          <a:ea typeface="Cambria Math"/>
                        </a:rPr>
                        <m:t>=</m:t>
                      </m:r>
                      <m:nary>
                        <m:naryPr>
                          <m:chr m:val="∑"/>
                          <m:supHide m:val="on"/>
                          <m:ctrlPr>
                            <a:rPr lang="en-US" b="0" i="1" smtClean="0">
                              <a:solidFill>
                                <a:schemeClr val="tx1"/>
                              </a:solidFill>
                              <a:latin typeface="Cambria Math"/>
                              <a:ea typeface="Cambria Math"/>
                            </a:rPr>
                          </m:ctrlPr>
                        </m:naryPr>
                        <m:sub>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𝑦</m:t>
                              </m:r>
                            </m:e>
                            <m:sub>
                              <m:r>
                                <a:rPr lang="en-US" b="0" i="1" smtClean="0">
                                  <a:solidFill>
                                    <a:schemeClr val="tx1"/>
                                  </a:solidFill>
                                  <a:latin typeface="Cambria Math"/>
                                  <a:ea typeface="Cambria Math"/>
                                </a:rPr>
                                <m:t>𝑖</m:t>
                              </m:r>
                            </m:sub>
                          </m:sSub>
                          <m:r>
                            <m:rPr>
                              <m:brk m:alnAt="7"/>
                            </m:rPr>
                            <a:rPr lang="en-US" b="0" i="1" smtClean="0">
                              <a:solidFill>
                                <a:schemeClr val="tx1"/>
                              </a:solidFill>
                              <a:latin typeface="Cambria Math"/>
                              <a:ea typeface="Cambria Math"/>
                            </a:rPr>
                            <m:t>=</m:t>
                          </m:r>
                          <m:r>
                            <a:rPr lang="en-US" b="0" i="1" smtClean="0">
                              <a:solidFill>
                                <a:schemeClr val="tx1"/>
                              </a:solidFill>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e>
                      </m:nary>
                      <m:r>
                        <a:rPr lang="en-US" b="0" i="1" smtClean="0">
                          <a:solidFill>
                            <a:schemeClr val="tx1"/>
                          </a:solidFill>
                          <a:latin typeface="Cambria Math"/>
                          <a:ea typeface="Cambria Math"/>
                        </a:rPr>
                        <m:t>−</m:t>
                      </m:r>
                      <m:nary>
                        <m:naryPr>
                          <m:limLoc m:val="undOvr"/>
                          <m:ctrlPr>
                            <a:rPr lang="en-US" b="0" i="1" smtClean="0">
                              <a:solidFill>
                                <a:schemeClr val="tx1"/>
                              </a:solidFill>
                              <a:latin typeface="Cambria Math"/>
                              <a:ea typeface="Cambria Math"/>
                            </a:rPr>
                          </m:ctrlPr>
                        </m:naryPr>
                        <m:sub>
                          <m:r>
                            <m:rPr>
                              <m:brk m:alnAt="24"/>
                            </m:rPr>
                            <a:rPr lang="en-US" b="0" i="1" smtClean="0">
                              <a:solidFill>
                                <a:schemeClr val="tx1"/>
                              </a:solidFill>
                              <a:latin typeface="Cambria Math"/>
                              <a:ea typeface="Cambria Math"/>
                            </a:rPr>
                            <m:t>𝐷</m:t>
                          </m:r>
                        </m:sub>
                        <m:sup>
                          <m:r>
                            <a:rPr lang="en-US" b="0" i="1" smtClean="0">
                              <a:solidFill>
                                <a:schemeClr val="tx1"/>
                              </a:solidFill>
                              <a:latin typeface="Cambria Math"/>
                              <a:ea typeface="Cambria Math"/>
                            </a:rPr>
                            <m:t> </m:t>
                          </m:r>
                        </m:sup>
                        <m:e>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e>
                      </m:nary>
                      <m:r>
                        <a:rPr lang="en-US" b="0" i="1" smtClean="0">
                          <a:solidFill>
                            <a:schemeClr val="tx1"/>
                          </a:solidFill>
                          <a:latin typeface="Cambria Math"/>
                          <a:ea typeface="Cambria Math"/>
                        </a:rPr>
                        <m:t>𝑑𝑧</m:t>
                      </m:r>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Rounded Rectangle 3"/>
          <p:cNvSpPr/>
          <p:nvPr/>
        </p:nvSpPr>
        <p:spPr>
          <a:xfrm>
            <a:off x="5257800" y="2737262"/>
            <a:ext cx="2362200" cy="13716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EDF8FE0E-4A7F-474F-AC28-785275BB7A6B}" type="slidenum">
              <a:rPr lang="en-US" smtClean="0"/>
              <a:t>37</a:t>
            </a:fld>
            <a:endParaRPr lang="en-US"/>
          </a:p>
        </p:txBody>
      </p:sp>
    </p:spTree>
    <p:extLst>
      <p:ext uri="{BB962C8B-B14F-4D97-AF65-F5344CB8AC3E}">
        <p14:creationId xmlns:p14="http://schemas.microsoft.com/office/powerpoint/2010/main" val="7668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The likelihood:</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𝑙</m:t>
                      </m:r>
                      <m:d>
                        <m:dPr>
                          <m:ctrlPr>
                            <a:rPr lang="en-US" b="0" i="1" smtClean="0">
                              <a:solidFill>
                                <a:schemeClr val="tx1"/>
                              </a:solidFill>
                              <a:latin typeface="Cambria Math"/>
                            </a:rPr>
                          </m:ctrlPr>
                        </m:dPr>
                        <m:e>
                          <m:r>
                            <a:rPr lang="en-US" b="0" i="1" smtClean="0">
                              <a:solidFill>
                                <a:schemeClr val="tx1"/>
                              </a:solidFill>
                              <a:latin typeface="Cambria Math"/>
                              <a:ea typeface="Cambria Math"/>
                            </a:rPr>
                            <m:t>𝛼</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𝛽</m:t>
                          </m:r>
                        </m:e>
                      </m:d>
                      <m:r>
                        <a:rPr lang="en-US" b="0" i="1" smtClean="0">
                          <a:solidFill>
                            <a:schemeClr val="tx1"/>
                          </a:solidFill>
                          <a:latin typeface="Cambria Math"/>
                          <a:ea typeface="Cambria Math"/>
                        </a:rPr>
                        <m:t>=</m:t>
                      </m:r>
                      <m:nary>
                        <m:naryPr>
                          <m:chr m:val="∑"/>
                          <m:supHide m:val="on"/>
                          <m:ctrlPr>
                            <a:rPr lang="en-US" b="0" i="1" smtClean="0">
                              <a:solidFill>
                                <a:schemeClr val="tx1"/>
                              </a:solidFill>
                              <a:latin typeface="Cambria Math"/>
                              <a:ea typeface="Cambria Math"/>
                            </a:rPr>
                          </m:ctrlPr>
                        </m:naryPr>
                        <m:sub>
                          <m:sSub>
                            <m:sSubPr>
                              <m:ctrlPr>
                                <a:rPr lang="en-US" b="0" i="1" smtClean="0">
                                  <a:solidFill>
                                    <a:schemeClr val="tx1"/>
                                  </a:solidFill>
                                  <a:latin typeface="Cambria Math"/>
                                  <a:ea typeface="Cambria Math"/>
                                </a:rPr>
                              </m:ctrlPr>
                            </m:sSubPr>
                            <m:e>
                              <m:r>
                                <a:rPr lang="en-US" b="0" i="1" smtClean="0">
                                  <a:solidFill>
                                    <a:schemeClr val="tx1"/>
                                  </a:solidFill>
                                  <a:latin typeface="Cambria Math"/>
                                  <a:ea typeface="Cambria Math"/>
                                </a:rPr>
                                <m:t>𝑦</m:t>
                              </m:r>
                            </m:e>
                            <m:sub>
                              <m:r>
                                <a:rPr lang="en-US" b="0" i="1" smtClean="0">
                                  <a:solidFill>
                                    <a:schemeClr val="tx1"/>
                                  </a:solidFill>
                                  <a:latin typeface="Cambria Math"/>
                                  <a:ea typeface="Cambria Math"/>
                                </a:rPr>
                                <m:t>𝑖</m:t>
                              </m:r>
                            </m:sub>
                          </m:sSub>
                          <m:r>
                            <m:rPr>
                              <m:brk m:alnAt="7"/>
                            </m:rPr>
                            <a:rPr lang="en-US" b="0" i="1" smtClean="0">
                              <a:solidFill>
                                <a:schemeClr val="tx1"/>
                              </a:solidFill>
                              <a:latin typeface="Cambria Math"/>
                              <a:ea typeface="Cambria Math"/>
                            </a:rPr>
                            <m:t>=</m:t>
                          </m:r>
                          <m:r>
                            <a:rPr lang="en-US" b="0" i="1" smtClean="0">
                              <a:solidFill>
                                <a:schemeClr val="tx1"/>
                              </a:solidFill>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e>
                      </m:nary>
                      <m:r>
                        <a:rPr lang="en-US" b="0" i="1" smtClean="0">
                          <a:solidFill>
                            <a:schemeClr val="tx1"/>
                          </a:solidFill>
                          <a:latin typeface="Cambria Math"/>
                          <a:ea typeface="Cambria Math"/>
                        </a:rPr>
                        <m:t>−</m:t>
                      </m:r>
                      <m:nary>
                        <m:naryPr>
                          <m:limLoc m:val="undOvr"/>
                          <m:ctrlPr>
                            <a:rPr lang="en-US" b="0" i="1" smtClean="0">
                              <a:solidFill>
                                <a:schemeClr val="tx1"/>
                              </a:solidFill>
                              <a:latin typeface="Cambria Math"/>
                              <a:ea typeface="Cambria Math"/>
                            </a:rPr>
                          </m:ctrlPr>
                        </m:naryPr>
                        <m:sub>
                          <m:r>
                            <m:rPr>
                              <m:brk m:alnAt="24"/>
                            </m:rPr>
                            <a:rPr lang="en-US" b="0" i="1" smtClean="0">
                              <a:solidFill>
                                <a:schemeClr val="tx1"/>
                              </a:solidFill>
                              <a:latin typeface="Cambria Math"/>
                              <a:ea typeface="Cambria Math"/>
                            </a:rPr>
                            <m:t>𝐷</m:t>
                          </m:r>
                        </m:sub>
                        <m:sup>
                          <m:r>
                            <a:rPr lang="en-US" b="0" i="1" smtClean="0">
                              <a:solidFill>
                                <a:schemeClr val="tx1"/>
                              </a:solidFill>
                              <a:latin typeface="Cambria Math"/>
                              <a:ea typeface="Cambria Math"/>
                            </a:rPr>
                            <m:t> </m:t>
                          </m:r>
                        </m:sup>
                        <m:e>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r>
                                <a:rPr lang="en-US" i="1">
                                  <a:latin typeface="Cambria Math"/>
                                  <a:ea typeface="Cambria Math"/>
                                </a:rPr>
                                <m:t>𝑥</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e>
                      </m:nary>
                      <m:r>
                        <a:rPr lang="en-US" b="0" i="1" smtClean="0">
                          <a:solidFill>
                            <a:schemeClr val="tx1"/>
                          </a:solidFill>
                          <a:latin typeface="Cambria Math"/>
                          <a:ea typeface="Cambria Math"/>
                        </a:rPr>
                        <m:t>𝑑𝑧</m:t>
                      </m:r>
                    </m:oMath>
                  </m:oMathPara>
                </a14:m>
                <a:endParaRPr lang="en-US" dirty="0" smtClean="0">
                  <a:solidFill>
                    <a:schemeClr val="tx1"/>
                  </a:solidFill>
                </a:endParaRPr>
              </a:p>
              <a:p>
                <a:pPr marL="109728" indent="0">
                  <a:buNone/>
                </a:pPr>
                <a:endParaRPr lang="en-US" dirty="0" smtClean="0">
                  <a:solidFill>
                    <a:schemeClr val="tx1"/>
                  </a:solidFill>
                </a:endParaRPr>
              </a:p>
              <a:p>
                <a:r>
                  <a:rPr lang="en-US" dirty="0" smtClean="0"/>
                  <a:t>To evaluate via Monte Carlo, replace integral with uniform random “background” sample</a:t>
                </a:r>
              </a:p>
              <a:p>
                <a:endParaRPr lang="en-US" dirty="0" smtClean="0"/>
              </a:p>
              <a:p>
                <a:pPr marL="109728" indent="0">
                  <a:buNone/>
                </a:pPr>
                <a14:m>
                  <m:oMathPara xmlns:m="http://schemas.openxmlformats.org/officeDocument/2006/math">
                    <m:oMathParaPr>
                      <m:jc m:val="centerGroup"/>
                    </m:oMathParaPr>
                    <m:oMath xmlns:m="http://schemas.openxmlformats.org/officeDocument/2006/math">
                      <m:r>
                        <a:rPr lang="en-US" i="1">
                          <a:latin typeface="Cambria Math"/>
                        </a:rPr>
                        <m:t>𝑙</m:t>
                      </m:r>
                      <m:d>
                        <m:dPr>
                          <m:ctrlPr>
                            <a:rPr lang="en-US" i="1">
                              <a:latin typeface="Cambria Math"/>
                            </a:rPr>
                          </m:ctrlPr>
                        </m:dPr>
                        <m:e>
                          <m:r>
                            <a:rPr lang="en-US" i="1">
                              <a:latin typeface="Cambria Math"/>
                              <a:ea typeface="Cambria Math"/>
                            </a:rPr>
                            <m:t>𝛼</m:t>
                          </m:r>
                          <m:r>
                            <a:rPr lang="en-US" i="1">
                              <a:latin typeface="Cambria Math"/>
                              <a:ea typeface="Cambria Math"/>
                            </a:rPr>
                            <m:t>,</m:t>
                          </m:r>
                          <m:r>
                            <a:rPr lang="en-US" i="1">
                              <a:latin typeface="Cambria Math"/>
                              <a:ea typeface="Cambria Math"/>
                            </a:rPr>
                            <m:t>𝛽</m:t>
                          </m:r>
                        </m:e>
                      </m:d>
                      <m:r>
                        <a:rPr lang="en-US" i="1" smtClean="0">
                          <a:latin typeface="Cambria Math"/>
                          <a:ea typeface="Cambria Math"/>
                        </a:rPr>
                        <m:t>≈</m:t>
                      </m:r>
                      <m:nary>
                        <m:naryPr>
                          <m:chr m:val="∑"/>
                          <m:supHide m:val="on"/>
                          <m:ctrlPr>
                            <a:rPr lang="en-US" i="1" smtClean="0">
                              <a:latin typeface="Cambria Math"/>
                              <a:ea typeface="Cambria Math"/>
                            </a:rPr>
                          </m:ctrlPr>
                        </m:naryPr>
                        <m:sub>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𝑖</m:t>
                              </m:r>
                            </m:sub>
                          </m:sSub>
                          <m:r>
                            <m:rPr>
                              <m:brk m:alnAt="7"/>
                            </m:rPr>
                            <a:rPr lang="en-US" i="1">
                              <a:latin typeface="Cambria Math"/>
                              <a:ea typeface="Cambria Math"/>
                            </a:rPr>
                            <m:t>=</m:t>
                          </m:r>
                          <m:r>
                            <a:rPr lang="en-US" i="1">
                              <a:latin typeface="Cambria Math"/>
                              <a:ea typeface="Cambria Math"/>
                            </a:rPr>
                            <m:t>1</m:t>
                          </m:r>
                        </m:sub>
                        <m:sup/>
                        <m:e>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a:latin typeface="Cambria Math"/>
                                  <a:ea typeface="Cambria Math"/>
                                </a:rPr>
                              </m:ctrlPr>
                            </m:sSubPr>
                            <m:e>
                              <m:r>
                                <a:rPr lang="en-US" i="1">
                                  <a:latin typeface="Cambria Math"/>
                                  <a:ea typeface="Cambria Math"/>
                                </a:rPr>
                                <m:t>𝑥</m:t>
                              </m:r>
                            </m:e>
                            <m:sub>
                              <m:r>
                                <a:rPr lang="en-US" i="1">
                                  <a:latin typeface="Cambria Math"/>
                                  <a:ea typeface="Cambria Math"/>
                                </a:rPr>
                                <m:t>𝑖</m:t>
                              </m:r>
                            </m:sub>
                          </m:sSub>
                        </m:e>
                      </m:nary>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1</m:t>
                          </m:r>
                        </m:num>
                        <m:den>
                          <m:sSub>
                            <m:sSubPr>
                              <m:ctrlPr>
                                <a:rPr lang="en-US" b="0" i="1" smtClean="0">
                                  <a:latin typeface="Cambria Math"/>
                                  <a:ea typeface="Cambria Math"/>
                                </a:rPr>
                              </m:ctrlPr>
                            </m:sSubPr>
                            <m:e>
                              <m:r>
                                <a:rPr lang="en-US" b="0" i="1" smtClean="0">
                                  <a:latin typeface="Cambria Math"/>
                                  <a:ea typeface="Cambria Math"/>
                                </a:rPr>
                                <m:t>𝑛</m:t>
                              </m:r>
                            </m:e>
                            <m:sub>
                              <m:r>
                                <a:rPr lang="en-US" b="0" i="1" smtClean="0">
                                  <a:latin typeface="Cambria Math"/>
                                  <a:ea typeface="Cambria Math"/>
                                </a:rPr>
                                <m:t>0</m:t>
                              </m:r>
                            </m:sub>
                          </m:sSub>
                        </m:den>
                      </m:f>
                      <m:nary>
                        <m:naryPr>
                          <m:chr m:val="∑"/>
                          <m:supHide m:val="on"/>
                          <m:ctrlPr>
                            <a:rPr lang="en-US" b="0" i="1" smtClean="0">
                              <a:latin typeface="Cambria Math"/>
                              <a:ea typeface="Cambria Math"/>
                            </a:rPr>
                          </m:ctrlPr>
                        </m:naryPr>
                        <m:sub>
                          <m:sSub>
                            <m:sSubPr>
                              <m:ctrlPr>
                                <a:rPr lang="en-US" b="0" i="1" smtClean="0">
                                  <a:latin typeface="Cambria Math"/>
                                  <a:ea typeface="Cambria Math"/>
                                </a:rPr>
                              </m:ctrlPr>
                            </m:sSubPr>
                            <m:e>
                              <m:r>
                                <a:rPr lang="en-US" b="0" i="1" smtClean="0">
                                  <a:latin typeface="Cambria Math"/>
                                  <a:ea typeface="Cambria Math"/>
                                </a:rPr>
                                <m:t>𝑦</m:t>
                              </m:r>
                            </m:e>
                            <m:sub>
                              <m:r>
                                <a:rPr lang="en-US" b="0" i="1" smtClean="0">
                                  <a:latin typeface="Cambria Math"/>
                                  <a:ea typeface="Cambria Math"/>
                                </a:rPr>
                                <m:t>𝑖</m:t>
                              </m:r>
                            </m:sub>
                          </m:sSub>
                          <m:r>
                            <m:rPr>
                              <m:brk m:alnAt="7"/>
                            </m:rPr>
                            <a:rPr lang="en-US" b="0" i="1" smtClean="0">
                              <a:latin typeface="Cambria Math"/>
                              <a:ea typeface="Cambria Math"/>
                            </a:rPr>
                            <m:t>=</m:t>
                          </m:r>
                          <m:r>
                            <a:rPr lang="en-US" b="0" i="1" smtClean="0">
                              <a:latin typeface="Cambria Math"/>
                              <a:ea typeface="Cambria Math"/>
                            </a:rPr>
                            <m:t>0</m:t>
                          </m:r>
                        </m:sub>
                        <m:sup/>
                        <m:e>
                          <m:sSup>
                            <m:sSupPr>
                              <m:ctrlPr>
                                <a:rPr lang="en-US" b="0" i="1" smtClean="0">
                                  <a:latin typeface="Cambria Math"/>
                                  <a:ea typeface="Cambria Math"/>
                                </a:rPr>
                              </m:ctrlPr>
                            </m:sSupPr>
                            <m:e>
                              <m:r>
                                <a:rPr lang="en-US" b="0" i="1" smtClean="0">
                                  <a:latin typeface="Cambria Math"/>
                                  <a:ea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
                                <m:sSubPr>
                                  <m:ctrlPr>
                                    <a:rPr lang="en-US" i="1">
                                      <a:latin typeface="Cambria Math"/>
                                      <a:ea typeface="Cambria Math"/>
                                    </a:rPr>
                                  </m:ctrlPr>
                                </m:sSubPr>
                                <m:e>
                                  <m:r>
                                    <a:rPr lang="en-US" i="1">
                                      <a:latin typeface="Cambria Math"/>
                                      <a:ea typeface="Cambria Math"/>
                                    </a:rPr>
                                    <m:t>𝑥</m:t>
                                  </m:r>
                                </m:e>
                                <m:sub>
                                  <m:r>
                                    <a:rPr lang="en-US" i="1">
                                      <a:latin typeface="Cambria Math"/>
                                      <a:ea typeface="Cambria Math"/>
                                    </a:rPr>
                                    <m:t>𝑖</m:t>
                                  </m:r>
                                </m:sub>
                              </m:sSub>
                            </m:sup>
                          </m:sSup>
                        </m:e>
                      </m:nary>
                    </m:oMath>
                  </m:oMathPara>
                </a14:m>
                <a:endParaRPr lang="en-US" dirty="0"/>
              </a:p>
              <a:p>
                <a:pPr marL="109728"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26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38</a:t>
            </a:fld>
            <a:endParaRPr lang="en-US"/>
          </a:p>
        </p:txBody>
      </p:sp>
    </p:spTree>
    <p:extLst>
      <p:ext uri="{BB962C8B-B14F-4D97-AF65-F5344CB8AC3E}">
        <p14:creationId xmlns:p14="http://schemas.microsoft.com/office/powerpoint/2010/main" val="3870728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 Observer Bias</a:t>
            </a:r>
            <a:endParaRPr lang="en-US" dirty="0"/>
          </a:p>
        </p:txBody>
      </p:sp>
      <p:sp>
        <p:nvSpPr>
          <p:cNvPr id="3" name="Content Placeholder 2"/>
          <p:cNvSpPr>
            <a:spLocks noGrp="1"/>
          </p:cNvSpPr>
          <p:nvPr>
            <p:ph idx="1"/>
          </p:nvPr>
        </p:nvSpPr>
        <p:spPr/>
        <p:txBody>
          <a:bodyPr/>
          <a:lstStyle/>
          <a:p>
            <a:r>
              <a:rPr lang="en-US" dirty="0" smtClean="0"/>
              <a:t>Presence-only and presence/absence data only  represent an </a:t>
            </a:r>
            <a:r>
              <a:rPr lang="en-US" i="1" dirty="0" smtClean="0"/>
              <a:t>observation process</a:t>
            </a:r>
          </a:p>
          <a:p>
            <a:endParaRPr lang="en-US" dirty="0" smtClean="0"/>
          </a:p>
          <a:p>
            <a:pPr lvl="1"/>
            <a:r>
              <a:rPr lang="el-GR" dirty="0" smtClean="0">
                <a:solidFill>
                  <a:schemeClr val="tx1"/>
                </a:solidFill>
              </a:rPr>
              <a:t>λ</a:t>
            </a:r>
            <a:r>
              <a:rPr lang="en-US" baseline="-25000" dirty="0" err="1" smtClean="0">
                <a:solidFill>
                  <a:schemeClr val="tx1"/>
                </a:solidFill>
              </a:rPr>
              <a:t>obs</a:t>
            </a:r>
            <a:r>
              <a:rPr lang="en-US" dirty="0" smtClean="0">
                <a:solidFill>
                  <a:schemeClr val="tx1"/>
                </a:solidFill>
              </a:rPr>
              <a:t>(</a:t>
            </a:r>
            <a:r>
              <a:rPr lang="en-US" i="1" dirty="0" smtClean="0">
                <a:solidFill>
                  <a:schemeClr val="tx1"/>
                </a:solidFill>
              </a:rPr>
              <a:t>z</a:t>
            </a:r>
            <a:r>
              <a:rPr lang="en-US" dirty="0" smtClean="0">
                <a:solidFill>
                  <a:schemeClr val="tx1"/>
                </a:solidFill>
              </a:rPr>
              <a:t>)=</a:t>
            </a:r>
            <a:r>
              <a:rPr lang="el-GR" dirty="0" smtClean="0">
                <a:solidFill>
                  <a:schemeClr val="tx1"/>
                </a:solidFill>
              </a:rPr>
              <a:t>λ</a:t>
            </a:r>
            <a:r>
              <a:rPr lang="en-US" baseline="-25000" dirty="0" err="1" smtClean="0">
                <a:solidFill>
                  <a:schemeClr val="tx1"/>
                </a:solidFill>
              </a:rPr>
              <a:t>occ</a:t>
            </a:r>
            <a:r>
              <a:rPr lang="en-US" dirty="0" smtClean="0">
                <a:solidFill>
                  <a:schemeClr val="tx1"/>
                </a:solidFill>
              </a:rPr>
              <a:t>(z)s(z) </a:t>
            </a:r>
          </a:p>
          <a:p>
            <a:pPr lvl="1"/>
            <a:endParaRPr lang="en-US" dirty="0" smtClean="0">
              <a:solidFill>
                <a:schemeClr val="tx1"/>
              </a:solidFill>
            </a:endParaRPr>
          </a:p>
          <a:p>
            <a:pPr lvl="1"/>
            <a:r>
              <a:rPr lang="en-US" dirty="0" smtClean="0">
                <a:solidFill>
                  <a:schemeClr val="tx1"/>
                </a:solidFill>
              </a:rPr>
              <a:t>It is likely that </a:t>
            </a:r>
            <a:r>
              <a:rPr lang="en-US" i="1" dirty="0" smtClean="0">
                <a:solidFill>
                  <a:schemeClr val="tx1"/>
                </a:solidFill>
              </a:rPr>
              <a:t>s</a:t>
            </a:r>
            <a:r>
              <a:rPr lang="en-US" dirty="0" smtClean="0">
                <a:solidFill>
                  <a:schemeClr val="tx1"/>
                </a:solidFill>
              </a:rPr>
              <a:t>(z) is a function of the environment.</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DF8FE0E-4A7F-474F-AC28-785275BB7A6B}" type="slidenum">
              <a:rPr lang="en-US" smtClean="0"/>
              <a:t>39</a:t>
            </a:fld>
            <a:endParaRPr lang="en-US"/>
          </a:p>
        </p:txBody>
      </p:sp>
    </p:spTree>
    <p:extLst>
      <p:ext uri="{BB962C8B-B14F-4D97-AF65-F5344CB8AC3E}">
        <p14:creationId xmlns:p14="http://schemas.microsoft.com/office/powerpoint/2010/main" val="51911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pPr lvl="1"/>
            <a:r>
              <a:rPr lang="en-US" dirty="0" smtClean="0"/>
              <a:t>Presence/Absence</a:t>
            </a:r>
          </a:p>
          <a:p>
            <a:pPr lvl="1"/>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4</a:t>
            </a:fld>
            <a:endParaRPr lang="en-US"/>
          </a:p>
        </p:txBody>
      </p:sp>
    </p:spTree>
    <p:extLst>
      <p:ext uri="{BB962C8B-B14F-4D97-AF65-F5344CB8AC3E}">
        <p14:creationId xmlns:p14="http://schemas.microsoft.com/office/powerpoint/2010/main" val="347403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 Observer Bias</a:t>
            </a:r>
            <a:endParaRPr lang="en-US" dirty="0"/>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295400" y="2057400"/>
            <a:ext cx="6572250" cy="457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EDF8FE0E-4A7F-474F-AC28-785275BB7A6B}" type="slidenum">
              <a:rPr lang="en-US" smtClean="0"/>
              <a:t>40</a:t>
            </a:fld>
            <a:endParaRPr lang="en-US"/>
          </a:p>
        </p:txBody>
      </p:sp>
    </p:spTree>
    <p:extLst>
      <p:ext uri="{BB962C8B-B14F-4D97-AF65-F5344CB8AC3E}">
        <p14:creationId xmlns:p14="http://schemas.microsoft.com/office/powerpoint/2010/main" val="3888595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 Observer Bias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directly model observer bias</a:t>
                </a:r>
              </a:p>
              <a:p>
                <a:pPr marL="109728" indent="0">
                  <a:buNone/>
                </a:pPr>
                <a:endParaRPr lang="en-US" i="1" dirty="0" smtClean="0">
                  <a:solidFill>
                    <a:schemeClr val="tx1"/>
                  </a:solidFill>
                  <a:latin typeface="Cambria Math"/>
                </a:endParaRPr>
              </a:p>
              <a:p>
                <a:pPr marL="109728"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a:rPr>
                          </m:ctrlPr>
                        </m:sSubPr>
                        <m:e>
                          <m:r>
                            <a:rPr lang="en-US" i="1" smtClean="0">
                              <a:solidFill>
                                <a:schemeClr val="tx1"/>
                              </a:solidFill>
                              <a:latin typeface="Cambria Math"/>
                              <a:ea typeface="Cambria Math"/>
                            </a:rPr>
                            <m:t>𝜆</m:t>
                          </m:r>
                        </m:e>
                        <m:sub>
                          <m:r>
                            <a:rPr lang="en-US" b="0" i="1" smtClean="0">
                              <a:solidFill>
                                <a:schemeClr val="tx1"/>
                              </a:solidFill>
                              <a:latin typeface="Cambria Math"/>
                            </a:rPr>
                            <m:t>𝑜𝑏𝑠</m:t>
                          </m:r>
                        </m:sub>
                      </m:sSub>
                      <m:r>
                        <a:rPr lang="en-US" b="0" i="1" smtClean="0">
                          <a:solidFill>
                            <a:schemeClr val="tx1"/>
                          </a:solidFill>
                          <a:latin typeface="Cambria Math"/>
                        </a:rPr>
                        <m:t>=</m:t>
                      </m:r>
                      <m:sSup>
                        <m:sSupPr>
                          <m:ctrlPr>
                            <a:rPr lang="en-US" i="1">
                              <a:latin typeface="Cambria Math"/>
                              <a:ea typeface="Cambria Math"/>
                            </a:rPr>
                          </m:ctrlPr>
                        </m:sSupPr>
                        <m:e>
                          <m:r>
                            <a:rPr lang="en-US" i="1">
                              <a:latin typeface="Cambria Math"/>
                              <a:ea typeface="Cambria Math"/>
                            </a:rPr>
                            <m:t>𝑒</m:t>
                          </m:r>
                        </m:e>
                        <m:sup>
                          <m:acc>
                            <m:accPr>
                              <m:chr m:val="̃"/>
                              <m:ctrlPr>
                                <a:rPr lang="en-US" i="1" smtClean="0">
                                  <a:solidFill>
                                    <a:schemeClr val="tx1"/>
                                  </a:solidFill>
                                  <a:latin typeface="Cambria Math"/>
                                  <a:ea typeface="Cambria Math"/>
                                </a:rPr>
                              </m:ctrlPr>
                            </m:accPr>
                            <m:e>
                              <m:r>
                                <a:rPr lang="en-US" i="1" smtClean="0">
                                  <a:solidFill>
                                    <a:schemeClr val="tx1"/>
                                  </a:solidFill>
                                  <a:latin typeface="Cambria Math"/>
                                  <a:ea typeface="Cambria Math"/>
                                </a:rPr>
                                <m:t>𝛼</m:t>
                              </m:r>
                            </m:e>
                          </m:acc>
                          <m:r>
                            <a:rPr lang="en-US" i="1">
                              <a:latin typeface="Cambria Math"/>
                              <a:ea typeface="Cambria Math"/>
                            </a:rPr>
                            <m:t>+</m:t>
                          </m:r>
                          <m:acc>
                            <m:accPr>
                              <m:chr m:val="̃"/>
                              <m:ctrlPr>
                                <a:rPr lang="en-US" i="1" smtClean="0">
                                  <a:solidFill>
                                    <a:schemeClr val="tx1"/>
                                  </a:solidFill>
                                  <a:latin typeface="Cambria Math"/>
                                  <a:ea typeface="Cambria Math"/>
                                </a:rPr>
                              </m:ctrlPr>
                            </m:accPr>
                            <m:e>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e>
                          </m:acc>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1</m:t>
                              </m:r>
                            </m:sub>
                          </m:sSub>
                          <m:r>
                            <a:rPr lang="en-US" i="1">
                              <a:latin typeface="Cambria Math"/>
                              <a:ea typeface="Cambria Math"/>
                            </a:rPr>
                            <m:t>(</m:t>
                          </m:r>
                          <m:r>
                            <a:rPr lang="en-US" i="1">
                              <a:latin typeface="Cambria Math"/>
                              <a:ea typeface="Cambria Math"/>
                            </a:rPr>
                            <m:t>𝑧</m:t>
                          </m:r>
                          <m:r>
                            <a:rPr lang="en-US" i="1">
                              <a:latin typeface="Cambria Math"/>
                              <a:ea typeface="Cambria Math"/>
                            </a:rPr>
                            <m:t>)</m:t>
                          </m:r>
                        </m:sup>
                      </m:sSup>
                      <m:sSup>
                        <m:sSupPr>
                          <m:ctrlPr>
                            <a:rPr lang="en-US" i="1">
                              <a:latin typeface="Cambria Math"/>
                              <a:ea typeface="Cambria Math"/>
                            </a:rPr>
                          </m:ctrlPr>
                        </m:sSupPr>
                        <m:e>
                          <m:r>
                            <a:rPr lang="en-US" i="1">
                              <a:latin typeface="Cambria Math"/>
                              <a:ea typeface="Cambria Math"/>
                            </a:rPr>
                            <m:t>𝑒</m:t>
                          </m:r>
                        </m:e>
                        <m:sup>
                          <m:r>
                            <a:rPr lang="en-US" i="1" smtClean="0">
                              <a:latin typeface="Cambria Math"/>
                              <a:ea typeface="Cambria Math"/>
                            </a:rPr>
                            <m:t>𝛾</m:t>
                          </m:r>
                          <m:r>
                            <a:rPr lang="en-US" i="1">
                              <a:latin typeface="Cambria Math"/>
                              <a:ea typeface="Cambria Math"/>
                            </a:rPr>
                            <m:t>+</m:t>
                          </m:r>
                          <m:sSup>
                            <m:sSupPr>
                              <m:ctrlPr>
                                <a:rPr lang="en-US" i="1">
                                  <a:latin typeface="Cambria Math"/>
                                  <a:ea typeface="Cambria Math"/>
                                </a:rPr>
                              </m:ctrlPr>
                            </m:sSupPr>
                            <m:e>
                              <m:r>
                                <a:rPr lang="en-US" i="1" smtClean="0">
                                  <a:latin typeface="Cambria Math"/>
                                  <a:ea typeface="Cambria Math"/>
                                </a:rPr>
                                <m:t>𝛿</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2</m:t>
                              </m:r>
                            </m:sub>
                          </m:sSub>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41</a:t>
            </a:fld>
            <a:endParaRPr lang="en-US"/>
          </a:p>
        </p:txBody>
      </p:sp>
      <p:sp>
        <p:nvSpPr>
          <p:cNvPr id="5" name="Rounded Rectangle 4"/>
          <p:cNvSpPr/>
          <p:nvPr/>
        </p:nvSpPr>
        <p:spPr>
          <a:xfrm>
            <a:off x="3505200" y="3124200"/>
            <a:ext cx="1600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336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 Observer Bias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directly model observer bias</a:t>
                </a:r>
              </a:p>
              <a:p>
                <a:pPr marL="109728" indent="0">
                  <a:buNone/>
                </a:pPr>
                <a:endParaRPr lang="en-US" i="1" dirty="0" smtClean="0">
                  <a:solidFill>
                    <a:schemeClr val="tx1"/>
                  </a:solidFill>
                  <a:latin typeface="Cambria Math"/>
                </a:endParaRPr>
              </a:p>
              <a:p>
                <a:pPr marL="109728"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a:rPr>
                          </m:ctrlPr>
                        </m:sSubPr>
                        <m:e>
                          <m:r>
                            <a:rPr lang="en-US" i="1" smtClean="0">
                              <a:solidFill>
                                <a:schemeClr val="tx1"/>
                              </a:solidFill>
                              <a:latin typeface="Cambria Math"/>
                              <a:ea typeface="Cambria Math"/>
                            </a:rPr>
                            <m:t>𝜆</m:t>
                          </m:r>
                        </m:e>
                        <m:sub>
                          <m:r>
                            <a:rPr lang="en-US" b="0" i="1" smtClean="0">
                              <a:solidFill>
                                <a:schemeClr val="tx1"/>
                              </a:solidFill>
                              <a:latin typeface="Cambria Math"/>
                            </a:rPr>
                            <m:t>𝑜𝑏𝑠</m:t>
                          </m:r>
                        </m:sub>
                      </m:sSub>
                      <m:r>
                        <a:rPr lang="en-US" b="0" i="1" smtClean="0">
                          <a:solidFill>
                            <a:schemeClr val="tx1"/>
                          </a:solidFill>
                          <a:latin typeface="Cambria Math"/>
                        </a:rPr>
                        <m:t>=</m:t>
                      </m:r>
                      <m:sSup>
                        <m:sSupPr>
                          <m:ctrlPr>
                            <a:rPr lang="en-US" i="1">
                              <a:latin typeface="Cambria Math"/>
                              <a:ea typeface="Cambria Math"/>
                            </a:rPr>
                          </m:ctrlPr>
                        </m:sSupPr>
                        <m:e>
                          <m:r>
                            <a:rPr lang="en-US" i="1">
                              <a:latin typeface="Cambria Math"/>
                              <a:ea typeface="Cambria Math"/>
                            </a:rPr>
                            <m:t>𝑒</m:t>
                          </m:r>
                        </m:e>
                        <m:sup>
                          <m:acc>
                            <m:accPr>
                              <m:chr m:val="̃"/>
                              <m:ctrlPr>
                                <a:rPr lang="en-US" i="1" smtClean="0">
                                  <a:solidFill>
                                    <a:schemeClr val="tx1"/>
                                  </a:solidFill>
                                  <a:latin typeface="Cambria Math"/>
                                  <a:ea typeface="Cambria Math"/>
                                </a:rPr>
                              </m:ctrlPr>
                            </m:accPr>
                            <m:e>
                              <m:r>
                                <a:rPr lang="en-US" i="1" smtClean="0">
                                  <a:solidFill>
                                    <a:schemeClr val="tx1"/>
                                  </a:solidFill>
                                  <a:latin typeface="Cambria Math"/>
                                  <a:ea typeface="Cambria Math"/>
                                </a:rPr>
                                <m:t>𝛼</m:t>
                              </m:r>
                            </m:e>
                          </m:acc>
                          <m:r>
                            <a:rPr lang="en-US" i="1">
                              <a:latin typeface="Cambria Math"/>
                              <a:ea typeface="Cambria Math"/>
                            </a:rPr>
                            <m:t>+</m:t>
                          </m:r>
                          <m:acc>
                            <m:accPr>
                              <m:chr m:val="̃"/>
                              <m:ctrlPr>
                                <a:rPr lang="en-US" i="1" smtClean="0">
                                  <a:solidFill>
                                    <a:schemeClr val="tx1"/>
                                  </a:solidFill>
                                  <a:latin typeface="Cambria Math"/>
                                  <a:ea typeface="Cambria Math"/>
                                </a:rPr>
                              </m:ctrlPr>
                            </m:accPr>
                            <m:e>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e>
                          </m:acc>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1</m:t>
                              </m:r>
                            </m:sub>
                          </m:sSub>
                          <m:r>
                            <a:rPr lang="en-US" i="1">
                              <a:latin typeface="Cambria Math"/>
                              <a:ea typeface="Cambria Math"/>
                            </a:rPr>
                            <m:t>(</m:t>
                          </m:r>
                          <m:r>
                            <a:rPr lang="en-US" i="1">
                              <a:latin typeface="Cambria Math"/>
                              <a:ea typeface="Cambria Math"/>
                            </a:rPr>
                            <m:t>𝑧</m:t>
                          </m:r>
                          <m:r>
                            <a:rPr lang="en-US" i="1">
                              <a:latin typeface="Cambria Math"/>
                              <a:ea typeface="Cambria Math"/>
                            </a:rPr>
                            <m:t>)</m:t>
                          </m:r>
                        </m:sup>
                      </m:sSup>
                      <m:sSup>
                        <m:sSupPr>
                          <m:ctrlPr>
                            <a:rPr lang="en-US" i="1">
                              <a:latin typeface="Cambria Math"/>
                              <a:ea typeface="Cambria Math"/>
                            </a:rPr>
                          </m:ctrlPr>
                        </m:sSupPr>
                        <m:e>
                          <m:r>
                            <a:rPr lang="en-US" i="1">
                              <a:latin typeface="Cambria Math"/>
                              <a:ea typeface="Cambria Math"/>
                            </a:rPr>
                            <m:t>𝑒</m:t>
                          </m:r>
                        </m:e>
                        <m:sup>
                          <m:r>
                            <a:rPr lang="en-US" i="1" smtClean="0">
                              <a:latin typeface="Cambria Math"/>
                              <a:ea typeface="Cambria Math"/>
                            </a:rPr>
                            <m:t>𝛾</m:t>
                          </m:r>
                          <m:r>
                            <a:rPr lang="en-US" i="1">
                              <a:latin typeface="Cambria Math"/>
                              <a:ea typeface="Cambria Math"/>
                            </a:rPr>
                            <m:t>+</m:t>
                          </m:r>
                          <m:sSup>
                            <m:sSupPr>
                              <m:ctrlPr>
                                <a:rPr lang="en-US" i="1">
                                  <a:latin typeface="Cambria Math"/>
                                  <a:ea typeface="Cambria Math"/>
                                </a:rPr>
                              </m:ctrlPr>
                            </m:sSupPr>
                            <m:e>
                              <m:r>
                                <a:rPr lang="en-US" i="1" smtClean="0">
                                  <a:latin typeface="Cambria Math"/>
                                  <a:ea typeface="Cambria Math"/>
                                </a:rPr>
                                <m:t>𝛿</m:t>
                              </m:r>
                            </m:e>
                            <m:sup>
                              <m:r>
                                <a:rPr lang="en-US" i="1">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2</m:t>
                              </m:r>
                            </m:sub>
                          </m:sSub>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42</a:t>
            </a:fld>
            <a:endParaRPr lang="en-US"/>
          </a:p>
        </p:txBody>
      </p:sp>
      <p:sp>
        <p:nvSpPr>
          <p:cNvPr id="5" name="Rounded Rectangle 4"/>
          <p:cNvSpPr/>
          <p:nvPr/>
        </p:nvSpPr>
        <p:spPr>
          <a:xfrm>
            <a:off x="5092700" y="3124200"/>
            <a:ext cx="1600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443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IPP Model: Observer Bias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Can directly model observer bias</a:t>
                </a:r>
              </a:p>
              <a:p>
                <a:pPr marL="109728" indent="0">
                  <a:buNone/>
                </a:pPr>
                <a:endParaRPr lang="en-US" i="1" dirty="0" smtClean="0">
                  <a:solidFill>
                    <a:schemeClr val="tx1"/>
                  </a:solidFill>
                  <a:latin typeface="Cambria Math"/>
                </a:endParaRPr>
              </a:p>
              <a:p>
                <a:pPr marL="109728"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a:rPr>
                          </m:ctrlPr>
                        </m:sSubPr>
                        <m:e>
                          <m:r>
                            <a:rPr lang="en-US" i="1" smtClean="0">
                              <a:solidFill>
                                <a:schemeClr val="tx1"/>
                              </a:solidFill>
                              <a:latin typeface="Cambria Math"/>
                              <a:ea typeface="Cambria Math"/>
                            </a:rPr>
                            <m:t>𝜆</m:t>
                          </m:r>
                        </m:e>
                        <m:sub>
                          <m:r>
                            <a:rPr lang="en-US" b="0" i="1" smtClean="0">
                              <a:solidFill>
                                <a:schemeClr val="tx1"/>
                              </a:solidFill>
                              <a:latin typeface="Cambria Math"/>
                            </a:rPr>
                            <m:t>𝑜𝑏𝑠</m:t>
                          </m:r>
                        </m:sub>
                      </m:sSub>
                      <m:r>
                        <a:rPr lang="en-US" b="0" i="1" smtClean="0">
                          <a:solidFill>
                            <a:schemeClr val="tx1"/>
                          </a:solidFill>
                          <a:latin typeface="Cambria Math"/>
                        </a:rPr>
                        <m:t>=</m:t>
                      </m:r>
                      <m:sSup>
                        <m:sSupPr>
                          <m:ctrlPr>
                            <a:rPr lang="en-US" i="1">
                              <a:latin typeface="Cambria Math"/>
                              <a:ea typeface="Cambria Math"/>
                            </a:rPr>
                          </m:ctrlPr>
                        </m:sSupPr>
                        <m:e>
                          <m:r>
                            <a:rPr lang="en-US" i="1">
                              <a:latin typeface="Cambria Math"/>
                              <a:ea typeface="Cambria Math"/>
                            </a:rPr>
                            <m:t>𝑒</m:t>
                          </m:r>
                        </m:e>
                        <m:sup>
                          <m:r>
                            <a:rPr lang="en-US" i="1" smtClean="0">
                              <a:latin typeface="Cambria Math"/>
                              <a:ea typeface="Cambria Math"/>
                            </a:rPr>
                            <m:t>𝛼</m:t>
                          </m:r>
                          <m:r>
                            <a:rPr lang="en-US" i="1">
                              <a:latin typeface="Cambria Math"/>
                              <a:ea typeface="Cambria Math"/>
                            </a:rPr>
                            <m:t>+</m:t>
                          </m:r>
                          <m:sSup>
                            <m:sSupPr>
                              <m:ctrlPr>
                                <a:rPr lang="en-US" i="1" smtClean="0">
                                  <a:latin typeface="Cambria Math"/>
                                  <a:ea typeface="Cambria Math"/>
                                </a:rPr>
                              </m:ctrlPr>
                            </m:sSupPr>
                            <m:e>
                              <m:r>
                                <a:rPr lang="en-US" i="1" smtClean="0">
                                  <a:latin typeface="Cambria Math"/>
                                  <a:ea typeface="Cambria Math"/>
                                </a:rPr>
                                <m:t>𝛽</m:t>
                              </m:r>
                            </m:e>
                            <m:sup>
                              <m:r>
                                <a:rPr lang="en-US" b="0" i="1" smtClean="0">
                                  <a:latin typeface="Cambria Math"/>
                                  <a:ea typeface="Cambria Math"/>
                                </a:rPr>
                                <m:t>′</m:t>
                              </m:r>
                            </m:sup>
                          </m:sSup>
                          <m:r>
                            <a:rPr lang="en-US" b="0" i="1" smtClean="0">
                              <a:latin typeface="Cambria Math"/>
                              <a:ea typeface="Cambria Math"/>
                            </a:rPr>
                            <m:t>𝑥</m:t>
                          </m:r>
                          <m:r>
                            <a:rPr lang="en-US" i="1" smtClean="0">
                              <a:latin typeface="Cambria Math"/>
                              <a:ea typeface="Cambria Math"/>
                            </a:rPr>
                            <m:t> </m:t>
                          </m:r>
                          <m:r>
                            <a:rPr lang="en-US" i="1">
                              <a:latin typeface="Cambria Math"/>
                              <a:ea typeface="Cambria Math"/>
                            </a:rPr>
                            <m:t>(</m:t>
                          </m:r>
                          <m:r>
                            <a:rPr lang="en-US" i="1">
                              <a:latin typeface="Cambria Math"/>
                              <a:ea typeface="Cambria Math"/>
                            </a:rPr>
                            <m:t>𝑧</m:t>
                          </m:r>
                          <m:r>
                            <a:rPr lang="en-US" i="1">
                              <a:latin typeface="Cambria Math"/>
                              <a:ea typeface="Cambria Math"/>
                            </a:rPr>
                            <m:t>)</m:t>
                          </m:r>
                        </m:sup>
                      </m:sSup>
                    </m:oMath>
                  </m:oMathPara>
                </a14:m>
                <a:endParaRPr lang="en-US" dirty="0" smtClean="0">
                  <a:solidFill>
                    <a:schemeClr val="tx1"/>
                  </a:solidFill>
                </a:endParaRPr>
              </a:p>
              <a:p>
                <a:pPr marL="109728" indent="0">
                  <a:buNone/>
                </a:pPr>
                <a:endParaRPr lang="en-US" dirty="0"/>
              </a:p>
              <a:p>
                <a:r>
                  <a:rPr lang="en-US" dirty="0" smtClean="0">
                    <a:solidFill>
                      <a:schemeClr val="tx1"/>
                    </a:solidFill>
                  </a:rPr>
                  <a:t>This collapses to an IPP with </a:t>
                </a:r>
                <a14:m>
                  <m:oMath xmlns:m="http://schemas.openxmlformats.org/officeDocument/2006/math">
                    <m:r>
                      <a:rPr lang="en-US" b="0" i="1" smtClean="0">
                        <a:solidFill>
                          <a:schemeClr val="tx1"/>
                        </a:solidFill>
                        <a:latin typeface="Cambria Math"/>
                      </a:rPr>
                      <m:t>𝑥</m:t>
                    </m:r>
                    <m:r>
                      <a:rPr lang="en-US" b="0" i="1" smtClean="0">
                        <a:solidFill>
                          <a:schemeClr val="tx1"/>
                        </a:solidFill>
                        <a:latin typeface="Cambria Math"/>
                      </a:rPr>
                      <m:t>=</m:t>
                    </m:r>
                    <m:d>
                      <m:dPr>
                        <m:begChr m:val="{"/>
                        <m:endChr m:val="}"/>
                        <m:ctrlPr>
                          <a:rPr lang="en-US" b="0" i="1" smtClean="0">
                            <a:solidFill>
                              <a:schemeClr val="tx1"/>
                            </a:solidFill>
                            <a:latin typeface="Cambria Math"/>
                          </a:rPr>
                        </m:ctrlPr>
                      </m:dPr>
                      <m:e>
                        <m:f>
                          <m:fPr>
                            <m:type m:val="noBar"/>
                            <m:ctrlPr>
                              <a:rPr lang="en-US" i="1">
                                <a:latin typeface="Cambria Math"/>
                              </a:rPr>
                            </m:ctrlPr>
                          </m:fPr>
                          <m:num>
                            <m:sSub>
                              <m:sSubPr>
                                <m:ctrlPr>
                                  <a:rPr lang="en-US" i="1" smtClean="0">
                                    <a:latin typeface="Cambria Math"/>
                                  </a:rPr>
                                </m:ctrlPr>
                              </m:sSubPr>
                              <m:e>
                                <m:r>
                                  <a:rPr lang="en-US" b="0" i="1" smtClean="0">
                                    <a:latin typeface="Cambria Math"/>
                                  </a:rPr>
                                  <m:t>𝑥</m:t>
                                </m:r>
                              </m:e>
                              <m:sub>
                                <m:r>
                                  <a:rPr lang="en-US" b="0" i="1" smtClean="0">
                                    <a:latin typeface="Cambria Math"/>
                                  </a:rPr>
                                  <m:t>1</m:t>
                                </m:r>
                              </m:sub>
                            </m:sSub>
                          </m:num>
                          <m:den>
                            <m:sSub>
                              <m:sSubPr>
                                <m:ctrlPr>
                                  <a:rPr lang="en-US" i="1" smtClean="0">
                                    <a:latin typeface="Cambria Math"/>
                                  </a:rPr>
                                </m:ctrlPr>
                              </m:sSubPr>
                              <m:e>
                                <m:r>
                                  <a:rPr lang="en-US" b="0" i="1" smtClean="0">
                                    <a:latin typeface="Cambria Math"/>
                                  </a:rPr>
                                  <m:t>𝑥</m:t>
                                </m:r>
                              </m:e>
                              <m:sub>
                                <m:r>
                                  <a:rPr lang="en-US" b="0" i="1" smtClean="0">
                                    <a:latin typeface="Cambria Math"/>
                                  </a:rPr>
                                  <m:t>2</m:t>
                                </m:r>
                              </m:sub>
                            </m:sSub>
                          </m:den>
                        </m:f>
                      </m:e>
                    </m:d>
                  </m:oMath>
                </a14:m>
                <a:r>
                  <a:rPr lang="en-US" dirty="0" smtClean="0">
                    <a:solidFill>
                      <a:schemeClr val="tx1"/>
                    </a:solidFill>
                  </a:rPr>
                  <a:t> and </a:t>
                </a:r>
                <a14:m>
                  <m:oMath xmlns:m="http://schemas.openxmlformats.org/officeDocument/2006/math">
                    <m:r>
                      <m:rPr>
                        <m:sty m:val="p"/>
                      </m:rPr>
                      <a:rPr lang="el-GR" i="1" smtClean="0">
                        <a:latin typeface="Cambria Math"/>
                        <a:ea typeface="Cambria Math"/>
                      </a:rPr>
                      <m:t>β</m:t>
                    </m:r>
                    <m:r>
                      <a:rPr lang="en-US" i="1">
                        <a:latin typeface="Cambria Math"/>
                      </a:rPr>
                      <m:t>=</m:t>
                    </m:r>
                    <m:d>
                      <m:dPr>
                        <m:begChr m:val="{"/>
                        <m:endChr m:val="}"/>
                        <m:ctrlPr>
                          <a:rPr lang="en-US" i="1">
                            <a:latin typeface="Cambria Math"/>
                          </a:rPr>
                        </m:ctrlPr>
                      </m:dPr>
                      <m:e>
                        <m:f>
                          <m:fPr>
                            <m:type m:val="noBar"/>
                            <m:ctrlPr>
                              <a:rPr lang="en-US" i="1">
                                <a:latin typeface="Cambria Math"/>
                              </a:rPr>
                            </m:ctrlPr>
                          </m:fPr>
                          <m:num>
                            <m:sSub>
                              <m:sSubPr>
                                <m:ctrlPr>
                                  <a:rPr lang="en-US" i="1">
                                    <a:latin typeface="Cambria Math"/>
                                  </a:rPr>
                                </m:ctrlPr>
                              </m:sSubPr>
                              <m:e>
                                <m:r>
                                  <a:rPr lang="en-US" i="1" smtClean="0">
                                    <a:latin typeface="Cambria Math"/>
                                    <a:ea typeface="Cambria Math"/>
                                  </a:rPr>
                                  <m:t>𝛽</m:t>
                                </m:r>
                              </m:e>
                              <m:sub>
                                <m:r>
                                  <a:rPr lang="en-US" i="1">
                                    <a:latin typeface="Cambria Math"/>
                                  </a:rPr>
                                  <m:t>1</m:t>
                                </m:r>
                              </m:sub>
                            </m:sSub>
                          </m:num>
                          <m:den>
                            <m:sSub>
                              <m:sSubPr>
                                <m:ctrlPr>
                                  <a:rPr lang="en-US" i="1">
                                    <a:latin typeface="Cambria Math"/>
                                  </a:rPr>
                                </m:ctrlPr>
                              </m:sSubPr>
                              <m:e>
                                <m:r>
                                  <a:rPr lang="en-US" i="1" smtClean="0">
                                    <a:latin typeface="Cambria Math"/>
                                    <a:ea typeface="Cambria Math"/>
                                  </a:rPr>
                                  <m:t>𝛽</m:t>
                                </m:r>
                              </m:e>
                              <m:sub>
                                <m:r>
                                  <a:rPr lang="en-US" i="1">
                                    <a:latin typeface="Cambria Math"/>
                                  </a:rPr>
                                  <m:t>2</m:t>
                                </m:r>
                              </m:sub>
                            </m:sSub>
                          </m:den>
                        </m:f>
                      </m:e>
                    </m:d>
                  </m:oMath>
                </a14:m>
                <a:r>
                  <a:rPr lang="en-US" dirty="0"/>
                  <a:t> </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43</a:t>
            </a:fld>
            <a:endParaRPr lang="en-US"/>
          </a:p>
        </p:txBody>
      </p:sp>
    </p:spTree>
    <p:extLst>
      <p:ext uri="{BB962C8B-B14F-4D97-AF65-F5344CB8AC3E}">
        <p14:creationId xmlns:p14="http://schemas.microsoft.com/office/powerpoint/2010/main" val="1490311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MaxEnt</a:t>
            </a:r>
            <a:r>
              <a:rPr lang="en-US" dirty="0" smtClean="0"/>
              <a:t>: Review</a:t>
            </a:r>
            <a:endParaRPr lang="en-US" dirty="0"/>
          </a:p>
        </p:txBody>
      </p:sp>
      <p:sp>
        <p:nvSpPr>
          <p:cNvPr id="3" name="Content Placeholder 2"/>
          <p:cNvSpPr>
            <a:spLocks noGrp="1"/>
          </p:cNvSpPr>
          <p:nvPr>
            <p:ph idx="1"/>
          </p:nvPr>
        </p:nvSpPr>
        <p:spPr/>
        <p:txBody>
          <a:bodyPr/>
          <a:lstStyle/>
          <a:p>
            <a:r>
              <a:rPr lang="en-US" dirty="0" smtClean="0"/>
              <a:t>Make the estimate as close to uniform while still satisfying constraints imposed by the data.</a:t>
            </a:r>
          </a:p>
          <a:p>
            <a:endParaRPr lang="en-US" dirty="0"/>
          </a:p>
          <a:p>
            <a:r>
              <a:rPr lang="en-US" dirty="0" smtClean="0"/>
              <a:t>Choose a </a:t>
            </a:r>
            <a:r>
              <a:rPr lang="en-US" i="1" dirty="0" smtClean="0"/>
              <a:t>p</a:t>
            </a:r>
            <a:r>
              <a:rPr lang="en-US" dirty="0" smtClean="0"/>
              <a:t> which maximizes </a:t>
            </a:r>
            <a:r>
              <a:rPr lang="en-US" i="1" dirty="0" smtClean="0"/>
              <a:t>H(p)</a:t>
            </a:r>
            <a:r>
              <a:rPr lang="en-US" dirty="0" smtClean="0"/>
              <a:t> such that the expectations of the features </a:t>
            </a:r>
            <a:r>
              <a:rPr lang="en-US" i="1" dirty="0" smtClean="0"/>
              <a:t>x(z) </a:t>
            </a:r>
            <a:r>
              <a:rPr lang="en-US" dirty="0" smtClean="0"/>
              <a:t>match the sample means of those features</a:t>
            </a:r>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44</a:t>
            </a:fld>
            <a:endParaRPr lang="en-US"/>
          </a:p>
        </p:txBody>
      </p:sp>
    </p:spTree>
    <p:extLst>
      <p:ext uri="{BB962C8B-B14F-4D97-AF65-F5344CB8AC3E}">
        <p14:creationId xmlns:p14="http://schemas.microsoft.com/office/powerpoint/2010/main" val="2355723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Philips et al (2004):</a:t>
                </a:r>
              </a:p>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𝑧</m:t>
                          </m:r>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sSup>
                                <m:sSupPr>
                                  <m:ctrlPr>
                                    <a:rPr lang="en-US" b="0" i="1" smtClean="0">
                                      <a:latin typeface="Cambria Math"/>
                                    </a:rPr>
                                  </m:ctrlPr>
                                </m:sSupPr>
                                <m:e>
                                  <m:r>
                                    <a:rPr lang="en-US" b="0" i="1" smtClean="0">
                                      <a:latin typeface="Cambria Math"/>
                                      <a:ea typeface="Cambria Math"/>
                                    </a:rPr>
                                    <m:t>𝛽</m:t>
                                  </m:r>
                                </m:e>
                                <m:sup>
                                  <m:r>
                                    <a:rPr lang="en-US" b="0" i="1" smtClean="0">
                                      <a:latin typeface="Cambria Math"/>
                                    </a:rPr>
                                    <m:t>′</m:t>
                                  </m:r>
                                </m:sup>
                              </m:sSup>
                              <m:r>
                                <a:rPr lang="en-US" b="0" i="1" smtClean="0">
                                  <a:latin typeface="Cambria Math"/>
                                </a:rPr>
                                <m:t>𝑥</m:t>
                              </m:r>
                              <m:r>
                                <a:rPr lang="en-US" b="0" i="1" smtClean="0">
                                  <a:latin typeface="Cambria Math"/>
                                </a:rPr>
                                <m:t>(</m:t>
                              </m:r>
                              <m:r>
                                <a:rPr lang="en-US" b="0" i="1" smtClean="0">
                                  <a:latin typeface="Cambria Math"/>
                                </a:rPr>
                                <m:t>𝑧</m:t>
                              </m:r>
                              <m:r>
                                <a:rPr lang="en-US" b="0" i="1" smtClean="0">
                                  <a:latin typeface="Cambria Math"/>
                                </a:rPr>
                                <m:t>)</m:t>
                              </m:r>
                            </m:sup>
                          </m:sSup>
                        </m:num>
                        <m:den>
                          <m:nary>
                            <m:naryPr>
                              <m:limLoc m:val="undOvr"/>
                              <m:ctrlPr>
                                <a:rPr lang="en-US" b="0" i="1" smtClean="0">
                                  <a:latin typeface="Cambria Math"/>
                                </a:rPr>
                              </m:ctrlPr>
                            </m:naryPr>
                            <m:sub>
                              <m:r>
                                <m:rPr>
                                  <m:brk m:alnAt="24"/>
                                </m:rPr>
                                <a:rPr lang="en-US" b="0" i="1" smtClean="0">
                                  <a:latin typeface="Cambria Math"/>
                                </a:rPr>
                                <m:t>𝐷</m:t>
                              </m:r>
                            </m:sub>
                            <m:sup>
                              <m:r>
                                <a:rPr lang="en-US" b="0" i="1" smtClean="0">
                                  <a:latin typeface="Cambria Math"/>
                                </a:rPr>
                                <m:t> </m:t>
                              </m:r>
                            </m:sup>
                            <m:e>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b="0" i="1" smtClean="0">
                                      <a:latin typeface="Cambria Math"/>
                                    </a:rPr>
                                    <m:t>𝑢</m:t>
                                  </m:r>
                                  <m:r>
                                    <a:rPr lang="en-US" i="1">
                                      <a:latin typeface="Cambria Math"/>
                                    </a:rPr>
                                    <m:t>)</m:t>
                                  </m:r>
                                </m:sup>
                              </m:sSup>
                              <m:r>
                                <a:rPr lang="en-US" b="0" i="1" smtClean="0">
                                  <a:latin typeface="Cambria Math"/>
                                </a:rPr>
                                <m:t>𝑑𝑢</m:t>
                              </m:r>
                            </m:e>
                          </m:nary>
                        </m:den>
                      </m:f>
                    </m:oMath>
                  </m:oMathPara>
                </a14:m>
                <a:endParaRPr lang="en-US" dirty="0" smtClean="0"/>
              </a:p>
              <a:p>
                <a:pPr marL="109728" indent="0">
                  <a:buNone/>
                </a:pPr>
                <a:endParaRPr lang="en-US" dirty="0"/>
              </a:p>
              <a:p>
                <a:pPr marL="109728"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45</a:t>
            </a:fld>
            <a:endParaRPr lang="en-US"/>
          </a:p>
        </p:txBody>
      </p:sp>
    </p:spTree>
    <p:extLst>
      <p:ext uri="{BB962C8B-B14F-4D97-AF65-F5344CB8AC3E}">
        <p14:creationId xmlns:p14="http://schemas.microsoft.com/office/powerpoint/2010/main" val="1542462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Philips et al (2004):</a:t>
                </a:r>
              </a:p>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𝑧</m:t>
                          </m:r>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sSup>
                                <m:sSupPr>
                                  <m:ctrlPr>
                                    <a:rPr lang="en-US" b="0" i="1" smtClean="0">
                                      <a:latin typeface="Cambria Math"/>
                                    </a:rPr>
                                  </m:ctrlPr>
                                </m:sSupPr>
                                <m:e>
                                  <m:r>
                                    <a:rPr lang="en-US" b="0" i="1" smtClean="0">
                                      <a:latin typeface="Cambria Math"/>
                                      <a:ea typeface="Cambria Math"/>
                                    </a:rPr>
                                    <m:t>𝛽</m:t>
                                  </m:r>
                                </m:e>
                                <m:sup>
                                  <m:r>
                                    <a:rPr lang="en-US" b="0" i="1" smtClean="0">
                                      <a:latin typeface="Cambria Math"/>
                                    </a:rPr>
                                    <m:t>′</m:t>
                                  </m:r>
                                </m:sup>
                              </m:sSup>
                              <m:r>
                                <a:rPr lang="en-US" b="0" i="1" smtClean="0">
                                  <a:latin typeface="Cambria Math"/>
                                </a:rPr>
                                <m:t>𝑥</m:t>
                              </m:r>
                              <m:r>
                                <a:rPr lang="en-US" b="0" i="1" smtClean="0">
                                  <a:latin typeface="Cambria Math"/>
                                </a:rPr>
                                <m:t>(</m:t>
                              </m:r>
                              <m:r>
                                <a:rPr lang="en-US" b="0" i="1" smtClean="0">
                                  <a:latin typeface="Cambria Math"/>
                                </a:rPr>
                                <m:t>𝑧</m:t>
                              </m:r>
                              <m:r>
                                <a:rPr lang="en-US" b="0" i="1" smtClean="0">
                                  <a:latin typeface="Cambria Math"/>
                                </a:rPr>
                                <m:t>)</m:t>
                              </m:r>
                            </m:sup>
                          </m:sSup>
                        </m:num>
                        <m:den>
                          <m:nary>
                            <m:naryPr>
                              <m:limLoc m:val="undOvr"/>
                              <m:ctrlPr>
                                <a:rPr lang="en-US" b="0" i="1" smtClean="0">
                                  <a:latin typeface="Cambria Math"/>
                                </a:rPr>
                              </m:ctrlPr>
                            </m:naryPr>
                            <m:sub>
                              <m:r>
                                <m:rPr>
                                  <m:brk m:alnAt="24"/>
                                </m:rPr>
                                <a:rPr lang="en-US" b="0" i="1" smtClean="0">
                                  <a:latin typeface="Cambria Math"/>
                                </a:rPr>
                                <m:t>𝐷</m:t>
                              </m:r>
                            </m:sub>
                            <m:sup>
                              <m:r>
                                <a:rPr lang="en-US" b="0" i="1" smtClean="0">
                                  <a:latin typeface="Cambria Math"/>
                                </a:rPr>
                                <m:t> </m:t>
                              </m:r>
                            </m:sup>
                            <m:e>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b="0" i="1" smtClean="0">
                                      <a:latin typeface="Cambria Math"/>
                                    </a:rPr>
                                    <m:t>𝑢</m:t>
                                  </m:r>
                                  <m:r>
                                    <a:rPr lang="en-US" i="1">
                                      <a:latin typeface="Cambria Math"/>
                                    </a:rPr>
                                    <m:t>)</m:t>
                                  </m:r>
                                </m:sup>
                              </m:sSup>
                              <m:r>
                                <a:rPr lang="en-US" b="0" i="1" smtClean="0">
                                  <a:latin typeface="Cambria Math"/>
                                </a:rPr>
                                <m:t>𝑑𝑢</m:t>
                              </m:r>
                            </m:e>
                          </m:nary>
                        </m:den>
                      </m:f>
                    </m:oMath>
                  </m:oMathPara>
                </a14:m>
                <a:endParaRPr lang="en-US" dirty="0" smtClean="0"/>
              </a:p>
              <a:p>
                <a:pPr marL="109728" indent="0">
                  <a:buNone/>
                </a:pPr>
                <a:endParaRPr lang="en-US" dirty="0"/>
              </a:p>
              <a:p>
                <a:pPr marL="109728" indent="0">
                  <a:buNone/>
                </a:pPr>
                <a:r>
                  <a:rPr lang="en-US" dirty="0" smtClean="0"/>
                  <a:t>This is exactly equal to the parametric form of </a:t>
                </a:r>
                <a14:m>
                  <m:oMath xmlns:m="http://schemas.openxmlformats.org/officeDocument/2006/math">
                    <m:sSub>
                      <m:sSubPr>
                        <m:ctrlPr>
                          <a:rPr lang="en-US" i="1" smtClean="0">
                            <a:latin typeface="Cambria Math"/>
                          </a:rPr>
                        </m:ctrlPr>
                      </m:sSubPr>
                      <m:e>
                        <m:r>
                          <a:rPr lang="en-US" b="0" i="1" smtClean="0">
                            <a:latin typeface="Cambria Math"/>
                          </a:rPr>
                          <m:t>𝑝</m:t>
                        </m:r>
                      </m:e>
                      <m:sub>
                        <m:r>
                          <a:rPr lang="en-US" i="1" smtClean="0">
                            <a:latin typeface="Cambria Math"/>
                            <a:ea typeface="Cambria Math"/>
                          </a:rPr>
                          <m:t>𝜆</m:t>
                        </m:r>
                      </m:sub>
                    </m:sSub>
                  </m:oMath>
                </a14:m>
                <a:r>
                  <a:rPr lang="en-US" dirty="0" smtClean="0"/>
                  <a:t>:</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𝑝</m:t>
                          </m:r>
                        </m:e>
                        <m:sub>
                          <m:r>
                            <a:rPr lang="en-US" i="1" smtClean="0">
                              <a:latin typeface="Cambria Math"/>
                              <a:ea typeface="Cambria Math"/>
                            </a:rPr>
                            <m:t>𝜆</m:t>
                          </m:r>
                        </m:sub>
                      </m:sSub>
                      <m:d>
                        <m:dPr>
                          <m:ctrlPr>
                            <a:rPr lang="en-US" b="0" i="1" smtClean="0">
                              <a:latin typeface="Cambria Math"/>
                            </a:rPr>
                          </m:ctrlPr>
                        </m:dPr>
                        <m:e>
                          <m:r>
                            <a:rPr lang="en-US" b="0" i="1" smtClean="0">
                              <a:latin typeface="Cambria Math"/>
                            </a:rPr>
                            <m:t>𝑧</m:t>
                          </m:r>
                        </m:e>
                      </m:d>
                      <m:r>
                        <a:rPr lang="en-US" b="0" i="1" smtClean="0">
                          <a:latin typeface="Cambria Math"/>
                        </a:rPr>
                        <m:t>=</m:t>
                      </m:r>
                      <m:f>
                        <m:fPr>
                          <m:ctrlPr>
                            <a:rPr lang="en-US" b="0" i="1" smtClean="0">
                              <a:latin typeface="Cambria Math"/>
                            </a:rPr>
                          </m:ctrlPr>
                        </m:fPr>
                        <m:num>
                          <m:r>
                            <a:rPr lang="en-US" b="0" i="1" smtClean="0">
                              <a:latin typeface="Cambria Math"/>
                              <a:ea typeface="Cambria Math"/>
                            </a:rPr>
                            <m:t>𝜆</m:t>
                          </m:r>
                          <m:r>
                            <a:rPr lang="en-US" b="0" i="1" smtClean="0">
                              <a:latin typeface="Cambria Math"/>
                              <a:ea typeface="Cambria Math"/>
                            </a:rPr>
                            <m:t>(</m:t>
                          </m:r>
                          <m:r>
                            <a:rPr lang="en-US" b="0" i="1" smtClean="0">
                              <a:latin typeface="Cambria Math"/>
                              <a:ea typeface="Cambria Math"/>
                            </a:rPr>
                            <m:t>𝑧</m:t>
                          </m:r>
                          <m:r>
                            <a:rPr lang="en-US" b="0" i="1" smtClean="0">
                              <a:latin typeface="Cambria Math"/>
                              <a:ea typeface="Cambria Math"/>
                            </a:rPr>
                            <m:t>)</m:t>
                          </m:r>
                        </m:num>
                        <m:den>
                          <m:r>
                            <m:rPr>
                              <m:sty m:val="p"/>
                            </m:rPr>
                            <a:rPr lang="el-GR" b="0" i="1" smtClean="0">
                              <a:latin typeface="Cambria Math"/>
                              <a:ea typeface="Cambria Math"/>
                            </a:rPr>
                            <m:t>Λ</m:t>
                          </m:r>
                          <m:r>
                            <a:rPr lang="en-US" b="0" i="1" smtClean="0">
                              <a:latin typeface="Cambria Math"/>
                              <a:ea typeface="Cambria Math"/>
                            </a:rPr>
                            <m:t>(</m:t>
                          </m:r>
                          <m:r>
                            <a:rPr lang="en-US" b="0" i="1" smtClean="0">
                              <a:latin typeface="Cambria Math"/>
                              <a:ea typeface="Cambria Math"/>
                            </a:rPr>
                            <m:t>𝐷</m:t>
                          </m:r>
                          <m:r>
                            <a:rPr lang="en-US" b="0" i="1" smtClean="0">
                              <a:latin typeface="Cambria Math"/>
                              <a:ea typeface="Cambria Math"/>
                            </a:rPr>
                            <m:t>)</m:t>
                          </m:r>
                        </m:den>
                      </m:f>
                      <m:r>
                        <a:rPr lang="en-US" b="0" i="1" smtClean="0">
                          <a:latin typeface="Cambria Math"/>
                        </a:rPr>
                        <m:t>=</m:t>
                      </m:r>
                      <m:f>
                        <m:fPr>
                          <m:ctrlPr>
                            <a:rPr lang="en-US" i="1">
                              <a:latin typeface="Cambria Math"/>
                            </a:rPr>
                          </m:ctrlPr>
                        </m:fPr>
                        <m:num>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i="1">
                                  <a:latin typeface="Cambria Math"/>
                                </a:rPr>
                                <m:t>𝑧</m:t>
                              </m:r>
                              <m:r>
                                <a:rPr lang="en-US" i="1">
                                  <a:latin typeface="Cambria Math"/>
                                </a:rPr>
                                <m:t>)</m:t>
                              </m:r>
                            </m:sup>
                          </m:sSup>
                        </m:num>
                        <m:den>
                          <m:nary>
                            <m:naryPr>
                              <m:limLoc m:val="undOvr"/>
                              <m:ctrlPr>
                                <a:rPr lang="en-US" i="1">
                                  <a:latin typeface="Cambria Math"/>
                                </a:rPr>
                              </m:ctrlPr>
                            </m:naryPr>
                            <m:sub>
                              <m:r>
                                <m:rPr>
                                  <m:brk m:alnAt="24"/>
                                </m:rPr>
                                <a:rPr lang="en-US" i="1">
                                  <a:latin typeface="Cambria Math"/>
                                </a:rPr>
                                <m:t>𝐷</m:t>
                              </m:r>
                            </m:sub>
                            <m:sup>
                              <m:r>
                                <a:rPr lang="en-US" i="1">
                                  <a:latin typeface="Cambria Math"/>
                                </a:rPr>
                                <m:t> </m:t>
                              </m:r>
                            </m:sup>
                            <m:e>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b="0" i="1" smtClean="0">
                                      <a:latin typeface="Cambria Math"/>
                                    </a:rPr>
                                    <m:t>𝑧</m:t>
                                  </m:r>
                                  <m:r>
                                    <a:rPr lang="en-US" i="1">
                                      <a:latin typeface="Cambria Math"/>
                                    </a:rPr>
                                    <m:t>)</m:t>
                                  </m:r>
                                </m:sup>
                              </m:sSup>
                              <m:r>
                                <a:rPr lang="en-US" i="1">
                                  <a:latin typeface="Cambria Math"/>
                                </a:rPr>
                                <m:t>𝑑</m:t>
                              </m:r>
                              <m:r>
                                <a:rPr lang="en-US" b="0" i="1" smtClean="0">
                                  <a:latin typeface="Cambria Math"/>
                                </a:rPr>
                                <m:t>𝑧</m:t>
                              </m:r>
                            </m:e>
                          </m:nary>
                        </m:den>
                      </m:f>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46</a:t>
            </a:fld>
            <a:endParaRPr lang="en-US"/>
          </a:p>
        </p:txBody>
      </p:sp>
    </p:spTree>
    <p:extLst>
      <p:ext uri="{BB962C8B-B14F-4D97-AF65-F5344CB8AC3E}">
        <p14:creationId xmlns:p14="http://schemas.microsoft.com/office/powerpoint/2010/main" val="2765848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Philips et al (2004):</a:t>
                </a:r>
              </a:p>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𝑧</m:t>
                          </m:r>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sSup>
                                <m:sSupPr>
                                  <m:ctrlPr>
                                    <a:rPr lang="en-US" b="0" i="1" smtClean="0">
                                      <a:latin typeface="Cambria Math"/>
                                    </a:rPr>
                                  </m:ctrlPr>
                                </m:sSupPr>
                                <m:e>
                                  <m:r>
                                    <a:rPr lang="en-US" b="0" i="1" smtClean="0">
                                      <a:latin typeface="Cambria Math"/>
                                      <a:ea typeface="Cambria Math"/>
                                    </a:rPr>
                                    <m:t>𝛽</m:t>
                                  </m:r>
                                </m:e>
                                <m:sup>
                                  <m:r>
                                    <a:rPr lang="en-US" b="0" i="1" smtClean="0">
                                      <a:latin typeface="Cambria Math"/>
                                    </a:rPr>
                                    <m:t>′</m:t>
                                  </m:r>
                                </m:sup>
                              </m:sSup>
                              <m:r>
                                <a:rPr lang="en-US" b="0" i="1" smtClean="0">
                                  <a:latin typeface="Cambria Math"/>
                                </a:rPr>
                                <m:t>𝑥</m:t>
                              </m:r>
                              <m:r>
                                <a:rPr lang="en-US" b="0" i="1" smtClean="0">
                                  <a:latin typeface="Cambria Math"/>
                                </a:rPr>
                                <m:t>(</m:t>
                              </m:r>
                              <m:r>
                                <a:rPr lang="en-US" b="0" i="1" smtClean="0">
                                  <a:latin typeface="Cambria Math"/>
                                </a:rPr>
                                <m:t>𝑧</m:t>
                              </m:r>
                              <m:r>
                                <a:rPr lang="en-US" b="0" i="1" smtClean="0">
                                  <a:latin typeface="Cambria Math"/>
                                </a:rPr>
                                <m:t>)</m:t>
                              </m:r>
                            </m:sup>
                          </m:sSup>
                        </m:num>
                        <m:den>
                          <m:nary>
                            <m:naryPr>
                              <m:limLoc m:val="undOvr"/>
                              <m:ctrlPr>
                                <a:rPr lang="en-US" b="0" i="1" smtClean="0">
                                  <a:latin typeface="Cambria Math"/>
                                </a:rPr>
                              </m:ctrlPr>
                            </m:naryPr>
                            <m:sub>
                              <m:r>
                                <m:rPr>
                                  <m:brk m:alnAt="24"/>
                                </m:rPr>
                                <a:rPr lang="en-US" b="0" i="1" smtClean="0">
                                  <a:latin typeface="Cambria Math"/>
                                </a:rPr>
                                <m:t>𝐷</m:t>
                              </m:r>
                            </m:sub>
                            <m:sup>
                              <m:r>
                                <a:rPr lang="en-US" b="0" i="1" smtClean="0">
                                  <a:latin typeface="Cambria Math"/>
                                </a:rPr>
                                <m:t> </m:t>
                              </m:r>
                            </m:sup>
                            <m:e>
                              <m:sSup>
                                <m:sSupPr>
                                  <m:ctrlPr>
                                    <a:rPr lang="en-US" i="1">
                                      <a:latin typeface="Cambria Math"/>
                                    </a:rPr>
                                  </m:ctrlPr>
                                </m:sSupPr>
                                <m:e>
                                  <m:r>
                                    <a:rPr lang="en-US" i="1">
                                      <a:latin typeface="Cambria Math"/>
                                    </a:rPr>
                                    <m:t>𝑒</m:t>
                                  </m:r>
                                </m:e>
                                <m:sup>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r>
                                    <a:rPr lang="en-US" i="1">
                                      <a:latin typeface="Cambria Math"/>
                                    </a:rPr>
                                    <m:t>(</m:t>
                                  </m:r>
                                  <m:r>
                                    <a:rPr lang="en-US" b="0" i="1" smtClean="0">
                                      <a:latin typeface="Cambria Math"/>
                                    </a:rPr>
                                    <m:t>𝑢</m:t>
                                  </m:r>
                                  <m:r>
                                    <a:rPr lang="en-US" i="1">
                                      <a:latin typeface="Cambria Math"/>
                                    </a:rPr>
                                    <m:t>)</m:t>
                                  </m:r>
                                </m:sup>
                              </m:sSup>
                              <m:r>
                                <a:rPr lang="en-US" b="0" i="1" smtClean="0">
                                  <a:latin typeface="Cambria Math"/>
                                </a:rPr>
                                <m:t>𝑑𝑢</m:t>
                              </m:r>
                            </m:e>
                          </m:nary>
                        </m:den>
                      </m:f>
                    </m:oMath>
                  </m:oMathPara>
                </a14:m>
                <a:endParaRPr lang="en-US" dirty="0" smtClean="0"/>
              </a:p>
              <a:p>
                <a:pPr marL="109728" indent="0">
                  <a:buNone/>
                </a:pPr>
                <a:endParaRPr lang="en-US" dirty="0"/>
              </a:p>
              <a:p>
                <a:pPr marL="109728" indent="0">
                  <a:buNone/>
                </a:pPr>
                <a:r>
                  <a:rPr lang="en-US" dirty="0" smtClean="0"/>
                  <a:t>Taking the log-likelihood:</a:t>
                </a:r>
                <a:r>
                  <a:rPr lang="en-US" dirty="0"/>
                  <a:t> </a:t>
                </a:r>
                <a:endParaRPr lang="en-US" dirty="0" smtClean="0"/>
              </a:p>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𝑙</m:t>
                      </m:r>
                      <m:r>
                        <a:rPr lang="en-US" i="1">
                          <a:latin typeface="Cambria Math"/>
                        </a:rPr>
                        <m:t>(</m:t>
                      </m:r>
                      <m:r>
                        <a:rPr lang="en-US" i="1">
                          <a:latin typeface="Cambria Math"/>
                          <a:ea typeface="Cambria Math"/>
                        </a:rPr>
                        <m:t>𝛽</m:t>
                      </m:r>
                      <m:r>
                        <a:rPr lang="en-US" i="1">
                          <a:latin typeface="Cambria Math"/>
                          <a:ea typeface="Cambria Math"/>
                        </a:rPr>
                        <m:t>)=</m:t>
                      </m:r>
                      <m:nary>
                        <m:naryPr>
                          <m:chr m:val="∑"/>
                          <m:supHide m:val="on"/>
                          <m:ctrlPr>
                            <a:rPr lang="en-US" i="1">
                              <a:latin typeface="Cambria Math"/>
                            </a:rPr>
                          </m:ctrlPr>
                        </m:naryPr>
                        <m:sub>
                          <m:sSub>
                            <m:sSubPr>
                              <m:ctrlPr>
                                <a:rPr lang="en-US" i="1">
                                  <a:latin typeface="Cambria Math"/>
                                </a:rPr>
                              </m:ctrlPr>
                            </m:sSubPr>
                            <m:e>
                              <m:r>
                                <a:rPr lang="en-US" i="1">
                                  <a:latin typeface="Cambria Math"/>
                                </a:rPr>
                                <m:t>𝑦</m:t>
                              </m:r>
                            </m:e>
                            <m:sub>
                              <m:r>
                                <a:rPr lang="en-US" i="1">
                                  <a:latin typeface="Cambria Math"/>
                                </a:rPr>
                                <m:t>𝑖</m:t>
                              </m:r>
                            </m:sub>
                          </m:sSub>
                          <m:r>
                            <m:rPr>
                              <m:brk m:alnAt="7"/>
                            </m:rPr>
                            <a:rPr lang="en-US" i="1">
                              <a:latin typeface="Cambria Math"/>
                            </a:rPr>
                            <m:t>=</m:t>
                          </m:r>
                          <m:r>
                            <a:rPr lang="en-US" i="1">
                              <a:latin typeface="Cambria Math"/>
                            </a:rPr>
                            <m:t>1</m:t>
                          </m:r>
                        </m:sub>
                        <m:sup/>
                        <m:e>
                          <m:r>
                            <a:rPr lang="en-US" i="1">
                              <a:latin typeface="Cambria Math"/>
                            </a:rPr>
                            <m:t>𝑙𝑜𝑔</m:t>
                          </m:r>
                          <m:sSub>
                            <m:sSubPr>
                              <m:ctrlPr>
                                <a:rPr lang="en-US" i="1">
                                  <a:latin typeface="Cambria Math"/>
                                </a:rPr>
                              </m:ctrlPr>
                            </m:sSubPr>
                            <m:e>
                              <m:r>
                                <a:rPr lang="en-US" i="1">
                                  <a:latin typeface="Cambria Math"/>
                                </a:rPr>
                                <m:t>𝑝</m:t>
                              </m:r>
                            </m:e>
                            <m:sub>
                              <m:r>
                                <a:rPr lang="en-US" i="1">
                                  <a:latin typeface="Cambria Math"/>
                                  <a:ea typeface="Cambria Math"/>
                                </a:rPr>
                                <m:t>𝜆</m:t>
                              </m:r>
                            </m:sub>
                          </m:sSub>
                          <m:r>
                            <a:rPr lang="en-US" i="1">
                              <a:latin typeface="Cambria Math"/>
                            </a:rPr>
                            <m:t>(</m:t>
                          </m:r>
                          <m:sSub>
                            <m:sSubPr>
                              <m:ctrlPr>
                                <a:rPr lang="en-US" i="1">
                                  <a:latin typeface="Cambria Math"/>
                                </a:rPr>
                              </m:ctrlPr>
                            </m:sSubPr>
                            <m:e>
                              <m:r>
                                <a:rPr lang="en-US" i="1">
                                  <a:latin typeface="Cambria Math"/>
                                </a:rPr>
                                <m:t>𝑧</m:t>
                              </m:r>
                            </m:e>
                            <m:sub>
                              <m:r>
                                <a:rPr lang="en-US" i="1">
                                  <a:latin typeface="Cambria Math"/>
                                </a:rPr>
                                <m:t>𝑖</m:t>
                              </m:r>
                            </m:sub>
                          </m:sSub>
                          <m:r>
                            <a:rPr lang="en-US" i="1">
                              <a:latin typeface="Cambria Math"/>
                            </a:rPr>
                            <m:t>)</m:t>
                          </m:r>
                        </m:e>
                      </m:nary>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47</a:t>
            </a:fld>
            <a:endParaRPr lang="en-US"/>
          </a:p>
        </p:txBody>
      </p:sp>
    </p:spTree>
    <p:extLst>
      <p:ext uri="{BB962C8B-B14F-4D97-AF65-F5344CB8AC3E}">
        <p14:creationId xmlns:p14="http://schemas.microsoft.com/office/powerpoint/2010/main" val="16011734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MaxEnt</a:t>
            </a:r>
            <a:r>
              <a:rPr lang="en-US" dirty="0" smtClean="0"/>
              <a:t> really </a:t>
            </a:r>
            <a:r>
              <a:rPr lang="en-US" dirty="0" smtClean="0"/>
              <a:t>fits)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09728"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a:ea typeface="Cambria Math"/>
                            </a:rPr>
                          </m:ctrlPr>
                        </m:naryPr>
                        <m:sub>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𝑖</m:t>
                              </m:r>
                            </m:sub>
                          </m:sSub>
                          <m:r>
                            <m:rPr>
                              <m:brk m:alnAt="7"/>
                            </m:rPr>
                            <a:rPr lang="en-US" i="1">
                              <a:latin typeface="Cambria Math"/>
                              <a:ea typeface="Cambria Math"/>
                            </a:rPr>
                            <m:t>=</m:t>
                          </m:r>
                          <m:r>
                            <a:rPr lang="en-US" i="1">
                              <a:latin typeface="Cambria Math"/>
                              <a:ea typeface="Cambria Math"/>
                            </a:rPr>
                            <m:t>1</m:t>
                          </m:r>
                        </m:sub>
                        <m:sup/>
                        <m:e>
                          <m:sSup>
                            <m:sSupPr>
                              <m:ctrlPr>
                                <a:rPr lang="en-US" i="1" smtClean="0">
                                  <a:latin typeface="Cambria Math"/>
                                  <a:ea typeface="Cambria Math"/>
                                </a:rPr>
                              </m:ctrlPr>
                            </m:sSupPr>
                            <m:e>
                              <m:r>
                                <a:rPr lang="en-US" i="1" smtClean="0">
                                  <a:latin typeface="Cambria Math"/>
                                  <a:ea typeface="Cambria Math"/>
                                </a:rPr>
                                <m:t>𝛽</m:t>
                              </m:r>
                            </m:e>
                            <m:sup>
                              <m:r>
                                <a:rPr lang="en-US" b="0" i="1" smtClean="0">
                                  <a:latin typeface="Cambria Math"/>
                                  <a:ea typeface="Cambria Math"/>
                                </a:rPr>
                                <m:t>′</m:t>
                              </m:r>
                            </m:sup>
                          </m:sSup>
                          <m:sSub>
                            <m:sSubPr>
                              <m:ctrlPr>
                                <a:rPr lang="en-US"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𝑖</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𝑛</m:t>
                              </m:r>
                            </m:e>
                            <m:sub>
                              <m:r>
                                <a:rPr lang="en-US" b="0" i="1" smtClean="0">
                                  <a:latin typeface="Cambria Math"/>
                                  <a:ea typeface="Cambria Math"/>
                                </a:rPr>
                                <m:t>1</m:t>
                              </m:r>
                            </m:sub>
                          </m:sSub>
                          <m:r>
                            <a:rPr lang="en-US" b="0" i="1" smtClean="0">
                              <a:latin typeface="Cambria Math"/>
                              <a:ea typeface="Cambria Math"/>
                            </a:rPr>
                            <m:t>𝑙𝑜𝑔</m:t>
                          </m:r>
                          <m:d>
                            <m:dPr>
                              <m:ctrlPr>
                                <a:rPr lang="en-US" b="0" i="1" smtClean="0">
                                  <a:latin typeface="Cambria Math"/>
                                  <a:ea typeface="Cambria Math"/>
                                </a:rPr>
                              </m:ctrlPr>
                            </m:dPr>
                            <m:e>
                              <m:nary>
                                <m:naryPr>
                                  <m:limLoc m:val="undOvr"/>
                                  <m:ctrlPr>
                                    <a:rPr lang="en-US" b="0" i="1" smtClean="0">
                                      <a:latin typeface="Cambria Math"/>
                                      <a:ea typeface="Cambria Math"/>
                                    </a:rPr>
                                  </m:ctrlPr>
                                </m:naryPr>
                                <m:sub>
                                  <m:r>
                                    <m:rPr>
                                      <m:brk m:alnAt="24"/>
                                    </m:rPr>
                                    <a:rPr lang="en-US" b="0" i="1" smtClean="0">
                                      <a:latin typeface="Cambria Math"/>
                                      <a:ea typeface="Cambria Math"/>
                                    </a:rPr>
                                    <m:t>𝐷</m:t>
                                  </m:r>
                                </m:sub>
                                <m:sup>
                                  <m:r>
                                    <a:rPr lang="en-US" b="0" i="1" smtClean="0">
                                      <a:latin typeface="Cambria Math"/>
                                      <a:ea typeface="Cambria Math"/>
                                    </a:rPr>
                                    <m:t> </m:t>
                                  </m:r>
                                </m:sup>
                                <m:e>
                                  <m:sSup>
                                    <m:sSupPr>
                                      <m:ctrlPr>
                                        <a:rPr lang="en-US" b="0" i="1" smtClean="0">
                                          <a:latin typeface="Cambria Math"/>
                                          <a:ea typeface="Cambria Math"/>
                                        </a:rPr>
                                      </m:ctrlPr>
                                    </m:sSupPr>
                                    <m:e>
                                      <m:r>
                                        <a:rPr lang="en-US" b="0" i="1" smtClean="0">
                                          <a:latin typeface="Cambria Math"/>
                                          <a:ea typeface="Cambria Math"/>
                                        </a:rPr>
                                        <m:t>𝑒</m:t>
                                      </m:r>
                                    </m:e>
                                    <m:sup>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𝑧</m:t>
                                      </m:r>
                                      <m:r>
                                        <a:rPr lang="en-US" b="0" i="1" smtClean="0">
                                          <a:latin typeface="Cambria Math"/>
                                          <a:ea typeface="Cambria Math"/>
                                        </a:rPr>
                                        <m:t>)</m:t>
                                      </m:r>
                                    </m:sup>
                                  </m:sSup>
                                  <m:r>
                                    <a:rPr lang="en-US" b="0" i="1" smtClean="0">
                                      <a:latin typeface="Cambria Math"/>
                                      <a:ea typeface="Cambria Math"/>
                                    </a:rPr>
                                    <m:t>𝑑𝑧</m:t>
                                  </m:r>
                                </m:e>
                              </m:nary>
                            </m:e>
                          </m:d>
                          <m:r>
                            <a:rPr lang="en-US" i="1">
                              <a:latin typeface="Cambria Math"/>
                              <a:ea typeface="Cambria Math"/>
                            </a:rPr>
                            <m:t>−</m:t>
                          </m:r>
                          <m:nary>
                            <m:naryPr>
                              <m:chr m:val="∑"/>
                              <m:supHide m:val="on"/>
                              <m:ctrlPr>
                                <a:rPr lang="en-US" i="1" smtClean="0">
                                  <a:latin typeface="Cambria Math"/>
                                  <a:ea typeface="Cambria Math"/>
                                </a:rPr>
                              </m:ctrlPr>
                            </m:naryPr>
                            <m:sub>
                              <m:r>
                                <m:rPr>
                                  <m:brk m:alnAt="7"/>
                                </m:rPr>
                                <a:rPr lang="en-US" b="0" i="1" smtClean="0">
                                  <a:latin typeface="Cambria Math"/>
                                  <a:ea typeface="Cambria Math"/>
                                </a:rPr>
                                <m:t>𝑗</m:t>
                              </m:r>
                            </m:sub>
                            <m:sup/>
                            <m:e>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𝑗</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𝛽</m:t>
                                  </m:r>
                                </m:e>
                                <m:sub>
                                  <m:r>
                                    <a:rPr lang="en-US" i="1">
                                      <a:latin typeface="Cambria Math"/>
                                      <a:ea typeface="Cambria Math"/>
                                    </a:rPr>
                                    <m:t>𝑗</m:t>
                                  </m:r>
                                </m:sub>
                              </m:sSub>
                              <m:r>
                                <a:rPr lang="en-US" i="1">
                                  <a:latin typeface="Cambria Math"/>
                                  <a:ea typeface="Cambria Math"/>
                                </a:rPr>
                                <m:t>|</m:t>
                              </m:r>
                            </m:e>
                          </m:nary>
                        </m:e>
                      </m:nary>
                    </m:oMath>
                  </m:oMathPara>
                </a14:m>
                <a:endParaRPr lang="en-US" dirty="0"/>
              </a:p>
              <a:p>
                <a:pPr marL="109728"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48</a:t>
            </a:fld>
            <a:endParaRPr lang="en-US"/>
          </a:p>
        </p:txBody>
      </p:sp>
    </p:spTree>
    <p:extLst>
      <p:ext uri="{BB962C8B-B14F-4D97-AF65-F5344CB8AC3E}">
        <p14:creationId xmlns:p14="http://schemas.microsoft.com/office/powerpoint/2010/main" val="34875076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=1</m:t>
                          </m:r>
                        </m:e>
                        <m:e>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r>
                                <a:rPr lang="en-US" b="0" i="1" smtClean="0">
                                  <a:latin typeface="Cambria Math"/>
                                  <a:ea typeface="Cambria Math"/>
                                </a:rPr>
                                <m:t>𝜂</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sSubSup>
                                <m:sSubSupPr>
                                  <m:ctrlPr>
                                    <a:rPr lang="en-US" b="0" i="1" smtClean="0">
                                      <a:latin typeface="Cambria Math"/>
                                      <a:ea typeface="Cambria Math"/>
                                    </a:rPr>
                                  </m:ctrlPr>
                                </m:sSubSupPr>
                                <m:e>
                                  <m:r>
                                    <a:rPr lang="en-US" b="0" i="1" smtClean="0">
                                      <a:latin typeface="Cambria Math"/>
                                      <a:ea typeface="Cambria Math"/>
                                    </a:rPr>
                                    <m:t>𝑥</m:t>
                                  </m:r>
                                </m:e>
                                <m:sub>
                                  <m:r>
                                    <a:rPr lang="en-US" b="0" i="1" smtClean="0">
                                      <a:latin typeface="Cambria Math"/>
                                    </a:rPr>
                                    <m:t>𝑖</m:t>
                                  </m:r>
                                </m:sub>
                                <m:sup/>
                              </m:sSubSup>
                            </m:sup>
                          </m:sSup>
                        </m:num>
                        <m:den>
                          <m:r>
                            <a:rPr lang="en-US" b="0" i="1" smtClean="0">
                              <a:latin typeface="Cambria Math"/>
                            </a:rPr>
                            <m:t>1+</m:t>
                          </m:r>
                          <m:sSup>
                            <m:sSupPr>
                              <m:ctrlPr>
                                <a:rPr lang="en-US" b="0" i="1" smtClean="0">
                                  <a:latin typeface="Cambria Math"/>
                                </a:rPr>
                              </m:ctrlPr>
                            </m:sSupPr>
                            <m:e>
                              <m:r>
                                <a:rPr lang="en-US" b="0" i="1" smtClean="0">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Treats </a:t>
                </a:r>
                <a:r>
                  <a:rPr lang="en-US" i="1" dirty="0" smtClean="0"/>
                  <a:t>n</a:t>
                </a:r>
                <a:r>
                  <a:rPr lang="en-US" i="1" baseline="-25000" dirty="0" smtClean="0"/>
                  <a:t>1</a:t>
                </a:r>
                <a:r>
                  <a:rPr lang="en-US" i="1" dirty="0" smtClean="0"/>
                  <a:t>, n</a:t>
                </a:r>
                <a:r>
                  <a:rPr lang="en-US" i="1" baseline="-25000" dirty="0"/>
                  <a:t>0</a:t>
                </a:r>
                <a:r>
                  <a:rPr lang="en-US" dirty="0" smtClean="0"/>
                  <a:t>, and </a:t>
                </a:r>
                <a:r>
                  <a:rPr lang="en-US" i="1" dirty="0" smtClean="0"/>
                  <a:t>x</a:t>
                </a:r>
                <a:r>
                  <a:rPr lang="en-US" i="1" baseline="-25000" dirty="0" smtClean="0"/>
                  <a:t>i</a:t>
                </a:r>
                <a:r>
                  <a:rPr lang="en-US" dirty="0" smtClean="0"/>
                  <a:t> as fixed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49</a:t>
            </a:fld>
            <a:endParaRPr lang="en-US"/>
          </a:p>
        </p:txBody>
      </p:sp>
    </p:spTree>
    <p:extLst>
      <p:ext uri="{BB962C8B-B14F-4D97-AF65-F5344CB8AC3E}">
        <p14:creationId xmlns:p14="http://schemas.microsoft.com/office/powerpoint/2010/main" val="2769308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pPr lvl="1"/>
            <a:r>
              <a:rPr lang="en-US" dirty="0" smtClean="0"/>
              <a:t>Presence/Absence</a:t>
            </a:r>
          </a:p>
          <a:p>
            <a:pPr lvl="1"/>
            <a:r>
              <a:rPr lang="en-US" dirty="0" smtClean="0"/>
              <a:t>Presence Only</a:t>
            </a:r>
          </a:p>
          <a:p>
            <a:pPr marL="411480" lvl="1"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5</a:t>
            </a:fld>
            <a:endParaRPr lang="en-US"/>
          </a:p>
        </p:txBody>
      </p:sp>
    </p:spTree>
    <p:extLst>
      <p:ext uri="{BB962C8B-B14F-4D97-AF65-F5344CB8AC3E}">
        <p14:creationId xmlns:p14="http://schemas.microsoft.com/office/powerpoint/2010/main" val="4836139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=1</m:t>
                          </m:r>
                        </m:e>
                        <m:e>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r>
                                <a:rPr lang="en-US" b="0" i="1" smtClean="0">
                                  <a:latin typeface="Cambria Math"/>
                                  <a:ea typeface="Cambria Math"/>
                                </a:rPr>
                                <m:t>𝜂</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sSubSup>
                                <m:sSubSupPr>
                                  <m:ctrlPr>
                                    <a:rPr lang="en-US" b="0" i="1" smtClean="0">
                                      <a:latin typeface="Cambria Math"/>
                                      <a:ea typeface="Cambria Math"/>
                                    </a:rPr>
                                  </m:ctrlPr>
                                </m:sSubSupPr>
                                <m:e>
                                  <m:r>
                                    <a:rPr lang="en-US" b="0" i="1" smtClean="0">
                                      <a:latin typeface="Cambria Math"/>
                                      <a:ea typeface="Cambria Math"/>
                                    </a:rPr>
                                    <m:t>𝑥</m:t>
                                  </m:r>
                                </m:e>
                                <m:sub>
                                  <m:r>
                                    <a:rPr lang="en-US" b="0" i="1" smtClean="0">
                                      <a:latin typeface="Cambria Math"/>
                                    </a:rPr>
                                    <m:t>𝑖</m:t>
                                  </m:r>
                                </m:sub>
                                <m:sup/>
                              </m:sSubSup>
                            </m:sup>
                          </m:sSup>
                        </m:num>
                        <m:den>
                          <m:r>
                            <a:rPr lang="en-US" b="0" i="1" smtClean="0">
                              <a:latin typeface="Cambria Math"/>
                            </a:rPr>
                            <m:t>1+</m:t>
                          </m:r>
                          <m:sSup>
                            <m:sSupPr>
                              <m:ctrlPr>
                                <a:rPr lang="en-US" b="0" i="1" smtClean="0">
                                  <a:latin typeface="Cambria Math"/>
                                </a:rPr>
                              </m:ctrlPr>
                            </m:sSupPr>
                            <m:e>
                              <m:r>
                                <a:rPr lang="en-US" b="0" i="1" smtClean="0">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Treats </a:t>
                </a:r>
                <a:r>
                  <a:rPr lang="en-US" i="1" dirty="0" smtClean="0"/>
                  <a:t>n</a:t>
                </a:r>
                <a:r>
                  <a:rPr lang="en-US" i="1" baseline="-25000" dirty="0" smtClean="0"/>
                  <a:t>1</a:t>
                </a:r>
                <a:r>
                  <a:rPr lang="en-US" i="1" dirty="0" smtClean="0"/>
                  <a:t>, n</a:t>
                </a:r>
                <a:r>
                  <a:rPr lang="en-US" i="1" baseline="-25000" dirty="0"/>
                  <a:t>0</a:t>
                </a:r>
                <a:r>
                  <a:rPr lang="en-US" dirty="0" smtClean="0"/>
                  <a:t>, and </a:t>
                </a:r>
                <a:r>
                  <a:rPr lang="en-US" i="1" dirty="0" smtClean="0"/>
                  <a:t>x</a:t>
                </a:r>
                <a:r>
                  <a:rPr lang="en-US" i="1" baseline="-25000" dirty="0" smtClean="0"/>
                  <a:t>i</a:t>
                </a:r>
                <a:r>
                  <a:rPr lang="en-US" dirty="0" smtClean="0"/>
                  <a:t> as fixed</a:t>
                </a:r>
              </a:p>
              <a:p>
                <a:endParaRPr lang="en-US" dirty="0"/>
              </a:p>
              <a:p>
                <a:r>
                  <a:rPr lang="en-US" dirty="0" smtClean="0"/>
                  <a:t>Well studied method with many extensions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50</a:t>
            </a:fld>
            <a:endParaRPr lang="en-US"/>
          </a:p>
        </p:txBody>
      </p:sp>
    </p:spTree>
    <p:extLst>
      <p:ext uri="{BB962C8B-B14F-4D97-AF65-F5344CB8AC3E}">
        <p14:creationId xmlns:p14="http://schemas.microsoft.com/office/powerpoint/2010/main" val="1660944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09728"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=1</m:t>
                          </m:r>
                        </m:e>
                        <m:e>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r>
                                <a:rPr lang="en-US" b="0" i="1" smtClean="0">
                                  <a:latin typeface="Cambria Math"/>
                                  <a:ea typeface="Cambria Math"/>
                                </a:rPr>
                                <m:t>𝜂</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𝛽</m:t>
                                  </m:r>
                                </m:e>
                                <m:sup>
                                  <m:r>
                                    <a:rPr lang="en-US" b="0" i="1" smtClean="0">
                                      <a:latin typeface="Cambria Math"/>
                                      <a:ea typeface="Cambria Math"/>
                                    </a:rPr>
                                    <m:t>′</m:t>
                                  </m:r>
                                </m:sup>
                              </m:sSup>
                              <m:sSubSup>
                                <m:sSubSupPr>
                                  <m:ctrlPr>
                                    <a:rPr lang="en-US" b="0" i="1" smtClean="0">
                                      <a:latin typeface="Cambria Math"/>
                                      <a:ea typeface="Cambria Math"/>
                                    </a:rPr>
                                  </m:ctrlPr>
                                </m:sSubSupPr>
                                <m:e>
                                  <m:r>
                                    <a:rPr lang="en-US" b="0" i="1" smtClean="0">
                                      <a:latin typeface="Cambria Math"/>
                                      <a:ea typeface="Cambria Math"/>
                                    </a:rPr>
                                    <m:t>𝑥</m:t>
                                  </m:r>
                                </m:e>
                                <m:sub>
                                  <m:r>
                                    <a:rPr lang="en-US" b="0" i="1" smtClean="0">
                                      <a:latin typeface="Cambria Math"/>
                                    </a:rPr>
                                    <m:t>𝑖</m:t>
                                  </m:r>
                                </m:sub>
                                <m:sup/>
                              </m:sSubSup>
                            </m:sup>
                          </m:sSup>
                        </m:num>
                        <m:den>
                          <m:r>
                            <a:rPr lang="en-US" b="0" i="1" smtClean="0">
                              <a:latin typeface="Cambria Math"/>
                            </a:rPr>
                            <m:t>1+</m:t>
                          </m:r>
                          <m:sSup>
                            <m:sSupPr>
                              <m:ctrlPr>
                                <a:rPr lang="en-US" b="0" i="1" smtClean="0">
                                  <a:latin typeface="Cambria Math"/>
                                </a:rPr>
                              </m:ctrlPr>
                            </m:sSupPr>
                            <m:e>
                              <m:r>
                                <a:rPr lang="en-US" b="0" i="1" smtClean="0">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Treats </a:t>
                </a:r>
                <a:r>
                  <a:rPr lang="en-US" i="1" dirty="0" smtClean="0"/>
                  <a:t>n</a:t>
                </a:r>
                <a:r>
                  <a:rPr lang="en-US" i="1" baseline="-25000" dirty="0" smtClean="0"/>
                  <a:t>1</a:t>
                </a:r>
                <a:r>
                  <a:rPr lang="en-US" i="1" dirty="0" smtClean="0"/>
                  <a:t>, n</a:t>
                </a:r>
                <a:r>
                  <a:rPr lang="en-US" i="1" baseline="-25000" dirty="0"/>
                  <a:t>0</a:t>
                </a:r>
                <a:r>
                  <a:rPr lang="en-US" dirty="0" smtClean="0"/>
                  <a:t>, and </a:t>
                </a:r>
                <a:r>
                  <a:rPr lang="en-US" i="1" dirty="0" smtClean="0"/>
                  <a:t>x</a:t>
                </a:r>
                <a:r>
                  <a:rPr lang="en-US" i="1" baseline="-25000" dirty="0" smtClean="0"/>
                  <a:t>i</a:t>
                </a:r>
                <a:r>
                  <a:rPr lang="en-US" dirty="0" smtClean="0"/>
                  <a:t> as fixed</a:t>
                </a:r>
              </a:p>
              <a:p>
                <a:endParaRPr lang="en-US" dirty="0"/>
              </a:p>
              <a:p>
                <a:r>
                  <a:rPr lang="en-US" dirty="0" smtClean="0"/>
                  <a:t>Well studied method with many extensions</a:t>
                </a:r>
              </a:p>
              <a:p>
                <a:endParaRPr lang="en-US" dirty="0"/>
              </a:p>
              <a:p>
                <a:r>
                  <a:rPr lang="en-US" dirty="0" smtClean="0"/>
                  <a:t>Not motivated for presence only samples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51</a:t>
            </a:fld>
            <a:endParaRPr lang="en-US"/>
          </a:p>
        </p:txBody>
      </p:sp>
    </p:spTree>
    <p:extLst>
      <p:ext uri="{BB962C8B-B14F-4D97-AF65-F5344CB8AC3E}">
        <p14:creationId xmlns:p14="http://schemas.microsoft.com/office/powerpoint/2010/main" val="2849243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Condition the log-linear IPP on the presence and background samples (</a:t>
                </a:r>
                <a:r>
                  <a:rPr lang="en-US" i="1" dirty="0" smtClean="0"/>
                  <a:t>n</a:t>
                </a:r>
                <a:r>
                  <a:rPr lang="en-US" i="1" baseline="-25000" dirty="0" smtClean="0"/>
                  <a:t>1</a:t>
                </a:r>
                <a:r>
                  <a:rPr lang="en-US" i="1" dirty="0" smtClean="0"/>
                  <a:t> </a:t>
                </a:r>
                <a:r>
                  <a:rPr lang="en-US" dirty="0" smtClean="0"/>
                  <a:t>and </a:t>
                </a:r>
                <a:r>
                  <a:rPr lang="en-US" i="1" dirty="0" smtClean="0"/>
                  <a:t>n</a:t>
                </a:r>
                <a:r>
                  <a:rPr lang="en-US" i="1" baseline="-25000" dirty="0" smtClean="0"/>
                  <a:t>0</a:t>
                </a:r>
                <a:r>
                  <a:rPr lang="en-US" dirty="0" smtClean="0"/>
                  <a:t>)</a:t>
                </a:r>
              </a:p>
              <a:p>
                <a:r>
                  <a:rPr lang="en-US" i="1" dirty="0" smtClean="0"/>
                  <a:t>x</a:t>
                </a:r>
                <a:r>
                  <a:rPr lang="en-US" i="1" baseline="-25000" dirty="0" smtClean="0"/>
                  <a:t>i</a:t>
                </a:r>
                <a:r>
                  <a:rPr lang="en-US" dirty="0" smtClean="0"/>
                  <a:t> are a mixture of two random samples:</a:t>
                </a:r>
              </a:p>
              <a:p>
                <a:pPr lvl="1"/>
                <a14:m>
                  <m:oMath xmlns:m="http://schemas.openxmlformats.org/officeDocument/2006/math">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r>
                          <a:rPr lang="en-US" b="0" i="1" smtClean="0">
                            <a:solidFill>
                              <a:schemeClr val="tx1"/>
                            </a:solidFill>
                            <a:latin typeface="Cambria Math"/>
                            <a:ea typeface="Cambria Math"/>
                          </a:rPr>
                          <m:t>+</m:t>
                        </m:r>
                        <m:sSup>
                          <m:sSupPr>
                            <m:ctrlPr>
                              <a:rPr lang="en-US" i="1" smtClean="0">
                                <a:solidFill>
                                  <a:schemeClr val="tx1"/>
                                </a:solidFill>
                                <a:latin typeface="Cambria Math"/>
                              </a:rPr>
                            </m:ctrlPr>
                          </m:sSupPr>
                          <m:e>
                            <m:r>
                              <a:rPr lang="en-US" i="1" smtClean="0">
                                <a:solidFill>
                                  <a:schemeClr val="tx1"/>
                                </a:solidFill>
                                <a:latin typeface="Cambria Math"/>
                                <a:ea typeface="Cambria Math"/>
                              </a:rPr>
                              <m:t>𝛽</m:t>
                            </m:r>
                          </m:e>
                          <m:sup>
                            <m:r>
                              <a:rPr lang="en-US" b="0" i="1" smtClean="0">
                                <a:solidFill>
                                  <a:schemeClr val="tx1"/>
                                </a:solidFill>
                                <a:latin typeface="Cambria Math"/>
                              </a:rPr>
                              <m:t>′</m:t>
                            </m:r>
                          </m:sup>
                        </m:sSup>
                        <m:r>
                          <a:rPr lang="en-US" i="1" smtClean="0">
                            <a:solidFill>
                              <a:schemeClr val="tx1"/>
                            </a:solidFill>
                            <a:latin typeface="Cambria Math"/>
                          </a:rPr>
                          <m:t>𝑥</m:t>
                        </m:r>
                      </m:sup>
                    </m:sSup>
                    <m:r>
                      <a:rPr lang="en-US" b="0" i="1" smtClean="0">
                        <a:solidFill>
                          <a:schemeClr val="tx1"/>
                        </a:solidFill>
                        <a:latin typeface="Cambria Math"/>
                      </a:rPr>
                      <m:t>h</m:t>
                    </m:r>
                    <m:r>
                      <a:rPr lang="en-US" b="0" i="1" smtClean="0">
                        <a:solidFill>
                          <a:schemeClr val="tx1"/>
                        </a:solidFill>
                        <a:latin typeface="Cambria Math"/>
                      </a:rPr>
                      <m:t>(</m:t>
                    </m:r>
                    <m:r>
                      <a:rPr lang="en-US" b="0" i="1" smtClean="0">
                        <a:solidFill>
                          <a:schemeClr val="tx1"/>
                        </a:solidFill>
                        <a:latin typeface="Cambria Math"/>
                      </a:rPr>
                      <m:t>𝑥</m:t>
                    </m:r>
                    <m:r>
                      <a:rPr lang="en-US" b="0" i="1" smtClean="0">
                        <a:solidFill>
                          <a:schemeClr val="tx1"/>
                        </a:solidFill>
                        <a:latin typeface="Cambria Math"/>
                      </a:rPr>
                      <m:t>)/</m:t>
                    </m:r>
                    <m:r>
                      <m:rPr>
                        <m:sty m:val="p"/>
                      </m:rPr>
                      <a:rPr lang="el-GR" b="0" i="1" smtClean="0">
                        <a:solidFill>
                          <a:schemeClr val="tx1"/>
                        </a:solidFill>
                        <a:latin typeface="Cambria Math"/>
                        <a:ea typeface="Cambria Math"/>
                      </a:rPr>
                      <m:t>Λ</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𝐷</m:t>
                    </m:r>
                    <m:r>
                      <a:rPr lang="en-US" b="0" i="1" smtClean="0">
                        <a:solidFill>
                          <a:schemeClr val="tx1"/>
                        </a:solidFill>
                        <a:latin typeface="Cambria Math"/>
                        <a:ea typeface="Cambria Math"/>
                      </a:rPr>
                      <m:t>)</m:t>
                    </m:r>
                  </m:oMath>
                </a14:m>
                <a:r>
                  <a:rPr lang="en-US" i="1" dirty="0" smtClean="0">
                    <a:solidFill>
                      <a:schemeClr val="tx1"/>
                    </a:solidFill>
                  </a:rPr>
                  <a:t>, </a:t>
                </a:r>
                <a:r>
                  <a:rPr lang="en-US" dirty="0" smtClean="0">
                    <a:solidFill>
                      <a:schemeClr val="tx1"/>
                    </a:solidFill>
                  </a:rPr>
                  <a:t>and</a:t>
                </a:r>
              </a:p>
              <a:p>
                <a:pPr lvl="1"/>
                <a14:m>
                  <m:oMath xmlns:m="http://schemas.openxmlformats.org/officeDocument/2006/math">
                    <m:r>
                      <a:rPr lang="en-US" b="0" i="1" smtClean="0">
                        <a:solidFill>
                          <a:schemeClr val="tx1"/>
                        </a:solidFill>
                        <a:latin typeface="Cambria Math"/>
                      </a:rPr>
                      <m:t>h</m:t>
                    </m:r>
                    <m:r>
                      <a:rPr lang="en-US" b="0" i="1" smtClean="0">
                        <a:solidFill>
                          <a:schemeClr val="tx1"/>
                        </a:solidFill>
                        <a:latin typeface="Cambria Math"/>
                      </a:rPr>
                      <m:t>(</m:t>
                    </m:r>
                    <m:r>
                      <a:rPr lang="en-US" b="0" i="1" smtClean="0">
                        <a:solidFill>
                          <a:schemeClr val="tx1"/>
                        </a:solidFill>
                        <a:latin typeface="Cambria Math"/>
                      </a:rPr>
                      <m:t>𝑥</m:t>
                    </m:r>
                    <m:r>
                      <a:rPr lang="en-US" b="0" i="1" smtClean="0">
                        <a:solidFill>
                          <a:schemeClr val="tx1"/>
                        </a:solidFill>
                        <a:latin typeface="Cambria Math"/>
                      </a:rPr>
                      <m:t>)</m:t>
                    </m:r>
                  </m:oMath>
                </a14:m>
                <a:endParaRPr lang="en-US" i="1"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408" r="-20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52</a:t>
            </a:fld>
            <a:endParaRPr lang="en-US"/>
          </a:p>
        </p:txBody>
      </p:sp>
    </p:spTree>
    <p:extLst>
      <p:ext uri="{BB962C8B-B14F-4D97-AF65-F5344CB8AC3E}">
        <p14:creationId xmlns:p14="http://schemas.microsoft.com/office/powerpoint/2010/main" val="11391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Condition the log-linear IPP on the presence and background samples (</a:t>
                </a:r>
                <a:r>
                  <a:rPr lang="en-US" i="1" dirty="0" smtClean="0"/>
                  <a:t>n</a:t>
                </a:r>
                <a:r>
                  <a:rPr lang="en-US" i="1" baseline="-25000" dirty="0" smtClean="0"/>
                  <a:t>1</a:t>
                </a:r>
                <a:r>
                  <a:rPr lang="en-US" i="1" dirty="0" smtClean="0"/>
                  <a:t> </a:t>
                </a:r>
                <a:r>
                  <a:rPr lang="en-US" dirty="0" smtClean="0"/>
                  <a:t>and </a:t>
                </a:r>
                <a:r>
                  <a:rPr lang="en-US" i="1" dirty="0" smtClean="0"/>
                  <a:t>n</a:t>
                </a:r>
                <a:r>
                  <a:rPr lang="en-US" i="1" baseline="-25000" dirty="0" smtClean="0"/>
                  <a:t>0</a:t>
                </a:r>
                <a:r>
                  <a:rPr lang="en-US" dirty="0" smtClean="0"/>
                  <a:t>)</a:t>
                </a:r>
              </a:p>
              <a:p>
                <a:r>
                  <a:rPr lang="en-US" i="1" dirty="0" smtClean="0"/>
                  <a:t>x</a:t>
                </a:r>
                <a:r>
                  <a:rPr lang="en-US" i="1" baseline="-25000" dirty="0" smtClean="0"/>
                  <a:t>i</a:t>
                </a:r>
                <a:r>
                  <a:rPr lang="en-US" dirty="0" smtClean="0"/>
                  <a:t> are a mixture of two random samples:</a:t>
                </a:r>
              </a:p>
              <a:p>
                <a:pPr lvl="1"/>
                <a14:m>
                  <m:oMath xmlns:m="http://schemas.openxmlformats.org/officeDocument/2006/math">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r>
                          <a:rPr lang="en-US" b="0" i="1" smtClean="0">
                            <a:solidFill>
                              <a:schemeClr val="tx1"/>
                            </a:solidFill>
                            <a:latin typeface="Cambria Math"/>
                            <a:ea typeface="Cambria Math"/>
                          </a:rPr>
                          <m:t>+</m:t>
                        </m:r>
                        <m:sSup>
                          <m:sSupPr>
                            <m:ctrlPr>
                              <a:rPr lang="en-US" i="1" smtClean="0">
                                <a:solidFill>
                                  <a:schemeClr val="tx1"/>
                                </a:solidFill>
                                <a:latin typeface="Cambria Math"/>
                              </a:rPr>
                            </m:ctrlPr>
                          </m:sSupPr>
                          <m:e>
                            <m:r>
                              <a:rPr lang="en-US" i="1" smtClean="0">
                                <a:solidFill>
                                  <a:schemeClr val="tx1"/>
                                </a:solidFill>
                                <a:latin typeface="Cambria Math"/>
                                <a:ea typeface="Cambria Math"/>
                              </a:rPr>
                              <m:t>𝛽</m:t>
                            </m:r>
                          </m:e>
                          <m:sup>
                            <m:r>
                              <a:rPr lang="en-US" b="0" i="1" smtClean="0">
                                <a:solidFill>
                                  <a:schemeClr val="tx1"/>
                                </a:solidFill>
                                <a:latin typeface="Cambria Math"/>
                              </a:rPr>
                              <m:t>′</m:t>
                            </m:r>
                          </m:sup>
                        </m:sSup>
                        <m:r>
                          <a:rPr lang="en-US" i="1" smtClean="0">
                            <a:solidFill>
                              <a:schemeClr val="tx1"/>
                            </a:solidFill>
                            <a:latin typeface="Cambria Math"/>
                          </a:rPr>
                          <m:t>𝑥</m:t>
                        </m:r>
                      </m:sup>
                    </m:sSup>
                    <m:r>
                      <a:rPr lang="en-US" b="0" i="1" smtClean="0">
                        <a:solidFill>
                          <a:schemeClr val="tx1"/>
                        </a:solidFill>
                        <a:latin typeface="Cambria Math"/>
                      </a:rPr>
                      <m:t>h</m:t>
                    </m:r>
                    <m:r>
                      <a:rPr lang="en-US" b="0" i="1" smtClean="0">
                        <a:solidFill>
                          <a:schemeClr val="tx1"/>
                        </a:solidFill>
                        <a:latin typeface="Cambria Math"/>
                      </a:rPr>
                      <m:t>(</m:t>
                    </m:r>
                    <m:r>
                      <a:rPr lang="en-US" b="0" i="1" smtClean="0">
                        <a:solidFill>
                          <a:schemeClr val="tx1"/>
                        </a:solidFill>
                        <a:latin typeface="Cambria Math"/>
                      </a:rPr>
                      <m:t>𝑥</m:t>
                    </m:r>
                    <m:r>
                      <a:rPr lang="en-US" b="0" i="1" smtClean="0">
                        <a:solidFill>
                          <a:schemeClr val="tx1"/>
                        </a:solidFill>
                        <a:latin typeface="Cambria Math"/>
                      </a:rPr>
                      <m:t>)/</m:t>
                    </m:r>
                    <m:r>
                      <m:rPr>
                        <m:sty m:val="p"/>
                      </m:rPr>
                      <a:rPr lang="el-GR" b="0" i="1" smtClean="0">
                        <a:solidFill>
                          <a:schemeClr val="tx1"/>
                        </a:solidFill>
                        <a:latin typeface="Cambria Math"/>
                        <a:ea typeface="Cambria Math"/>
                      </a:rPr>
                      <m:t>Λ</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𝐷</m:t>
                    </m:r>
                    <m:r>
                      <a:rPr lang="en-US" b="0" i="1" smtClean="0">
                        <a:solidFill>
                          <a:schemeClr val="tx1"/>
                        </a:solidFill>
                        <a:latin typeface="Cambria Math"/>
                        <a:ea typeface="Cambria Math"/>
                      </a:rPr>
                      <m:t>)</m:t>
                    </m:r>
                  </m:oMath>
                </a14:m>
                <a:r>
                  <a:rPr lang="en-US" i="1" dirty="0" smtClean="0">
                    <a:solidFill>
                      <a:schemeClr val="tx1"/>
                    </a:solidFill>
                  </a:rPr>
                  <a:t>, </a:t>
                </a:r>
                <a:r>
                  <a:rPr lang="en-US" dirty="0" smtClean="0">
                    <a:solidFill>
                      <a:schemeClr val="tx1"/>
                    </a:solidFill>
                  </a:rPr>
                  <a:t>and</a:t>
                </a:r>
              </a:p>
              <a:p>
                <a:pPr lvl="1"/>
                <a14:m>
                  <m:oMath xmlns:m="http://schemas.openxmlformats.org/officeDocument/2006/math">
                    <m:r>
                      <a:rPr lang="en-US" b="0" i="1" smtClean="0">
                        <a:solidFill>
                          <a:schemeClr val="tx1"/>
                        </a:solidFill>
                        <a:latin typeface="Cambria Math"/>
                      </a:rPr>
                      <m:t>h</m:t>
                    </m:r>
                    <m:d>
                      <m:dPr>
                        <m:ctrlPr>
                          <a:rPr lang="en-US" b="0" i="1" smtClean="0">
                            <a:solidFill>
                              <a:schemeClr val="tx1"/>
                            </a:solidFill>
                            <a:latin typeface="Cambria Math"/>
                          </a:rPr>
                        </m:ctrlPr>
                      </m:dPr>
                      <m:e>
                        <m:r>
                          <a:rPr lang="en-US" b="0" i="1" smtClean="0">
                            <a:solidFill>
                              <a:schemeClr val="tx1"/>
                            </a:solidFill>
                            <a:latin typeface="Cambria Math"/>
                          </a:rPr>
                          <m:t>𝑥</m:t>
                        </m:r>
                      </m:e>
                    </m:d>
                  </m:oMath>
                </a14:m>
                <a:endParaRPr lang="en-US" b="0" i="1" dirty="0" smtClean="0">
                  <a:solidFill>
                    <a:schemeClr val="tx1"/>
                  </a:solidFill>
                </a:endParaRPr>
              </a:p>
              <a:p>
                <a:r>
                  <a:rPr lang="en-US" dirty="0" smtClean="0"/>
                  <a:t>The log-linear IPP becomes</a:t>
                </a:r>
              </a:p>
              <a:p>
                <a:pPr marL="109728"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𝑃</m:t>
                      </m:r>
                      <m:d>
                        <m:dPr>
                          <m:ctrlPr>
                            <a:rPr lang="en-US" b="0" i="1" smtClean="0">
                              <a:solidFill>
                                <a:schemeClr val="tx1"/>
                              </a:solidFill>
                              <a:latin typeface="Cambria Math"/>
                            </a:rPr>
                          </m:ctrlPr>
                        </m:dPr>
                        <m:e>
                          <m:sSub>
                            <m:sSubPr>
                              <m:ctrlPr>
                                <a:rPr lang="en-US" b="0" i="1" smtClean="0">
                                  <a:solidFill>
                                    <a:schemeClr val="tx1"/>
                                  </a:solidFill>
                                  <a:latin typeface="Cambria Math"/>
                                </a:rPr>
                              </m:ctrlPr>
                            </m:sSubPr>
                            <m:e>
                              <m:r>
                                <a:rPr lang="en-US" b="0" i="1" smtClean="0">
                                  <a:solidFill>
                                    <a:schemeClr val="tx1"/>
                                  </a:solidFill>
                                  <a:latin typeface="Cambria Math"/>
                                </a:rPr>
                                <m:t>𝑦</m:t>
                              </m:r>
                            </m:e>
                            <m:sub>
                              <m:r>
                                <a:rPr lang="en-US" b="0" i="1" smtClean="0">
                                  <a:solidFill>
                                    <a:schemeClr val="tx1"/>
                                  </a:solidFill>
                                  <a:latin typeface="Cambria Math"/>
                                </a:rPr>
                                <m:t>𝑖</m:t>
                              </m:r>
                            </m:sub>
                          </m:sSub>
                          <m:r>
                            <a:rPr lang="en-US" b="0" i="1" smtClean="0">
                              <a:solidFill>
                                <a:schemeClr val="tx1"/>
                              </a:solidFill>
                              <a:latin typeface="Cambria Math"/>
                            </a:rPr>
                            <m:t>=1</m:t>
                          </m:r>
                        </m:e>
                        <m:e>
                          <m:sSub>
                            <m:sSubPr>
                              <m:ctrlPr>
                                <a:rPr lang="en-US" b="0" i="1" smtClean="0">
                                  <a:solidFill>
                                    <a:schemeClr val="tx1"/>
                                  </a:solidFill>
                                  <a:latin typeface="Cambria Math"/>
                                </a:rPr>
                              </m:ctrlPr>
                            </m:sSubPr>
                            <m:e>
                              <m:r>
                                <a:rPr lang="en-US" b="0" i="1" smtClean="0">
                                  <a:solidFill>
                                    <a:schemeClr val="tx1"/>
                                  </a:solidFill>
                                  <a:latin typeface="Cambria Math"/>
                                </a:rPr>
                                <m:t>𝑥</m:t>
                              </m:r>
                            </m:e>
                            <m:sub>
                              <m:r>
                                <a:rPr lang="en-US" b="0" i="1" smtClean="0">
                                  <a:solidFill>
                                    <a:schemeClr val="tx1"/>
                                  </a:solidFill>
                                  <a:latin typeface="Cambria Math"/>
                                </a:rPr>
                                <m:t>𝑖</m:t>
                              </m:r>
                            </m:sub>
                          </m:sSub>
                          <m:sSub>
                            <m:sSubPr>
                              <m:ctrlPr>
                                <a:rPr lang="en-US" b="0"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e>
                      </m:d>
                      <m:r>
                        <a:rPr lang="en-US" b="0" i="1" smtClean="0">
                          <a:solidFill>
                            <a:schemeClr val="tx1"/>
                          </a:solidFill>
                          <a:latin typeface="Cambria Math"/>
                        </a:rPr>
                        <m:t>=</m:t>
                      </m:r>
                      <m:f>
                        <m:fPr>
                          <m:ctrlPr>
                            <a:rPr lang="en-US" b="0" i="1" smtClean="0">
                              <a:solidFill>
                                <a:schemeClr val="tx1"/>
                              </a:solidFill>
                              <a:latin typeface="Cambria Math"/>
                            </a:rPr>
                          </m:ctrlPr>
                        </m:fPr>
                        <m:num>
                          <m:sSub>
                            <m:sSubPr>
                              <m:ctrlPr>
                                <a:rPr lang="en-US" b="0"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sSup>
                            <m:sSupPr>
                              <m:ctrlPr>
                                <a:rPr lang="en-US" i="1">
                                  <a:latin typeface="Cambria Math"/>
                                </a:rPr>
                              </m:ctrlPr>
                            </m:sSupPr>
                            <m:e>
                              <m:r>
                                <a:rPr lang="en-US" i="1">
                                  <a:latin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sup>
                          </m:sSup>
                          <m:r>
                            <a:rPr lang="en-US" i="1">
                              <a:latin typeface="Cambria Math"/>
                            </a:rPr>
                            <m:t>h</m:t>
                          </m:r>
                          <m:r>
                            <a:rPr lang="en-US" i="1">
                              <a:latin typeface="Cambria Math"/>
                            </a:rPr>
                            <m:t>(</m:t>
                          </m:r>
                          <m:r>
                            <a:rPr lang="en-US" i="1">
                              <a:latin typeface="Cambria Math"/>
                            </a:rPr>
                            <m:t>𝑥</m:t>
                          </m:r>
                          <m:r>
                            <a:rPr lang="en-US" i="1">
                              <a:latin typeface="Cambria Math"/>
                            </a:rPr>
                            <m:t>)/</m:t>
                          </m:r>
                          <m:r>
                            <m:rPr>
                              <m:sty m:val="p"/>
                            </m:rPr>
                            <a:rPr lang="el-GR" i="1">
                              <a:latin typeface="Cambria Math"/>
                              <a:ea typeface="Cambria Math"/>
                            </a:rPr>
                            <m:t>Λ</m:t>
                          </m:r>
                          <m:r>
                            <a:rPr lang="en-US" i="1">
                              <a:latin typeface="Cambria Math"/>
                              <a:ea typeface="Cambria Math"/>
                            </a:rPr>
                            <m:t>(</m:t>
                          </m:r>
                          <m:r>
                            <a:rPr lang="en-US" i="1">
                              <a:latin typeface="Cambria Math"/>
                              <a:ea typeface="Cambria Math"/>
                            </a:rPr>
                            <m:t>𝐷</m:t>
                          </m:r>
                          <m:r>
                            <a:rPr lang="en-US" i="1">
                              <a:latin typeface="Cambria Math"/>
                              <a:ea typeface="Cambria Math"/>
                            </a:rPr>
                            <m:t>)</m:t>
                          </m:r>
                        </m:num>
                        <m:den>
                          <m:sSup>
                            <m:sSupPr>
                              <m:ctrlPr>
                                <a:rPr lang="en-US" i="1">
                                  <a:latin typeface="Cambria Math"/>
                                </a:rPr>
                              </m:ctrlPr>
                            </m:sSupPr>
                            <m:e>
                              <m:sSubSup>
                                <m:sSubSupPr>
                                  <m:ctrlPr>
                                    <a:rPr lang="en-US" i="1" smtClean="0">
                                      <a:latin typeface="Cambria Math"/>
                                    </a:rPr>
                                  </m:ctrlPr>
                                </m:sSubSupPr>
                                <m:e>
                                  <m:r>
                                    <a:rPr lang="en-US" b="0" i="1" smtClean="0">
                                      <a:latin typeface="Cambria Math"/>
                                    </a:rPr>
                                    <m:t>𝑛</m:t>
                                  </m:r>
                                </m:e>
                                <m:sub>
                                  <m:r>
                                    <a:rPr lang="en-US" b="0" i="1" smtClean="0">
                                      <a:latin typeface="Cambria Math"/>
                                    </a:rPr>
                                    <m:t>0</m:t>
                                  </m:r>
                                </m:sub>
                                <m:sup/>
                              </m:sSubSup>
                              <m:r>
                                <a:rPr lang="en-US" b="0" i="1" smtClean="0">
                                  <a:latin typeface="Cambria Math"/>
                                </a:rPr>
                                <m:t>h</m:t>
                              </m:r>
                              <m:d>
                                <m:dPr>
                                  <m:ctrlPr>
                                    <a:rPr lang="en-US" b="0" i="1" smtClean="0">
                                      <a:latin typeface="Cambria Math"/>
                                    </a:rPr>
                                  </m:ctrlPr>
                                </m:dPr>
                                <m:e>
                                  <m:sSubSup>
                                    <m:sSubSupPr>
                                      <m:ctrlPr>
                                        <a:rPr lang="en-US" b="0" i="1" smtClean="0">
                                          <a:latin typeface="Cambria Math"/>
                                        </a:rPr>
                                      </m:ctrlPr>
                                    </m:sSubSupPr>
                                    <m:e>
                                      <m:r>
                                        <a:rPr lang="en-US" b="0" i="1" smtClean="0">
                                          <a:latin typeface="Cambria Math"/>
                                        </a:rPr>
                                        <m:t>𝑥</m:t>
                                      </m:r>
                                    </m:e>
                                    <m:sub>
                                      <m:r>
                                        <a:rPr lang="en-US" b="0" i="1" smtClean="0">
                                          <a:latin typeface="Cambria Math"/>
                                        </a:rPr>
                                        <m:t>𝑖</m:t>
                                      </m:r>
                                    </m:sub>
                                    <m:sup/>
                                  </m:sSubSup>
                                </m:e>
                              </m:d>
                              <m:r>
                                <a:rPr lang="en-US" b="0" i="1" smtClean="0">
                                  <a:latin typeface="Cambria Math"/>
                                </a:rPr>
                                <m:t>+</m:t>
                              </m:r>
                              <m:r>
                                <a:rPr lang="en-US" i="1">
                                  <a:latin typeface="Cambria Math"/>
                                </a:rPr>
                                <m:t>𝑒</m:t>
                              </m:r>
                            </m:e>
                            <m:sup>
                              <m:r>
                                <a:rPr lang="en-US" i="1">
                                  <a:latin typeface="Cambria Math"/>
                                  <a:ea typeface="Cambria Math"/>
                                </a:rPr>
                                <m:t>𝛼</m:t>
                              </m:r>
                              <m:r>
                                <a:rPr lang="en-US" i="1">
                                  <a:latin typeface="Cambria Math"/>
                                  <a:ea typeface="Cambria Math"/>
                                </a:rPr>
                                <m:t>+</m:t>
                              </m:r>
                              <m:sSup>
                                <m:sSupPr>
                                  <m:ctrlPr>
                                    <a:rPr lang="en-US" i="1">
                                      <a:latin typeface="Cambria Math"/>
                                    </a:rPr>
                                  </m:ctrlPr>
                                </m:sSupPr>
                                <m:e>
                                  <m:r>
                                    <a:rPr lang="en-US" i="1">
                                      <a:latin typeface="Cambria Math"/>
                                      <a:ea typeface="Cambria Math"/>
                                    </a:rPr>
                                    <m:t>𝛽</m:t>
                                  </m:r>
                                </m:e>
                                <m:sup>
                                  <m:r>
                                    <a:rPr lang="en-US" i="1">
                                      <a:latin typeface="Cambria Math"/>
                                    </a:rPr>
                                    <m:t>′</m:t>
                                  </m:r>
                                </m:sup>
                              </m:sSup>
                              <m:r>
                                <a:rPr lang="en-US" i="1">
                                  <a:latin typeface="Cambria Math"/>
                                </a:rPr>
                                <m:t>𝑥</m:t>
                              </m:r>
                            </m:sup>
                          </m:sSup>
                          <m:r>
                            <a:rPr lang="en-US" i="1">
                              <a:latin typeface="Cambria Math"/>
                            </a:rPr>
                            <m:t>h</m:t>
                          </m:r>
                          <m:r>
                            <a:rPr lang="en-US" i="1">
                              <a:latin typeface="Cambria Math"/>
                            </a:rPr>
                            <m:t>(</m:t>
                          </m:r>
                          <m:r>
                            <a:rPr lang="en-US" i="1">
                              <a:latin typeface="Cambria Math"/>
                            </a:rPr>
                            <m:t>𝑥</m:t>
                          </m:r>
                          <m:r>
                            <a:rPr lang="en-US" i="1">
                              <a:latin typeface="Cambria Math"/>
                            </a:rPr>
                            <m:t>)/</m:t>
                          </m:r>
                          <m:r>
                            <m:rPr>
                              <m:sty m:val="p"/>
                            </m:rPr>
                            <a:rPr lang="el-GR" i="1">
                              <a:latin typeface="Cambria Math"/>
                              <a:ea typeface="Cambria Math"/>
                            </a:rPr>
                            <m:t>Λ</m:t>
                          </m:r>
                          <m:r>
                            <a:rPr lang="en-US" i="1">
                              <a:latin typeface="Cambria Math"/>
                              <a:ea typeface="Cambria Math"/>
                            </a:rPr>
                            <m:t>(</m:t>
                          </m:r>
                          <m:r>
                            <a:rPr lang="en-US" i="1">
                              <a:latin typeface="Cambria Math"/>
                              <a:ea typeface="Cambria Math"/>
                            </a:rPr>
                            <m:t>𝐷</m:t>
                          </m:r>
                          <m:r>
                            <a:rPr lang="en-US" i="1">
                              <a:latin typeface="Cambria Math"/>
                              <a:ea typeface="Cambria Math"/>
                            </a:rPr>
                            <m:t>)</m:t>
                          </m:r>
                        </m:den>
                      </m:f>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408" r="-20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53</a:t>
            </a:fld>
            <a:endParaRPr lang="en-US"/>
          </a:p>
        </p:txBody>
      </p:sp>
    </p:spTree>
    <p:extLst>
      <p:ext uri="{BB962C8B-B14F-4D97-AF65-F5344CB8AC3E}">
        <p14:creationId xmlns:p14="http://schemas.microsoft.com/office/powerpoint/2010/main" val="825273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tx1"/>
                    </a:solidFill>
                  </a:rPr>
                  <a:t>Substituting </a:t>
                </a:r>
                <a14:m>
                  <m:oMath xmlns:m="http://schemas.openxmlformats.org/officeDocument/2006/math">
                    <m:f>
                      <m:fPr>
                        <m:ctrlPr>
                          <a:rPr lang="en-US" i="1" smtClean="0">
                            <a:solidFill>
                              <a:schemeClr val="tx1"/>
                            </a:solidFill>
                            <a:latin typeface="Cambria Math"/>
                          </a:rPr>
                        </m:ctrlPr>
                      </m:fPr>
                      <m:num>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sup>
                        </m:sSup>
                      </m:num>
                      <m:den>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0</m:t>
                            </m:r>
                          </m:sub>
                        </m:sSub>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den>
                    </m:f>
                    <m:r>
                      <a:rPr lang="en-US" b="0" i="0" smtClean="0">
                        <a:solidFill>
                          <a:schemeClr val="tx1"/>
                        </a:solidFill>
                        <a:latin typeface="Cambria Math"/>
                      </a:rPr>
                      <m:t>=</m:t>
                    </m:r>
                    <m:sSup>
                      <m:sSupPr>
                        <m:ctrlPr>
                          <a:rPr lang="en-US" b="0" i="1" smtClean="0">
                            <a:solidFill>
                              <a:schemeClr val="tx1"/>
                            </a:solidFill>
                            <a:latin typeface="Cambria Math"/>
                          </a:rPr>
                        </m:ctrlPr>
                      </m:sSupPr>
                      <m:e>
                        <m:r>
                          <a:rPr lang="en-US" b="0" i="1" smtClean="0">
                            <a:solidFill>
                              <a:schemeClr val="tx1"/>
                            </a:solidFill>
                            <a:latin typeface="Cambria Math"/>
                          </a:rPr>
                          <m:t>𝑒</m:t>
                        </m:r>
                      </m:e>
                      <m:sup>
                        <m:r>
                          <a:rPr lang="en-US" b="0" i="1" smtClean="0">
                            <a:solidFill>
                              <a:schemeClr val="tx1"/>
                            </a:solidFill>
                            <a:latin typeface="Cambria Math"/>
                          </a:rPr>
                          <m:t>𝑛</m:t>
                        </m:r>
                      </m:sup>
                    </m:sSup>
                  </m:oMath>
                </a14:m>
                <a:r>
                  <a:rPr lang="en-US" dirty="0" smtClean="0">
                    <a:solidFill>
                      <a:schemeClr val="tx1"/>
                    </a:solidFill>
                  </a:rPr>
                  <a:t>, you get the equivalent:</a:t>
                </a:r>
              </a:p>
              <a:p>
                <a:endParaRPr lang="en-US" dirty="0"/>
              </a:p>
              <a:p>
                <a:pPr marL="109728"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=1</m:t>
                          </m:r>
                        </m:e>
                        <m:e>
                          <m:sSub>
                            <m:sSubPr>
                              <m:ctrlPr>
                                <a:rPr lang="en-US" i="1">
                                  <a:latin typeface="Cambria Math"/>
                                </a:rPr>
                              </m:ctrlPr>
                            </m:sSubPr>
                            <m:e>
                              <m:r>
                                <a:rPr lang="en-US" i="1">
                                  <a:latin typeface="Cambria Math"/>
                                </a:rPr>
                                <m:t>𝑥</m:t>
                              </m:r>
                            </m:e>
                            <m:sub>
                              <m:r>
                                <a:rPr lang="en-US" i="1">
                                  <a:latin typeface="Cambria Math"/>
                                </a:rPr>
                                <m:t>𝑖</m:t>
                              </m:r>
                            </m:sub>
                          </m:sSub>
                        </m:e>
                      </m:d>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num>
                        <m:den>
                          <m:r>
                            <a:rPr lang="en-US" i="1">
                              <a:latin typeface="Cambria Math"/>
                            </a:rPr>
                            <m:t>1+</m:t>
                          </m:r>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a:p>
              <a:p>
                <a:pPr marL="109728"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54</a:t>
            </a:fld>
            <a:endParaRPr lang="en-US"/>
          </a:p>
        </p:txBody>
      </p:sp>
    </p:spTree>
    <p:extLst>
      <p:ext uri="{BB962C8B-B14F-4D97-AF65-F5344CB8AC3E}">
        <p14:creationId xmlns:p14="http://schemas.microsoft.com/office/powerpoint/2010/main" val="3881619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solidFill>
                      <a:schemeClr val="tx1"/>
                    </a:solidFill>
                  </a:rPr>
                  <a:t>Substituting </a:t>
                </a:r>
                <a14:m>
                  <m:oMath xmlns:m="http://schemas.openxmlformats.org/officeDocument/2006/math">
                    <m:f>
                      <m:fPr>
                        <m:ctrlPr>
                          <a:rPr lang="en-US" i="1" smtClean="0">
                            <a:solidFill>
                              <a:schemeClr val="tx1"/>
                            </a:solidFill>
                            <a:latin typeface="Cambria Math"/>
                          </a:rPr>
                        </m:ctrlPr>
                      </m:fPr>
                      <m:num>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sup>
                        </m:sSup>
                      </m:num>
                      <m:den>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0</m:t>
                            </m:r>
                          </m:sub>
                        </m:sSub>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den>
                    </m:f>
                    <m:r>
                      <a:rPr lang="en-US" b="0" i="0" smtClean="0">
                        <a:solidFill>
                          <a:schemeClr val="tx1"/>
                        </a:solidFill>
                        <a:latin typeface="Cambria Math"/>
                      </a:rPr>
                      <m:t>=</m:t>
                    </m:r>
                    <m:sSup>
                      <m:sSupPr>
                        <m:ctrlPr>
                          <a:rPr lang="en-US" b="0" i="1" smtClean="0">
                            <a:solidFill>
                              <a:schemeClr val="tx1"/>
                            </a:solidFill>
                            <a:latin typeface="Cambria Math"/>
                          </a:rPr>
                        </m:ctrlPr>
                      </m:sSupPr>
                      <m:e>
                        <m:r>
                          <a:rPr lang="en-US" b="0" i="1" smtClean="0">
                            <a:solidFill>
                              <a:schemeClr val="tx1"/>
                            </a:solidFill>
                            <a:latin typeface="Cambria Math"/>
                          </a:rPr>
                          <m:t>𝑒</m:t>
                        </m:r>
                      </m:e>
                      <m:sup>
                        <m:r>
                          <a:rPr lang="en-US" b="0" i="1" smtClean="0">
                            <a:solidFill>
                              <a:schemeClr val="tx1"/>
                            </a:solidFill>
                            <a:latin typeface="Cambria Math"/>
                            <a:ea typeface="Cambria Math"/>
                          </a:rPr>
                          <m:t>𝜂</m:t>
                        </m:r>
                      </m:sup>
                    </m:sSup>
                  </m:oMath>
                </a14:m>
                <a:r>
                  <a:rPr lang="en-US" dirty="0" smtClean="0">
                    <a:solidFill>
                      <a:schemeClr val="tx1"/>
                    </a:solidFill>
                  </a:rPr>
                  <a:t>, you get the equivalent:</a:t>
                </a:r>
              </a:p>
              <a:p>
                <a:endParaRPr lang="en-US" dirty="0"/>
              </a:p>
              <a:p>
                <a:pPr marL="109728"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=1</m:t>
                          </m:r>
                        </m:e>
                        <m:e>
                          <m:sSub>
                            <m:sSubPr>
                              <m:ctrlPr>
                                <a:rPr lang="en-US" i="1">
                                  <a:latin typeface="Cambria Math"/>
                                </a:rPr>
                              </m:ctrlPr>
                            </m:sSubPr>
                            <m:e>
                              <m:r>
                                <a:rPr lang="en-US" i="1">
                                  <a:latin typeface="Cambria Math"/>
                                </a:rPr>
                                <m:t>𝑥</m:t>
                              </m:r>
                            </m:e>
                            <m:sub>
                              <m:r>
                                <a:rPr lang="en-US" i="1">
                                  <a:latin typeface="Cambria Math"/>
                                </a:rPr>
                                <m:t>𝑖</m:t>
                              </m:r>
                            </m:sub>
                          </m:sSub>
                        </m:e>
                      </m:d>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num>
                        <m:den>
                          <m:r>
                            <a:rPr lang="en-US" i="1">
                              <a:latin typeface="Cambria Math"/>
                            </a:rPr>
                            <m:t>1+</m:t>
                          </m:r>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Same model but not always the same estimates</a:t>
                </a:r>
                <a:endParaRPr lang="en-US" dirty="0"/>
              </a:p>
              <a:p>
                <a:pPr marL="109728" indent="0">
                  <a:buNone/>
                </a:pPr>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55</a:t>
            </a:fld>
            <a:endParaRPr lang="en-US"/>
          </a:p>
        </p:txBody>
      </p:sp>
    </p:spTree>
    <p:extLst>
      <p:ext uri="{BB962C8B-B14F-4D97-AF65-F5344CB8AC3E}">
        <p14:creationId xmlns:p14="http://schemas.microsoft.com/office/powerpoint/2010/main" val="1160783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Equivalence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tx1"/>
                    </a:solidFill>
                  </a:rPr>
                  <a:t>Substituting </a:t>
                </a:r>
                <a14:m>
                  <m:oMath xmlns:m="http://schemas.openxmlformats.org/officeDocument/2006/math">
                    <m:f>
                      <m:fPr>
                        <m:ctrlPr>
                          <a:rPr lang="en-US" i="1" smtClean="0">
                            <a:solidFill>
                              <a:schemeClr val="tx1"/>
                            </a:solidFill>
                            <a:latin typeface="Cambria Math"/>
                          </a:rPr>
                        </m:ctrlPr>
                      </m:fPr>
                      <m:num>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1</m:t>
                            </m:r>
                          </m:sub>
                        </m:sSub>
                        <m:sSup>
                          <m:sSupPr>
                            <m:ctrlPr>
                              <a:rPr lang="en-US" i="1" smtClean="0">
                                <a:solidFill>
                                  <a:schemeClr val="tx1"/>
                                </a:solidFill>
                                <a:latin typeface="Cambria Math"/>
                              </a:rPr>
                            </m:ctrlPr>
                          </m:sSupPr>
                          <m:e>
                            <m:r>
                              <a:rPr lang="en-US" b="0" i="1" smtClean="0">
                                <a:solidFill>
                                  <a:schemeClr val="tx1"/>
                                </a:solidFill>
                                <a:latin typeface="Cambria Math"/>
                              </a:rPr>
                              <m:t>𝑒</m:t>
                            </m:r>
                          </m:e>
                          <m:sup>
                            <m:r>
                              <a:rPr lang="en-US" i="1" smtClean="0">
                                <a:solidFill>
                                  <a:schemeClr val="tx1"/>
                                </a:solidFill>
                                <a:latin typeface="Cambria Math"/>
                                <a:ea typeface="Cambria Math"/>
                              </a:rPr>
                              <m:t>𝛼</m:t>
                            </m:r>
                          </m:sup>
                        </m:sSup>
                      </m:num>
                      <m:den>
                        <m:sSub>
                          <m:sSubPr>
                            <m:ctrlPr>
                              <a:rPr lang="en-US" i="1" smtClean="0">
                                <a:solidFill>
                                  <a:schemeClr val="tx1"/>
                                </a:solidFill>
                                <a:latin typeface="Cambria Math"/>
                              </a:rPr>
                            </m:ctrlPr>
                          </m:sSubPr>
                          <m:e>
                            <m:r>
                              <a:rPr lang="en-US" b="0" i="1" smtClean="0">
                                <a:solidFill>
                                  <a:schemeClr val="tx1"/>
                                </a:solidFill>
                                <a:latin typeface="Cambria Math"/>
                              </a:rPr>
                              <m:t>𝑛</m:t>
                            </m:r>
                          </m:e>
                          <m:sub>
                            <m:r>
                              <a:rPr lang="en-US" b="0" i="1" smtClean="0">
                                <a:solidFill>
                                  <a:schemeClr val="tx1"/>
                                </a:solidFill>
                                <a:latin typeface="Cambria Math"/>
                              </a:rPr>
                              <m:t>0</m:t>
                            </m:r>
                          </m:sub>
                        </m:sSub>
                        <m:r>
                          <m:rPr>
                            <m:sty m:val="p"/>
                          </m:rPr>
                          <a:rPr lang="el-GR" i="1" smtClean="0">
                            <a:solidFill>
                              <a:schemeClr val="tx1"/>
                            </a:solidFill>
                            <a:latin typeface="Cambria Math"/>
                            <a:ea typeface="Cambria Math"/>
                          </a:rPr>
                          <m:t>Λ</m:t>
                        </m:r>
                        <m:d>
                          <m:dPr>
                            <m:ctrlPr>
                              <a:rPr lang="en-US" b="0" i="1" smtClean="0">
                                <a:solidFill>
                                  <a:schemeClr val="tx1"/>
                                </a:solidFill>
                                <a:latin typeface="Cambria Math"/>
                                <a:ea typeface="Cambria Math"/>
                              </a:rPr>
                            </m:ctrlPr>
                          </m:dPr>
                          <m:e>
                            <m:r>
                              <a:rPr lang="en-US" b="0" i="1" smtClean="0">
                                <a:solidFill>
                                  <a:schemeClr val="tx1"/>
                                </a:solidFill>
                                <a:latin typeface="Cambria Math"/>
                                <a:ea typeface="Cambria Math"/>
                              </a:rPr>
                              <m:t>𝐷</m:t>
                            </m:r>
                          </m:e>
                        </m:d>
                      </m:den>
                    </m:f>
                    <m:r>
                      <a:rPr lang="en-US" b="0" i="0" smtClean="0">
                        <a:solidFill>
                          <a:schemeClr val="tx1"/>
                        </a:solidFill>
                        <a:latin typeface="Cambria Math"/>
                      </a:rPr>
                      <m:t>=</m:t>
                    </m:r>
                    <m:sSup>
                      <m:sSupPr>
                        <m:ctrlPr>
                          <a:rPr lang="en-US" b="0" i="1" smtClean="0">
                            <a:solidFill>
                              <a:schemeClr val="tx1"/>
                            </a:solidFill>
                            <a:latin typeface="Cambria Math"/>
                          </a:rPr>
                        </m:ctrlPr>
                      </m:sSupPr>
                      <m:e>
                        <m:r>
                          <a:rPr lang="en-US" b="0" i="1" smtClean="0">
                            <a:solidFill>
                              <a:schemeClr val="tx1"/>
                            </a:solidFill>
                            <a:latin typeface="Cambria Math"/>
                          </a:rPr>
                          <m:t>𝑒</m:t>
                        </m:r>
                      </m:e>
                      <m:sup>
                        <m:r>
                          <a:rPr lang="en-US" b="0" i="1" smtClean="0">
                            <a:solidFill>
                              <a:schemeClr val="tx1"/>
                            </a:solidFill>
                            <a:latin typeface="Cambria Math"/>
                          </a:rPr>
                          <m:t>𝑛</m:t>
                        </m:r>
                      </m:sup>
                    </m:sSup>
                  </m:oMath>
                </a14:m>
                <a:r>
                  <a:rPr lang="en-US" dirty="0" smtClean="0">
                    <a:solidFill>
                      <a:schemeClr val="tx1"/>
                    </a:solidFill>
                  </a:rPr>
                  <a:t>, you get the equivalent:</a:t>
                </a:r>
              </a:p>
              <a:p>
                <a:endParaRPr lang="en-US" dirty="0"/>
              </a:p>
              <a:p>
                <a:pPr marL="109728"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=1</m:t>
                          </m:r>
                        </m:e>
                        <m:e>
                          <m:sSub>
                            <m:sSubPr>
                              <m:ctrlPr>
                                <a:rPr lang="en-US" i="1">
                                  <a:latin typeface="Cambria Math"/>
                                </a:rPr>
                              </m:ctrlPr>
                            </m:sSubPr>
                            <m:e>
                              <m:r>
                                <a:rPr lang="en-US" i="1">
                                  <a:latin typeface="Cambria Math"/>
                                </a:rPr>
                                <m:t>𝑥</m:t>
                              </m:r>
                            </m:e>
                            <m:sub>
                              <m:r>
                                <a:rPr lang="en-US" i="1">
                                  <a:latin typeface="Cambria Math"/>
                                </a:rPr>
                                <m:t>𝑖</m:t>
                              </m:r>
                            </m:sub>
                          </m:sSub>
                        </m:e>
                      </m:d>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num>
                        <m:den>
                          <m:r>
                            <a:rPr lang="en-US" i="1">
                              <a:latin typeface="Cambria Math"/>
                            </a:rPr>
                            <m:t>1+</m:t>
                          </m:r>
                          <m:sSup>
                            <m:sSupPr>
                              <m:ctrlPr>
                                <a:rPr lang="en-US" i="1">
                                  <a:latin typeface="Cambria Math"/>
                                </a:rPr>
                              </m:ctrlPr>
                            </m:sSupPr>
                            <m:e>
                              <m:r>
                                <a:rPr lang="en-US" i="1">
                                  <a:latin typeface="Cambria Math"/>
                                </a:rPr>
                                <m:t>𝑒</m:t>
                              </m:r>
                            </m:e>
                            <m:sup>
                              <m:r>
                                <a:rPr lang="en-US" i="1">
                                  <a:latin typeface="Cambria Math"/>
                                  <a:ea typeface="Cambria Math"/>
                                </a:rPr>
                                <m:t>𝜂</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𝛽</m:t>
                                  </m:r>
                                </m:e>
                                <m:sup>
                                  <m:r>
                                    <a:rPr lang="en-US" i="1">
                                      <a:latin typeface="Cambria Math"/>
                                      <a:ea typeface="Cambria Math"/>
                                    </a:rPr>
                                    <m:t>′</m:t>
                                  </m:r>
                                </m:sup>
                              </m:sSup>
                              <m:sSubSup>
                                <m:sSubSupPr>
                                  <m:ctrlPr>
                                    <a:rPr lang="en-US" i="1">
                                      <a:latin typeface="Cambria Math"/>
                                      <a:ea typeface="Cambria Math"/>
                                    </a:rPr>
                                  </m:ctrlPr>
                                </m:sSubSupPr>
                                <m:e>
                                  <m:r>
                                    <a:rPr lang="en-US" i="1">
                                      <a:latin typeface="Cambria Math"/>
                                      <a:ea typeface="Cambria Math"/>
                                    </a:rPr>
                                    <m:t>𝑥</m:t>
                                  </m:r>
                                </m:e>
                                <m:sub>
                                  <m:r>
                                    <a:rPr lang="en-US" i="1">
                                      <a:latin typeface="Cambria Math"/>
                                    </a:rPr>
                                    <m:t>𝑖</m:t>
                                  </m:r>
                                </m:sub>
                                <m:sup/>
                              </m:sSubSup>
                            </m:sup>
                          </m:sSup>
                        </m:den>
                      </m:f>
                    </m:oMath>
                  </m:oMathPara>
                </a14:m>
                <a:endParaRPr lang="en-US" dirty="0" smtClean="0"/>
              </a:p>
              <a:p>
                <a:pPr marL="109728" indent="0">
                  <a:buNone/>
                </a:pPr>
                <a:endParaRPr lang="en-US" dirty="0"/>
              </a:p>
              <a:p>
                <a:r>
                  <a:rPr lang="en-US" dirty="0" smtClean="0"/>
                  <a:t>Same model but not always the same estimates</a:t>
                </a:r>
              </a:p>
              <a:p>
                <a:r>
                  <a:rPr lang="en-US" dirty="0" smtClean="0"/>
                  <a:t>Estimates converge as </a:t>
                </a:r>
                <a14:m>
                  <m:oMath xmlns:m="http://schemas.openxmlformats.org/officeDocument/2006/math">
                    <m:sSub>
                      <m:sSubPr>
                        <m:ctrlPr>
                          <a:rPr lang="en-US" i="1" smtClean="0">
                            <a:latin typeface="Cambria Math"/>
                          </a:rPr>
                        </m:ctrlPr>
                      </m:sSubPr>
                      <m:e>
                        <m:r>
                          <a:rPr lang="en-US" b="0" i="1" smtClean="0">
                            <a:latin typeface="Cambria Math"/>
                          </a:rPr>
                          <m:t>𝑛</m:t>
                        </m:r>
                      </m:e>
                      <m:sub>
                        <m:r>
                          <a:rPr lang="en-US" b="0" i="1" smtClean="0">
                            <a:latin typeface="Cambria Math"/>
                          </a:rPr>
                          <m:t>0</m:t>
                        </m:r>
                      </m:sub>
                    </m:sSub>
                    <m:r>
                      <a:rPr lang="en-US" i="1" smtClean="0">
                        <a:latin typeface="Cambria Math"/>
                        <a:ea typeface="Cambria Math"/>
                      </a:rPr>
                      <m:t>⟶∞</m:t>
                    </m:r>
                  </m:oMath>
                </a14:m>
                <a:r>
                  <a:rPr lang="en-US" dirty="0" smtClean="0"/>
                  <a:t> </a:t>
                </a:r>
                <a:endParaRPr lang="en-US" dirty="0"/>
              </a:p>
              <a:p>
                <a:pPr marL="109728"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56</a:t>
            </a:fld>
            <a:endParaRPr lang="en-US"/>
          </a:p>
        </p:txBody>
      </p:sp>
    </p:spTree>
    <p:extLst>
      <p:ext uri="{BB962C8B-B14F-4D97-AF65-F5344CB8AC3E}">
        <p14:creationId xmlns:p14="http://schemas.microsoft.com/office/powerpoint/2010/main" val="10115201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But Wait!</a:t>
            </a:r>
            <a:endParaRPr lang="en-US" dirty="0"/>
          </a:p>
        </p:txBody>
      </p:sp>
      <p:sp>
        <p:nvSpPr>
          <p:cNvPr id="3" name="Content Placeholder 2"/>
          <p:cNvSpPr>
            <a:spLocks noGrp="1"/>
          </p:cNvSpPr>
          <p:nvPr>
            <p:ph idx="1"/>
          </p:nvPr>
        </p:nvSpPr>
        <p:spPr/>
        <p:txBody>
          <a:bodyPr/>
          <a:lstStyle/>
          <a:p>
            <a:r>
              <a:rPr lang="en-US" dirty="0" smtClean="0"/>
              <a:t>This isn’t terribly useful since we cannot use an infinite number of background points in practice</a:t>
            </a: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EDF8FE0E-4A7F-474F-AC28-785275BB7A6B}" type="slidenum">
              <a:rPr lang="en-US" smtClean="0"/>
              <a:t>57</a:t>
            </a:fld>
            <a:endParaRPr lang="en-US"/>
          </a:p>
        </p:txBody>
      </p:sp>
    </p:spTree>
    <p:extLst>
      <p:ext uri="{BB962C8B-B14F-4D97-AF65-F5344CB8AC3E}">
        <p14:creationId xmlns:p14="http://schemas.microsoft.com/office/powerpoint/2010/main" val="1868565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But Wait!</a:t>
            </a:r>
            <a:endParaRPr lang="en-US" dirty="0"/>
          </a:p>
        </p:txBody>
      </p:sp>
      <p:sp>
        <p:nvSpPr>
          <p:cNvPr id="3" name="Content Placeholder 2"/>
          <p:cNvSpPr>
            <a:spLocks noGrp="1"/>
          </p:cNvSpPr>
          <p:nvPr>
            <p:ph idx="1"/>
          </p:nvPr>
        </p:nvSpPr>
        <p:spPr/>
        <p:txBody>
          <a:bodyPr/>
          <a:lstStyle/>
          <a:p>
            <a:r>
              <a:rPr lang="en-US" dirty="0" smtClean="0"/>
              <a:t>This isn’t terribly useful since we cannot use an infinite number of background points in practice</a:t>
            </a:r>
          </a:p>
          <a:p>
            <a:endParaRPr lang="en-US" dirty="0">
              <a:solidFill>
                <a:schemeClr val="tx1"/>
              </a:solidFill>
            </a:endParaRPr>
          </a:p>
          <a:p>
            <a:r>
              <a:rPr lang="en-US" dirty="0" smtClean="0"/>
              <a:t>Can get around this using weighted logistic regression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DF8FE0E-4A7F-474F-AC28-785275BB7A6B}" type="slidenum">
              <a:rPr lang="en-US" smtClean="0"/>
              <a:t>58</a:t>
            </a:fld>
            <a:endParaRPr lang="en-US"/>
          </a:p>
        </p:txBody>
      </p:sp>
    </p:spTree>
    <p:extLst>
      <p:ext uri="{BB962C8B-B14F-4D97-AF65-F5344CB8AC3E}">
        <p14:creationId xmlns:p14="http://schemas.microsoft.com/office/powerpoint/2010/main" val="24605875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Assign weights to the samples:</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𝑤</m:t>
                          </m:r>
                        </m:e>
                        <m:sub>
                          <m:r>
                            <a:rPr lang="en-US" b="0" i="1" smtClean="0">
                              <a:latin typeface="Cambria Math"/>
                            </a:rPr>
                            <m:t>𝑖</m:t>
                          </m:r>
                        </m:sub>
                      </m:sSub>
                      <m:r>
                        <a:rPr lang="en-US" b="0" i="1" smtClean="0">
                          <a:latin typeface="Cambria Math"/>
                        </a:rPr>
                        <m:t>=</m:t>
                      </m:r>
                      <m:d>
                        <m:dPr>
                          <m:begChr m:val="{"/>
                          <m:endChr m:val=""/>
                          <m:ctrlPr>
                            <a:rPr lang="en-US" b="0" i="1" smtClean="0">
                              <a:latin typeface="Cambria Math"/>
                            </a:rPr>
                          </m:ctrlPr>
                        </m:dPr>
                        <m:e>
                          <m:eqArr>
                            <m:eqArrPr>
                              <m:ctrlPr>
                                <a:rPr lang="en-US" b="0" i="1" smtClean="0">
                                  <a:latin typeface="Cambria Math"/>
                                </a:rPr>
                              </m:ctrlPr>
                            </m:eqArrPr>
                            <m:e>
                              <m:r>
                                <a:rPr lang="en-US" b="0" i="1" smtClean="0">
                                  <a:latin typeface="Cambria Math"/>
                                </a:rPr>
                                <m:t>𝑊</m:t>
                              </m:r>
                              <m:r>
                                <a:rPr lang="en-US" b="0" i="1" smtClean="0">
                                  <a:latin typeface="Cambria Math"/>
                                </a:rPr>
                                <m:t> </m:t>
                              </m:r>
                              <m:r>
                                <a:rPr lang="en-US" b="0" i="1" smtClean="0">
                                  <a:latin typeface="Cambria Math"/>
                                </a:rPr>
                                <m:t>𝑖𝑓</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=0</m:t>
                              </m:r>
                            </m:e>
                            <m:e>
                              <m:r>
                                <a:rPr lang="en-US" b="0" i="1" smtClean="0">
                                  <a:latin typeface="Cambria Math"/>
                                </a:rPr>
                                <m:t>1 </m:t>
                              </m:r>
                              <m:r>
                                <a:rPr lang="en-US" b="0" i="1" smtClean="0">
                                  <a:latin typeface="Cambria Math"/>
                                </a:rPr>
                                <m:t>𝑜𝑡h𝑒𝑟𝑤𝑖𝑠𝑒</m:t>
                              </m:r>
                            </m:e>
                          </m:eqArr>
                        </m:e>
                      </m:d>
                    </m:oMath>
                  </m:oMathPara>
                </a14:m>
                <a:endParaRPr lang="en-US" dirty="0" smtClean="0"/>
              </a:p>
              <a:p>
                <a:pPr marL="109728"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59</a:t>
            </a:fld>
            <a:endParaRPr lang="en-US"/>
          </a:p>
        </p:txBody>
      </p:sp>
    </p:spTree>
    <p:extLst>
      <p:ext uri="{BB962C8B-B14F-4D97-AF65-F5344CB8AC3E}">
        <p14:creationId xmlns:p14="http://schemas.microsoft.com/office/powerpoint/2010/main" val="301459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pPr lvl="1"/>
            <a:r>
              <a:rPr lang="en-US" dirty="0" smtClean="0"/>
              <a:t>Presence/Absence</a:t>
            </a:r>
          </a:p>
          <a:p>
            <a:pPr lvl="1"/>
            <a:r>
              <a:rPr lang="en-US" dirty="0" smtClean="0"/>
              <a:t>Presence Only</a:t>
            </a:r>
          </a:p>
          <a:p>
            <a:pPr lvl="1"/>
            <a:r>
              <a:rPr lang="en-US" dirty="0" smtClean="0"/>
              <a:t>Both types have pros and cons</a:t>
            </a:r>
          </a:p>
          <a:p>
            <a:pPr lvl="1"/>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6</a:t>
            </a:fld>
            <a:endParaRPr lang="en-US"/>
          </a:p>
        </p:txBody>
      </p:sp>
    </p:spTree>
    <p:extLst>
      <p:ext uri="{BB962C8B-B14F-4D97-AF65-F5344CB8AC3E}">
        <p14:creationId xmlns:p14="http://schemas.microsoft.com/office/powerpoint/2010/main" val="8502232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Assign weights to the samples:</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𝑤</m:t>
                          </m:r>
                        </m:e>
                        <m:sub>
                          <m:r>
                            <a:rPr lang="en-US" b="0" i="1" smtClean="0">
                              <a:latin typeface="Cambria Math"/>
                            </a:rPr>
                            <m:t>𝑖</m:t>
                          </m:r>
                        </m:sub>
                      </m:sSub>
                      <m:r>
                        <a:rPr lang="en-US" b="0" i="1" smtClean="0">
                          <a:latin typeface="Cambria Math"/>
                        </a:rPr>
                        <m:t>=</m:t>
                      </m:r>
                      <m:d>
                        <m:dPr>
                          <m:begChr m:val="{"/>
                          <m:endChr m:val=""/>
                          <m:ctrlPr>
                            <a:rPr lang="en-US" b="0" i="1" smtClean="0">
                              <a:latin typeface="Cambria Math"/>
                            </a:rPr>
                          </m:ctrlPr>
                        </m:dPr>
                        <m:e>
                          <m:eqArr>
                            <m:eqArrPr>
                              <m:ctrlPr>
                                <a:rPr lang="en-US" b="0" i="1" smtClean="0">
                                  <a:latin typeface="Cambria Math"/>
                                </a:rPr>
                              </m:ctrlPr>
                            </m:eqArrPr>
                            <m:e>
                              <m:r>
                                <a:rPr lang="en-US" b="0" i="1" smtClean="0">
                                  <a:latin typeface="Cambria Math"/>
                                </a:rPr>
                                <m:t>𝑊</m:t>
                              </m:r>
                              <m:r>
                                <a:rPr lang="en-US" b="0" i="1" smtClean="0">
                                  <a:latin typeface="Cambria Math"/>
                                </a:rPr>
                                <m:t> </m:t>
                              </m:r>
                              <m:r>
                                <a:rPr lang="en-US" b="0" i="1" smtClean="0">
                                  <a:latin typeface="Cambria Math"/>
                                </a:rPr>
                                <m:t>𝑖𝑓</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=0</m:t>
                              </m:r>
                            </m:e>
                            <m:e>
                              <m:r>
                                <a:rPr lang="en-US" b="0" i="1" smtClean="0">
                                  <a:latin typeface="Cambria Math"/>
                                </a:rPr>
                                <m:t>1 </m:t>
                              </m:r>
                              <m:r>
                                <a:rPr lang="en-US" b="0" i="1" smtClean="0">
                                  <a:latin typeface="Cambria Math"/>
                                </a:rPr>
                                <m:t>𝑜𝑡h𝑒𝑟𝑤𝑖𝑠𝑒</m:t>
                              </m:r>
                            </m:e>
                          </m:eqArr>
                        </m:e>
                      </m:d>
                    </m:oMath>
                  </m:oMathPara>
                </a14:m>
                <a:endParaRPr lang="en-US" dirty="0" smtClean="0"/>
              </a:p>
              <a:p>
                <a:endParaRPr lang="en-US" dirty="0" smtClean="0"/>
              </a:p>
              <a:p>
                <a:r>
                  <a:rPr lang="en-US" dirty="0" smtClean="0"/>
                  <a:t>Get a weighted log-likelihood:</a:t>
                </a:r>
              </a:p>
              <a:p>
                <a:pPr marL="109728" indent="0">
                  <a:buNone/>
                </a:pPr>
                <a14:m>
                  <m:oMathPara xmlns:m="http://schemas.openxmlformats.org/officeDocument/2006/math">
                    <m:oMathParaPr>
                      <m:jc m:val="centerGroup"/>
                    </m:oMathParaPr>
                    <m:oMath xmlns:m="http://schemas.openxmlformats.org/officeDocument/2006/math">
                      <m:sSub>
                        <m:sSubPr>
                          <m:ctrlPr>
                            <a:rPr lang="en-US" sz="1900" i="1" smtClean="0">
                              <a:latin typeface="Cambria Math"/>
                            </a:rPr>
                          </m:ctrlPr>
                        </m:sSubPr>
                        <m:e>
                          <m:r>
                            <a:rPr lang="en-US" sz="1900" b="0" i="1" smtClean="0">
                              <a:latin typeface="Cambria Math"/>
                            </a:rPr>
                            <m:t>𝑙</m:t>
                          </m:r>
                        </m:e>
                        <m:sub>
                          <m:r>
                            <a:rPr lang="en-US" sz="1900" b="0" i="1" smtClean="0">
                              <a:latin typeface="Cambria Math"/>
                            </a:rPr>
                            <m:t>𝑊𝐿𝑅</m:t>
                          </m:r>
                        </m:sub>
                      </m:sSub>
                      <m:d>
                        <m:dPr>
                          <m:ctrlPr>
                            <a:rPr lang="en-US" sz="1900" b="0" i="1" smtClean="0">
                              <a:latin typeface="Cambria Math"/>
                            </a:rPr>
                          </m:ctrlPr>
                        </m:dPr>
                        <m:e>
                          <m:r>
                            <a:rPr lang="en-US" sz="1900" b="0" i="1" smtClean="0">
                              <a:latin typeface="Cambria Math"/>
                              <a:ea typeface="Cambria Math"/>
                            </a:rPr>
                            <m:t>𝜂</m:t>
                          </m:r>
                          <m:r>
                            <a:rPr lang="en-US" sz="1900" b="0" i="1" smtClean="0">
                              <a:latin typeface="Cambria Math"/>
                              <a:ea typeface="Cambria Math"/>
                            </a:rPr>
                            <m:t>,</m:t>
                          </m:r>
                          <m:r>
                            <a:rPr lang="en-US" sz="1900" b="0" i="1" smtClean="0">
                              <a:latin typeface="Cambria Math"/>
                              <a:ea typeface="Cambria Math"/>
                            </a:rPr>
                            <m:t>𝛽</m:t>
                          </m:r>
                        </m:e>
                      </m:d>
                      <m:r>
                        <a:rPr lang="en-US" sz="1900" b="0" i="1" smtClean="0">
                          <a:latin typeface="Cambria Math"/>
                          <a:ea typeface="Cambria Math"/>
                        </a:rPr>
                        <m:t>=</m:t>
                      </m:r>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1</m:t>
                          </m:r>
                        </m:sub>
                        <m:sup/>
                        <m:e>
                          <m:r>
                            <a:rPr lang="en-US" sz="1900" b="0" i="1" smtClean="0">
                              <a:latin typeface="Cambria Math"/>
                              <a:ea typeface="Cambria Math"/>
                            </a:rPr>
                            <m:t>𝜂</m:t>
                          </m:r>
                          <m:r>
                            <a:rPr lang="en-US" sz="1900" b="0" i="1" smtClean="0">
                              <a:latin typeface="Cambria Math"/>
                              <a:ea typeface="Cambria Math"/>
                            </a:rPr>
                            <m:t>+</m:t>
                          </m:r>
                          <m:sSup>
                            <m:sSupPr>
                              <m:ctrlPr>
                                <a:rPr lang="en-US" sz="1900" b="0" i="1" smtClean="0">
                                  <a:latin typeface="Cambria Math"/>
                                  <a:ea typeface="Cambria Math"/>
                                </a:rPr>
                              </m:ctrlPr>
                            </m:sSupPr>
                            <m:e>
                              <m:r>
                                <a:rPr lang="en-US" sz="1900" b="0" i="1" smtClean="0">
                                  <a:latin typeface="Cambria Math"/>
                                  <a:ea typeface="Cambria Math"/>
                                </a:rPr>
                                <m:t>𝛽</m:t>
                              </m:r>
                            </m:e>
                            <m:sup>
                              <m:r>
                                <a:rPr lang="en-US" sz="1900" b="0" i="1" smtClean="0">
                                  <a:latin typeface="Cambria Math"/>
                                  <a:ea typeface="Cambria Math"/>
                                </a:rPr>
                                <m:t>′</m:t>
                              </m:r>
                            </m:sup>
                          </m:sSup>
                          <m:sSub>
                            <m:sSubPr>
                              <m:ctrlPr>
                                <a:rPr lang="en-US" sz="1900" b="0" i="1" smtClean="0">
                                  <a:latin typeface="Cambria Math"/>
                                  <a:ea typeface="Cambria Math"/>
                                </a:rPr>
                              </m:ctrlPr>
                            </m:sSubPr>
                            <m:e>
                              <m:r>
                                <a:rPr lang="en-US" sz="1900" b="0" i="1" smtClean="0">
                                  <a:latin typeface="Cambria Math"/>
                                  <a:ea typeface="Cambria Math"/>
                                </a:rPr>
                                <m:t>𝑥</m:t>
                              </m:r>
                            </m:e>
                            <m:sub>
                              <m:r>
                                <a:rPr lang="en-US" sz="1900" b="0" i="1" smtClean="0">
                                  <a:latin typeface="Cambria Math"/>
                                  <a:ea typeface="Cambria Math"/>
                                </a:rPr>
                                <m:t>𝑖</m:t>
                              </m:r>
                            </m:sub>
                          </m:sSub>
                          <m:r>
                            <a:rPr lang="en-US" sz="1900" b="0" i="1" smtClean="0">
                              <a:latin typeface="Cambria Math"/>
                              <a:ea typeface="Cambria Math"/>
                            </a:rPr>
                            <m:t>−</m:t>
                          </m:r>
                          <m:r>
                            <a:rPr lang="en-US" sz="1900" b="0" i="1" smtClean="0">
                              <a:latin typeface="Cambria Math"/>
                              <a:ea typeface="Cambria Math"/>
                            </a:rPr>
                            <m:t>𝑊</m:t>
                          </m:r>
                        </m:e>
                      </m:nary>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0</m:t>
                          </m:r>
                        </m:sub>
                        <m:sup/>
                        <m:e>
                          <m:r>
                            <a:rPr lang="en-US" sz="1900" b="0" i="1" smtClean="0">
                              <a:latin typeface="Cambria Math"/>
                              <a:ea typeface="Cambria Math"/>
                            </a:rPr>
                            <m:t>𝑙𝑜𝑔</m:t>
                          </m:r>
                          <m:d>
                            <m:dPr>
                              <m:ctrlPr>
                                <a:rPr lang="en-US" sz="1900" b="0" i="1" smtClean="0">
                                  <a:latin typeface="Cambria Math"/>
                                  <a:ea typeface="Cambria Math"/>
                                </a:rPr>
                              </m:ctrlPr>
                            </m:dPr>
                            <m:e>
                              <m:r>
                                <a:rPr lang="en-US" sz="1900" b="0" i="1" smtClean="0">
                                  <a:latin typeface="Cambria Math"/>
                                  <a:ea typeface="Cambria Math"/>
                                </a:rPr>
                                <m:t>1+</m:t>
                              </m:r>
                              <m:sSup>
                                <m:sSupPr>
                                  <m:ctrlPr>
                                    <a:rPr lang="en-US" sz="1900" b="0" i="1" smtClean="0">
                                      <a:latin typeface="Cambria Math"/>
                                      <a:ea typeface="Cambria Math"/>
                                    </a:rPr>
                                  </m:ctrlPr>
                                </m:sSupPr>
                                <m:e>
                                  <m:r>
                                    <a:rPr lang="en-US" sz="1900" b="0" i="1" smtClean="0">
                                      <a:latin typeface="Cambria Math"/>
                                      <a:ea typeface="Cambria Math"/>
                                    </a:rPr>
                                    <m:t>𝑒</m:t>
                                  </m:r>
                                </m:e>
                                <m:sup>
                                  <m:r>
                                    <a:rPr lang="en-US" sz="1900" b="0" i="1" smtClean="0">
                                      <a:latin typeface="Cambria Math"/>
                                      <a:ea typeface="Cambria Math"/>
                                    </a:rPr>
                                    <m:t>𝜂</m:t>
                                  </m:r>
                                  <m:r>
                                    <a:rPr lang="en-US" sz="1900" b="0" i="1" smtClean="0">
                                      <a:latin typeface="Cambria Math"/>
                                      <a:ea typeface="Cambria Math"/>
                                    </a:rPr>
                                    <m:t>+</m:t>
                                  </m:r>
                                  <m:sSup>
                                    <m:sSupPr>
                                      <m:ctrlPr>
                                        <a:rPr lang="en-US" sz="1900" b="0" i="1" smtClean="0">
                                          <a:latin typeface="Cambria Math"/>
                                          <a:ea typeface="Cambria Math"/>
                                        </a:rPr>
                                      </m:ctrlPr>
                                    </m:sSupPr>
                                    <m:e>
                                      <m:r>
                                        <a:rPr lang="en-US" sz="1900" b="0" i="1" smtClean="0">
                                          <a:latin typeface="Cambria Math"/>
                                          <a:ea typeface="Cambria Math"/>
                                        </a:rPr>
                                        <m:t>𝛽</m:t>
                                      </m:r>
                                    </m:e>
                                    <m:sup>
                                      <m:r>
                                        <a:rPr lang="en-US" sz="1900" b="0" i="1" smtClean="0">
                                          <a:latin typeface="Cambria Math"/>
                                          <a:ea typeface="Cambria Math"/>
                                        </a:rPr>
                                        <m:t>′</m:t>
                                      </m:r>
                                    </m:sup>
                                  </m:sSup>
                                  <m:sSub>
                                    <m:sSubPr>
                                      <m:ctrlPr>
                                        <a:rPr lang="en-US" sz="1900" b="0" i="1" smtClean="0">
                                          <a:latin typeface="Cambria Math"/>
                                          <a:ea typeface="Cambria Math"/>
                                        </a:rPr>
                                      </m:ctrlPr>
                                    </m:sSubPr>
                                    <m:e>
                                      <m:r>
                                        <a:rPr lang="en-US" sz="1900" b="0" i="1" smtClean="0">
                                          <a:latin typeface="Cambria Math"/>
                                          <a:ea typeface="Cambria Math"/>
                                        </a:rPr>
                                        <m:t>𝑥</m:t>
                                      </m:r>
                                    </m:e>
                                    <m:sub>
                                      <m:r>
                                        <a:rPr lang="en-US" sz="1900" b="0" i="1" smtClean="0">
                                          <a:latin typeface="Cambria Math"/>
                                          <a:ea typeface="Cambria Math"/>
                                        </a:rPr>
                                        <m:t>𝑖</m:t>
                                      </m:r>
                                    </m:sub>
                                  </m:sSub>
                                </m:sup>
                              </m:sSup>
                            </m:e>
                          </m:d>
                          <m:r>
                            <a:rPr lang="en-US" sz="1900" b="0" i="1" smtClean="0">
                              <a:latin typeface="Cambria Math"/>
                              <a:ea typeface="Cambria Math"/>
                            </a:rPr>
                            <m:t>−</m:t>
                          </m:r>
                        </m:e>
                      </m:nary>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1</m:t>
                          </m:r>
                        </m:sub>
                        <m:sup/>
                        <m:e>
                          <m:r>
                            <a:rPr lang="en-US" sz="1900" i="1">
                              <a:latin typeface="Cambria Math"/>
                              <a:ea typeface="Cambria Math"/>
                            </a:rPr>
                            <m:t>𝑙𝑜𝑔</m:t>
                          </m:r>
                          <m:d>
                            <m:dPr>
                              <m:ctrlPr>
                                <a:rPr lang="en-US" sz="1900" i="1">
                                  <a:latin typeface="Cambria Math"/>
                                  <a:ea typeface="Cambria Math"/>
                                </a:rPr>
                              </m:ctrlPr>
                            </m:dPr>
                            <m:e>
                              <m:r>
                                <a:rPr lang="en-US" sz="1900" i="1">
                                  <a:latin typeface="Cambria Math"/>
                                  <a:ea typeface="Cambria Math"/>
                                </a:rPr>
                                <m:t>1+</m:t>
                              </m:r>
                              <m:sSup>
                                <m:sSupPr>
                                  <m:ctrlPr>
                                    <a:rPr lang="en-US" sz="1900" i="1">
                                      <a:latin typeface="Cambria Math"/>
                                      <a:ea typeface="Cambria Math"/>
                                    </a:rPr>
                                  </m:ctrlPr>
                                </m:sSupPr>
                                <m:e>
                                  <m:r>
                                    <a:rPr lang="en-US" sz="1900" i="1">
                                      <a:latin typeface="Cambria Math"/>
                                      <a:ea typeface="Cambria Math"/>
                                    </a:rPr>
                                    <m:t>𝑒</m:t>
                                  </m:r>
                                </m:e>
                                <m:sup>
                                  <m:r>
                                    <a:rPr lang="en-US" sz="1900" i="1">
                                      <a:latin typeface="Cambria Math"/>
                                      <a:ea typeface="Cambria Math"/>
                                    </a:rPr>
                                    <m:t>𝜂</m:t>
                                  </m:r>
                                  <m:r>
                                    <a:rPr lang="en-US" sz="1900" i="1">
                                      <a:latin typeface="Cambria Math"/>
                                      <a:ea typeface="Cambria Math"/>
                                    </a:rPr>
                                    <m:t>+</m:t>
                                  </m:r>
                                  <m:sSup>
                                    <m:sSupPr>
                                      <m:ctrlPr>
                                        <a:rPr lang="en-US" sz="1900" i="1">
                                          <a:latin typeface="Cambria Math"/>
                                          <a:ea typeface="Cambria Math"/>
                                        </a:rPr>
                                      </m:ctrlPr>
                                    </m:sSupPr>
                                    <m:e>
                                      <m:r>
                                        <a:rPr lang="en-US" sz="1900" i="1">
                                          <a:latin typeface="Cambria Math"/>
                                          <a:ea typeface="Cambria Math"/>
                                        </a:rPr>
                                        <m:t>𝛽</m:t>
                                      </m:r>
                                    </m:e>
                                    <m:sup>
                                      <m:r>
                                        <a:rPr lang="en-US" sz="1900" i="1">
                                          <a:latin typeface="Cambria Math"/>
                                          <a:ea typeface="Cambria Math"/>
                                        </a:rPr>
                                        <m:t>′</m:t>
                                      </m:r>
                                    </m:sup>
                                  </m:sSup>
                                  <m:sSub>
                                    <m:sSubPr>
                                      <m:ctrlPr>
                                        <a:rPr lang="en-US" sz="1900" i="1">
                                          <a:latin typeface="Cambria Math"/>
                                          <a:ea typeface="Cambria Math"/>
                                        </a:rPr>
                                      </m:ctrlPr>
                                    </m:sSubPr>
                                    <m:e>
                                      <m:r>
                                        <a:rPr lang="en-US" sz="1900" i="1">
                                          <a:latin typeface="Cambria Math"/>
                                          <a:ea typeface="Cambria Math"/>
                                        </a:rPr>
                                        <m:t>𝑥</m:t>
                                      </m:r>
                                    </m:e>
                                    <m:sub>
                                      <m:r>
                                        <a:rPr lang="en-US" sz="1900" i="1">
                                          <a:latin typeface="Cambria Math"/>
                                          <a:ea typeface="Cambria Math"/>
                                        </a:rPr>
                                        <m:t>𝑖</m:t>
                                      </m:r>
                                    </m:sub>
                                  </m:sSub>
                                </m:sup>
                              </m:sSup>
                            </m:e>
                          </m:d>
                        </m:e>
                      </m:nary>
                    </m:oMath>
                  </m:oMathPara>
                </a14:m>
                <a:endParaRPr lang="en-US" sz="190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60</a:t>
            </a:fld>
            <a:endParaRPr lang="en-US"/>
          </a:p>
        </p:txBody>
      </p:sp>
    </p:spTree>
    <p:extLst>
      <p:ext uri="{BB962C8B-B14F-4D97-AF65-F5344CB8AC3E}">
        <p14:creationId xmlns:p14="http://schemas.microsoft.com/office/powerpoint/2010/main" val="7881176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Assign weights to the samples:</a:t>
                </a:r>
              </a:p>
              <a:p>
                <a:pPr marL="109728"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𝑤</m:t>
                          </m:r>
                        </m:e>
                        <m:sub>
                          <m:r>
                            <a:rPr lang="en-US" b="0" i="1" smtClean="0">
                              <a:latin typeface="Cambria Math"/>
                            </a:rPr>
                            <m:t>𝑖</m:t>
                          </m:r>
                        </m:sub>
                      </m:sSub>
                      <m:r>
                        <a:rPr lang="en-US" b="0" i="1" smtClean="0">
                          <a:latin typeface="Cambria Math"/>
                        </a:rPr>
                        <m:t>=</m:t>
                      </m:r>
                      <m:d>
                        <m:dPr>
                          <m:begChr m:val="{"/>
                          <m:endChr m:val=""/>
                          <m:ctrlPr>
                            <a:rPr lang="en-US" b="0" i="1" smtClean="0">
                              <a:latin typeface="Cambria Math"/>
                            </a:rPr>
                          </m:ctrlPr>
                        </m:dPr>
                        <m:e>
                          <m:eqArr>
                            <m:eqArrPr>
                              <m:ctrlPr>
                                <a:rPr lang="en-US" b="0" i="1" smtClean="0">
                                  <a:latin typeface="Cambria Math"/>
                                </a:rPr>
                              </m:ctrlPr>
                            </m:eqArrPr>
                            <m:e>
                              <m:r>
                                <a:rPr lang="en-US" b="0" i="1" smtClean="0">
                                  <a:latin typeface="Cambria Math"/>
                                </a:rPr>
                                <m:t>𝑊</m:t>
                              </m:r>
                              <m:r>
                                <a:rPr lang="en-US" b="0" i="1" smtClean="0">
                                  <a:latin typeface="Cambria Math"/>
                                </a:rPr>
                                <m:t> </m:t>
                              </m:r>
                              <m:r>
                                <a:rPr lang="en-US" b="0" i="1" smtClean="0">
                                  <a:latin typeface="Cambria Math"/>
                                </a:rPr>
                                <m:t>𝑖𝑓</m:t>
                              </m:r>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=0</m:t>
                              </m:r>
                            </m:e>
                            <m:e>
                              <m:r>
                                <a:rPr lang="en-US" b="0" i="1" smtClean="0">
                                  <a:latin typeface="Cambria Math"/>
                                </a:rPr>
                                <m:t>1 </m:t>
                              </m:r>
                              <m:r>
                                <a:rPr lang="en-US" b="0" i="1" smtClean="0">
                                  <a:latin typeface="Cambria Math"/>
                                </a:rPr>
                                <m:t>𝑜𝑡h𝑒𝑟𝑤𝑖𝑠𝑒</m:t>
                              </m:r>
                            </m:e>
                          </m:eqArr>
                        </m:e>
                      </m:d>
                    </m:oMath>
                  </m:oMathPara>
                </a14:m>
                <a:endParaRPr lang="en-US" dirty="0" smtClean="0"/>
              </a:p>
              <a:p>
                <a:endParaRPr lang="en-US" dirty="0" smtClean="0"/>
              </a:p>
              <a:p>
                <a:r>
                  <a:rPr lang="en-US" dirty="0" smtClean="0"/>
                  <a:t>Get a weighted log-likelihood:</a:t>
                </a:r>
              </a:p>
              <a:p>
                <a:pPr marL="109728" indent="0">
                  <a:buNone/>
                </a:pPr>
                <a14:m>
                  <m:oMathPara xmlns:m="http://schemas.openxmlformats.org/officeDocument/2006/math">
                    <m:oMathParaPr>
                      <m:jc m:val="centerGroup"/>
                    </m:oMathParaPr>
                    <m:oMath xmlns:m="http://schemas.openxmlformats.org/officeDocument/2006/math">
                      <m:sSub>
                        <m:sSubPr>
                          <m:ctrlPr>
                            <a:rPr lang="en-US" sz="1900" i="1" smtClean="0">
                              <a:latin typeface="Cambria Math"/>
                            </a:rPr>
                          </m:ctrlPr>
                        </m:sSubPr>
                        <m:e>
                          <m:r>
                            <a:rPr lang="en-US" sz="1900" b="0" i="1" smtClean="0">
                              <a:latin typeface="Cambria Math"/>
                            </a:rPr>
                            <m:t>𝑙</m:t>
                          </m:r>
                        </m:e>
                        <m:sub>
                          <m:r>
                            <a:rPr lang="en-US" sz="1900" b="0" i="1" smtClean="0">
                              <a:latin typeface="Cambria Math"/>
                            </a:rPr>
                            <m:t>𝑊𝐿𝑅</m:t>
                          </m:r>
                        </m:sub>
                      </m:sSub>
                      <m:d>
                        <m:dPr>
                          <m:ctrlPr>
                            <a:rPr lang="en-US" sz="1900" b="0" i="1" smtClean="0">
                              <a:latin typeface="Cambria Math"/>
                            </a:rPr>
                          </m:ctrlPr>
                        </m:dPr>
                        <m:e>
                          <m:r>
                            <a:rPr lang="en-US" sz="1900" b="0" i="1" smtClean="0">
                              <a:latin typeface="Cambria Math"/>
                              <a:ea typeface="Cambria Math"/>
                            </a:rPr>
                            <m:t>𝜂</m:t>
                          </m:r>
                          <m:r>
                            <a:rPr lang="en-US" sz="1900" b="0" i="1" smtClean="0">
                              <a:latin typeface="Cambria Math"/>
                              <a:ea typeface="Cambria Math"/>
                            </a:rPr>
                            <m:t>,</m:t>
                          </m:r>
                          <m:r>
                            <a:rPr lang="en-US" sz="1900" b="0" i="1" smtClean="0">
                              <a:latin typeface="Cambria Math"/>
                              <a:ea typeface="Cambria Math"/>
                            </a:rPr>
                            <m:t>𝛽</m:t>
                          </m:r>
                        </m:e>
                      </m:d>
                      <m:r>
                        <a:rPr lang="en-US" sz="1900" b="0" i="1" smtClean="0">
                          <a:latin typeface="Cambria Math"/>
                          <a:ea typeface="Cambria Math"/>
                        </a:rPr>
                        <m:t>=</m:t>
                      </m:r>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1</m:t>
                          </m:r>
                        </m:sub>
                        <m:sup/>
                        <m:e>
                          <m:r>
                            <a:rPr lang="en-US" sz="1900" b="0" i="1" smtClean="0">
                              <a:latin typeface="Cambria Math"/>
                              <a:ea typeface="Cambria Math"/>
                            </a:rPr>
                            <m:t>𝜂</m:t>
                          </m:r>
                          <m:r>
                            <a:rPr lang="en-US" sz="1900" b="0" i="1" smtClean="0">
                              <a:latin typeface="Cambria Math"/>
                              <a:ea typeface="Cambria Math"/>
                            </a:rPr>
                            <m:t>+</m:t>
                          </m:r>
                          <m:sSup>
                            <m:sSupPr>
                              <m:ctrlPr>
                                <a:rPr lang="en-US" sz="1900" b="0" i="1" smtClean="0">
                                  <a:latin typeface="Cambria Math"/>
                                  <a:ea typeface="Cambria Math"/>
                                </a:rPr>
                              </m:ctrlPr>
                            </m:sSupPr>
                            <m:e>
                              <m:r>
                                <a:rPr lang="en-US" sz="1900" b="0" i="1" smtClean="0">
                                  <a:latin typeface="Cambria Math"/>
                                  <a:ea typeface="Cambria Math"/>
                                </a:rPr>
                                <m:t>𝛽</m:t>
                              </m:r>
                            </m:e>
                            <m:sup>
                              <m:r>
                                <a:rPr lang="en-US" sz="1900" b="0" i="1" smtClean="0">
                                  <a:latin typeface="Cambria Math"/>
                                  <a:ea typeface="Cambria Math"/>
                                </a:rPr>
                                <m:t>′</m:t>
                              </m:r>
                            </m:sup>
                          </m:sSup>
                          <m:sSub>
                            <m:sSubPr>
                              <m:ctrlPr>
                                <a:rPr lang="en-US" sz="1900" b="0" i="1" smtClean="0">
                                  <a:latin typeface="Cambria Math"/>
                                  <a:ea typeface="Cambria Math"/>
                                </a:rPr>
                              </m:ctrlPr>
                            </m:sSubPr>
                            <m:e>
                              <m:r>
                                <a:rPr lang="en-US" sz="1900" b="0" i="1" smtClean="0">
                                  <a:latin typeface="Cambria Math"/>
                                  <a:ea typeface="Cambria Math"/>
                                </a:rPr>
                                <m:t>𝑥</m:t>
                              </m:r>
                            </m:e>
                            <m:sub>
                              <m:r>
                                <a:rPr lang="en-US" sz="1900" b="0" i="1" smtClean="0">
                                  <a:latin typeface="Cambria Math"/>
                                  <a:ea typeface="Cambria Math"/>
                                </a:rPr>
                                <m:t>𝑖</m:t>
                              </m:r>
                            </m:sub>
                          </m:sSub>
                          <m:r>
                            <a:rPr lang="en-US" sz="1900" b="0" i="1" smtClean="0">
                              <a:latin typeface="Cambria Math"/>
                              <a:ea typeface="Cambria Math"/>
                            </a:rPr>
                            <m:t>−</m:t>
                          </m:r>
                          <m:r>
                            <a:rPr lang="en-US" sz="1900" b="0" i="1" smtClean="0">
                              <a:latin typeface="Cambria Math"/>
                              <a:ea typeface="Cambria Math"/>
                            </a:rPr>
                            <m:t>𝑊</m:t>
                          </m:r>
                        </m:e>
                      </m:nary>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0</m:t>
                          </m:r>
                        </m:sub>
                        <m:sup/>
                        <m:e>
                          <m:r>
                            <a:rPr lang="en-US" sz="1900" b="0" i="1" smtClean="0">
                              <a:latin typeface="Cambria Math"/>
                              <a:ea typeface="Cambria Math"/>
                            </a:rPr>
                            <m:t>𝑙𝑜𝑔</m:t>
                          </m:r>
                          <m:d>
                            <m:dPr>
                              <m:ctrlPr>
                                <a:rPr lang="en-US" sz="1900" b="0" i="1" smtClean="0">
                                  <a:latin typeface="Cambria Math"/>
                                  <a:ea typeface="Cambria Math"/>
                                </a:rPr>
                              </m:ctrlPr>
                            </m:dPr>
                            <m:e>
                              <m:r>
                                <a:rPr lang="en-US" sz="1900" b="0" i="1" smtClean="0">
                                  <a:latin typeface="Cambria Math"/>
                                  <a:ea typeface="Cambria Math"/>
                                </a:rPr>
                                <m:t>1+</m:t>
                              </m:r>
                              <m:sSup>
                                <m:sSupPr>
                                  <m:ctrlPr>
                                    <a:rPr lang="en-US" sz="1900" b="0" i="1" smtClean="0">
                                      <a:latin typeface="Cambria Math"/>
                                      <a:ea typeface="Cambria Math"/>
                                    </a:rPr>
                                  </m:ctrlPr>
                                </m:sSupPr>
                                <m:e>
                                  <m:r>
                                    <a:rPr lang="en-US" sz="1900" b="0" i="1" smtClean="0">
                                      <a:latin typeface="Cambria Math"/>
                                      <a:ea typeface="Cambria Math"/>
                                    </a:rPr>
                                    <m:t>𝑒</m:t>
                                  </m:r>
                                </m:e>
                                <m:sup>
                                  <m:r>
                                    <a:rPr lang="en-US" sz="1900" b="0" i="1" smtClean="0">
                                      <a:latin typeface="Cambria Math"/>
                                      <a:ea typeface="Cambria Math"/>
                                    </a:rPr>
                                    <m:t>𝜂</m:t>
                                  </m:r>
                                  <m:r>
                                    <a:rPr lang="en-US" sz="1900" b="0" i="1" smtClean="0">
                                      <a:latin typeface="Cambria Math"/>
                                      <a:ea typeface="Cambria Math"/>
                                    </a:rPr>
                                    <m:t>+</m:t>
                                  </m:r>
                                  <m:sSup>
                                    <m:sSupPr>
                                      <m:ctrlPr>
                                        <a:rPr lang="en-US" sz="1900" b="0" i="1" smtClean="0">
                                          <a:latin typeface="Cambria Math"/>
                                          <a:ea typeface="Cambria Math"/>
                                        </a:rPr>
                                      </m:ctrlPr>
                                    </m:sSupPr>
                                    <m:e>
                                      <m:r>
                                        <a:rPr lang="en-US" sz="1900" b="0" i="1" smtClean="0">
                                          <a:latin typeface="Cambria Math"/>
                                          <a:ea typeface="Cambria Math"/>
                                        </a:rPr>
                                        <m:t>𝛽</m:t>
                                      </m:r>
                                    </m:e>
                                    <m:sup>
                                      <m:r>
                                        <a:rPr lang="en-US" sz="1900" b="0" i="1" smtClean="0">
                                          <a:latin typeface="Cambria Math"/>
                                          <a:ea typeface="Cambria Math"/>
                                        </a:rPr>
                                        <m:t>′</m:t>
                                      </m:r>
                                    </m:sup>
                                  </m:sSup>
                                  <m:sSub>
                                    <m:sSubPr>
                                      <m:ctrlPr>
                                        <a:rPr lang="en-US" sz="1900" b="0" i="1" smtClean="0">
                                          <a:latin typeface="Cambria Math"/>
                                          <a:ea typeface="Cambria Math"/>
                                        </a:rPr>
                                      </m:ctrlPr>
                                    </m:sSubPr>
                                    <m:e>
                                      <m:r>
                                        <a:rPr lang="en-US" sz="1900" b="0" i="1" smtClean="0">
                                          <a:latin typeface="Cambria Math"/>
                                          <a:ea typeface="Cambria Math"/>
                                        </a:rPr>
                                        <m:t>𝑥</m:t>
                                      </m:r>
                                    </m:e>
                                    <m:sub>
                                      <m:r>
                                        <a:rPr lang="en-US" sz="1900" b="0" i="1" smtClean="0">
                                          <a:latin typeface="Cambria Math"/>
                                          <a:ea typeface="Cambria Math"/>
                                        </a:rPr>
                                        <m:t>𝑖</m:t>
                                      </m:r>
                                    </m:sub>
                                  </m:sSub>
                                </m:sup>
                              </m:sSup>
                            </m:e>
                          </m:d>
                          <m:r>
                            <a:rPr lang="en-US" sz="1900" b="0" i="1" smtClean="0">
                              <a:latin typeface="Cambria Math"/>
                              <a:ea typeface="Cambria Math"/>
                            </a:rPr>
                            <m:t>−</m:t>
                          </m:r>
                        </m:e>
                      </m:nary>
                      <m:nary>
                        <m:naryPr>
                          <m:chr m:val="∑"/>
                          <m:supHide m:val="on"/>
                          <m:ctrlPr>
                            <a:rPr lang="en-US" sz="1900" b="0" i="1" smtClean="0">
                              <a:latin typeface="Cambria Math"/>
                              <a:ea typeface="Cambria Math"/>
                            </a:rPr>
                          </m:ctrlPr>
                        </m:naryPr>
                        <m:sub>
                          <m:sSub>
                            <m:sSubPr>
                              <m:ctrlPr>
                                <a:rPr lang="en-US" sz="1900" b="0" i="1" smtClean="0">
                                  <a:latin typeface="Cambria Math"/>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r>
                            <m:rPr>
                              <m:brk m:alnAt="7"/>
                            </m:rPr>
                            <a:rPr lang="en-US" sz="1900" b="0" i="1" smtClean="0">
                              <a:latin typeface="Cambria Math"/>
                              <a:ea typeface="Cambria Math"/>
                            </a:rPr>
                            <m:t>=</m:t>
                          </m:r>
                          <m:r>
                            <a:rPr lang="en-US" sz="1900" b="0" i="1" smtClean="0">
                              <a:latin typeface="Cambria Math"/>
                              <a:ea typeface="Cambria Math"/>
                            </a:rPr>
                            <m:t>1</m:t>
                          </m:r>
                        </m:sub>
                        <m:sup/>
                        <m:e>
                          <m:r>
                            <a:rPr lang="en-US" sz="1900" i="1">
                              <a:latin typeface="Cambria Math"/>
                              <a:ea typeface="Cambria Math"/>
                            </a:rPr>
                            <m:t>𝑙𝑜𝑔</m:t>
                          </m:r>
                          <m:d>
                            <m:dPr>
                              <m:ctrlPr>
                                <a:rPr lang="en-US" sz="1900" i="1">
                                  <a:latin typeface="Cambria Math"/>
                                  <a:ea typeface="Cambria Math"/>
                                </a:rPr>
                              </m:ctrlPr>
                            </m:dPr>
                            <m:e>
                              <m:r>
                                <a:rPr lang="en-US" sz="1900" i="1">
                                  <a:latin typeface="Cambria Math"/>
                                  <a:ea typeface="Cambria Math"/>
                                </a:rPr>
                                <m:t>1+</m:t>
                              </m:r>
                              <m:sSup>
                                <m:sSupPr>
                                  <m:ctrlPr>
                                    <a:rPr lang="en-US" sz="1900" i="1">
                                      <a:latin typeface="Cambria Math"/>
                                      <a:ea typeface="Cambria Math"/>
                                    </a:rPr>
                                  </m:ctrlPr>
                                </m:sSupPr>
                                <m:e>
                                  <m:r>
                                    <a:rPr lang="en-US" sz="1900" i="1">
                                      <a:latin typeface="Cambria Math"/>
                                      <a:ea typeface="Cambria Math"/>
                                    </a:rPr>
                                    <m:t>𝑒</m:t>
                                  </m:r>
                                </m:e>
                                <m:sup>
                                  <m:r>
                                    <a:rPr lang="en-US" sz="1900" i="1">
                                      <a:latin typeface="Cambria Math"/>
                                      <a:ea typeface="Cambria Math"/>
                                    </a:rPr>
                                    <m:t>𝜂</m:t>
                                  </m:r>
                                  <m:r>
                                    <a:rPr lang="en-US" sz="1900" i="1">
                                      <a:latin typeface="Cambria Math"/>
                                      <a:ea typeface="Cambria Math"/>
                                    </a:rPr>
                                    <m:t>+</m:t>
                                  </m:r>
                                  <m:sSup>
                                    <m:sSupPr>
                                      <m:ctrlPr>
                                        <a:rPr lang="en-US" sz="1900" i="1">
                                          <a:latin typeface="Cambria Math"/>
                                          <a:ea typeface="Cambria Math"/>
                                        </a:rPr>
                                      </m:ctrlPr>
                                    </m:sSupPr>
                                    <m:e>
                                      <m:r>
                                        <a:rPr lang="en-US" sz="1900" i="1">
                                          <a:latin typeface="Cambria Math"/>
                                          <a:ea typeface="Cambria Math"/>
                                        </a:rPr>
                                        <m:t>𝛽</m:t>
                                      </m:r>
                                    </m:e>
                                    <m:sup>
                                      <m:r>
                                        <a:rPr lang="en-US" sz="1900" i="1">
                                          <a:latin typeface="Cambria Math"/>
                                          <a:ea typeface="Cambria Math"/>
                                        </a:rPr>
                                        <m:t>′</m:t>
                                      </m:r>
                                    </m:sup>
                                  </m:sSup>
                                  <m:sSub>
                                    <m:sSubPr>
                                      <m:ctrlPr>
                                        <a:rPr lang="en-US" sz="1900" i="1">
                                          <a:latin typeface="Cambria Math"/>
                                          <a:ea typeface="Cambria Math"/>
                                        </a:rPr>
                                      </m:ctrlPr>
                                    </m:sSubPr>
                                    <m:e>
                                      <m:r>
                                        <a:rPr lang="en-US" sz="1900" i="1">
                                          <a:latin typeface="Cambria Math"/>
                                          <a:ea typeface="Cambria Math"/>
                                        </a:rPr>
                                        <m:t>𝑥</m:t>
                                      </m:r>
                                    </m:e>
                                    <m:sub>
                                      <m:r>
                                        <a:rPr lang="en-US" sz="1900" i="1">
                                          <a:latin typeface="Cambria Math"/>
                                          <a:ea typeface="Cambria Math"/>
                                        </a:rPr>
                                        <m:t>𝑖</m:t>
                                      </m:r>
                                    </m:sub>
                                  </m:sSub>
                                </m:sup>
                              </m:sSup>
                            </m:e>
                          </m:d>
                        </m:e>
                      </m:nary>
                    </m:oMath>
                  </m:oMathPara>
                </a14:m>
                <a:endParaRPr lang="en-US" sz="1900" dirty="0" smtClean="0"/>
              </a:p>
              <a:p>
                <a:endParaRPr lang="en-US" dirty="0" smtClean="0"/>
              </a:p>
              <a:p>
                <a:r>
                  <a:rPr lang="en-US" dirty="0" smtClean="0"/>
                  <a:t>Then, </a:t>
                </a:r>
                <a14:m>
                  <m:oMath xmlns:m="http://schemas.openxmlformats.org/officeDocument/2006/math">
                    <m:func>
                      <m:funcPr>
                        <m:ctrlPr>
                          <a:rPr lang="en-US" i="1" smtClean="0">
                            <a:latin typeface="Cambria Math"/>
                          </a:rPr>
                        </m:ctrlPr>
                      </m:funcPr>
                      <m:fName>
                        <m:limLow>
                          <m:limLowPr>
                            <m:ctrlPr>
                              <a:rPr lang="en-US" i="1" smtClean="0">
                                <a:latin typeface="Cambria Math"/>
                              </a:rPr>
                            </m:ctrlPr>
                          </m:limLowPr>
                          <m:e>
                            <m:r>
                              <m:rPr>
                                <m:sty m:val="p"/>
                              </m:rPr>
                              <a:rPr lang="en-US" i="0" smtClean="0">
                                <a:latin typeface="Cambria Math"/>
                              </a:rPr>
                              <m:t>lim</m:t>
                            </m:r>
                          </m:e>
                          <m:lim>
                            <m:r>
                              <a:rPr lang="en-US" i="1">
                                <a:latin typeface="Cambria Math"/>
                              </a:rPr>
                              <m:t>𝑊</m:t>
                            </m:r>
                            <m:r>
                              <a:rPr lang="en-US" i="1">
                                <a:latin typeface="Cambria Math"/>
                                <a:ea typeface="Cambria Math"/>
                              </a:rPr>
                              <m:t>→∞</m:t>
                            </m:r>
                            <m:r>
                              <m:rPr>
                                <m:nor/>
                              </m:rPr>
                              <a:rPr lang="en-US" dirty="0"/>
                              <m:t> </m:t>
                            </m:r>
                          </m:lim>
                        </m:limLow>
                      </m:fName>
                      <m:e>
                        <m:sSub>
                          <m:sSubPr>
                            <m:ctrlPr>
                              <a:rPr lang="en-US" i="1" smtClean="0">
                                <a:latin typeface="Cambria Math"/>
                              </a:rPr>
                            </m:ctrlPr>
                          </m:sSubPr>
                          <m:e>
                            <m:acc>
                              <m:accPr>
                                <m:chr m:val="̂"/>
                                <m:ctrlPr>
                                  <a:rPr lang="en-US" i="1" smtClean="0">
                                    <a:latin typeface="Cambria Math"/>
                                  </a:rPr>
                                </m:ctrlPr>
                              </m:accPr>
                              <m:e>
                                <m:r>
                                  <a:rPr lang="en-US" i="1" smtClean="0">
                                    <a:latin typeface="Cambria Math"/>
                                    <a:ea typeface="Cambria Math"/>
                                  </a:rPr>
                                  <m:t>𝛽</m:t>
                                </m:r>
                              </m:e>
                            </m:acc>
                          </m:e>
                          <m:sub>
                            <m:r>
                              <a:rPr lang="en-US" b="0" i="1" smtClean="0">
                                <a:latin typeface="Cambria Math"/>
                              </a:rPr>
                              <m:t>𝑊𝐿𝑅</m:t>
                            </m:r>
                          </m:sub>
                        </m:sSub>
                        <m:r>
                          <a:rPr lang="en-US" b="0" i="1" smtClean="0">
                            <a:latin typeface="Cambria Math"/>
                          </a:rPr>
                          <m:t>=</m:t>
                        </m:r>
                        <m:sSub>
                          <m:sSubPr>
                            <m:ctrlPr>
                              <a:rPr lang="en-US" b="0" i="1" smtClean="0">
                                <a:latin typeface="Cambria Math"/>
                              </a:rPr>
                            </m:ctrlPr>
                          </m:sSubPr>
                          <m:e>
                            <m:acc>
                              <m:accPr>
                                <m:chr m:val="̂"/>
                                <m:ctrlPr>
                                  <a:rPr lang="en-US" b="0" i="1" smtClean="0">
                                    <a:latin typeface="Cambria Math"/>
                                  </a:rPr>
                                </m:ctrlPr>
                              </m:accPr>
                              <m:e>
                                <m:r>
                                  <a:rPr lang="en-US" b="0" i="1" smtClean="0">
                                    <a:latin typeface="Cambria Math"/>
                                    <a:ea typeface="Cambria Math"/>
                                  </a:rPr>
                                  <m:t>𝛽</m:t>
                                </m:r>
                              </m:e>
                            </m:acc>
                          </m:e>
                          <m:sub>
                            <m:r>
                              <a:rPr lang="en-US" b="0" i="1" smtClean="0">
                                <a:latin typeface="Cambria Math"/>
                              </a:rPr>
                              <m:t>𝐼𝑃𝑃</m:t>
                            </m:r>
                          </m:sub>
                        </m:sSub>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61</a:t>
            </a:fld>
            <a:endParaRPr lang="en-US"/>
          </a:p>
        </p:txBody>
      </p:sp>
    </p:spTree>
    <p:extLst>
      <p:ext uri="{BB962C8B-B14F-4D97-AF65-F5344CB8AC3E}">
        <p14:creationId xmlns:p14="http://schemas.microsoft.com/office/powerpoint/2010/main" val="1983629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p:sp>
        <p:nvSpPr>
          <p:cNvPr id="3" name="Content Placeholder 2"/>
          <p:cNvSpPr>
            <a:spLocks noGrp="1"/>
          </p:cNvSpPr>
          <p:nvPr>
            <p:ph idx="1"/>
          </p:nvPr>
        </p:nvSpPr>
        <p:spPr/>
        <p:txBody>
          <a:bodyPr/>
          <a:lstStyle/>
          <a:p>
            <a:r>
              <a:rPr lang="en-US" dirty="0" smtClean="0"/>
              <a:t>WLR becomes a </a:t>
            </a:r>
            <a:r>
              <a:rPr lang="en-US" i="1" dirty="0" smtClean="0"/>
              <a:t>density</a:t>
            </a:r>
            <a:r>
              <a:rPr lang="en-US" dirty="0" smtClean="0"/>
              <a:t> estimation like IPP and </a:t>
            </a:r>
            <a:r>
              <a:rPr lang="en-US" dirty="0" err="1" smtClean="0"/>
              <a:t>MaxEnt</a:t>
            </a:r>
            <a:endParaRPr lang="en-US" dirty="0" smtClean="0"/>
          </a:p>
          <a:p>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62</a:t>
            </a:fld>
            <a:endParaRPr lang="en-US"/>
          </a:p>
        </p:txBody>
      </p:sp>
    </p:spTree>
    <p:extLst>
      <p:ext uri="{BB962C8B-B14F-4D97-AF65-F5344CB8AC3E}">
        <p14:creationId xmlns:p14="http://schemas.microsoft.com/office/powerpoint/2010/main" val="36966193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p:sp>
        <p:nvSpPr>
          <p:cNvPr id="3" name="Content Placeholder 2"/>
          <p:cNvSpPr>
            <a:spLocks noGrp="1"/>
          </p:cNvSpPr>
          <p:nvPr>
            <p:ph idx="1"/>
          </p:nvPr>
        </p:nvSpPr>
        <p:spPr/>
        <p:txBody>
          <a:bodyPr/>
          <a:lstStyle/>
          <a:p>
            <a:r>
              <a:rPr lang="en-US" dirty="0" smtClean="0"/>
              <a:t>WLR becomes a </a:t>
            </a:r>
            <a:r>
              <a:rPr lang="en-US" i="1" dirty="0" smtClean="0"/>
              <a:t>density</a:t>
            </a:r>
            <a:r>
              <a:rPr lang="en-US" dirty="0" smtClean="0"/>
              <a:t> estimation like IPP and </a:t>
            </a:r>
            <a:r>
              <a:rPr lang="en-US" dirty="0" err="1" smtClean="0"/>
              <a:t>MaxEnt</a:t>
            </a:r>
            <a:endParaRPr lang="en-US" dirty="0" smtClean="0"/>
          </a:p>
          <a:p>
            <a:endParaRPr lang="en-US" dirty="0"/>
          </a:p>
          <a:p>
            <a:r>
              <a:rPr lang="en-US" dirty="0" smtClean="0"/>
              <a:t>Becomes conceptually the same</a:t>
            </a:r>
          </a:p>
          <a:p>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63</a:t>
            </a:fld>
            <a:endParaRPr lang="en-US"/>
          </a:p>
        </p:txBody>
      </p:sp>
    </p:spTree>
    <p:extLst>
      <p:ext uri="{BB962C8B-B14F-4D97-AF65-F5344CB8AC3E}">
        <p14:creationId xmlns:p14="http://schemas.microsoft.com/office/powerpoint/2010/main" val="11674091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WLR becomes a </a:t>
                </a:r>
                <a:r>
                  <a:rPr lang="en-US" i="1" dirty="0" smtClean="0"/>
                  <a:t>density</a:t>
                </a:r>
                <a:r>
                  <a:rPr lang="en-US" dirty="0" smtClean="0"/>
                  <a:t> estimation like IPP and </a:t>
                </a:r>
                <a:r>
                  <a:rPr lang="en-US" dirty="0" err="1" smtClean="0"/>
                  <a:t>MaxEnt</a:t>
                </a:r>
                <a:endParaRPr lang="en-US" dirty="0" smtClean="0"/>
              </a:p>
              <a:p>
                <a:endParaRPr lang="en-US" dirty="0"/>
              </a:p>
              <a:p>
                <a:r>
                  <a:rPr lang="en-US" dirty="0" smtClean="0"/>
                  <a:t>Becomes conceptually the same</a:t>
                </a:r>
              </a:p>
              <a:p>
                <a:endParaRPr lang="en-US" dirty="0"/>
              </a:p>
              <a:p>
                <a:r>
                  <a:rPr lang="en-US" dirty="0" smtClean="0"/>
                  <a:t>As </a:t>
                </a:r>
                <a14:m>
                  <m:oMath xmlns:m="http://schemas.openxmlformats.org/officeDocument/2006/math">
                    <m:r>
                      <a:rPr lang="en-US" b="0" i="1" smtClean="0">
                        <a:latin typeface="Cambria Math"/>
                      </a:rPr>
                      <m:t>𝑊</m:t>
                    </m:r>
                    <m:r>
                      <a:rPr lang="en-US" b="0" i="1" smtClean="0">
                        <a:latin typeface="Cambria Math"/>
                        <a:ea typeface="Cambria Math"/>
                      </a:rPr>
                      <m:t>→∞</m:t>
                    </m:r>
                  </m:oMath>
                </a14:m>
                <a:r>
                  <a:rPr lang="en-US" dirty="0" smtClean="0"/>
                  <a:t> the estimates are exactly the same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408" r="-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64</a:t>
            </a:fld>
            <a:endParaRPr lang="en-US"/>
          </a:p>
        </p:txBody>
      </p:sp>
    </p:spTree>
    <p:extLst>
      <p:ext uri="{BB962C8B-B14F-4D97-AF65-F5344CB8AC3E}">
        <p14:creationId xmlns:p14="http://schemas.microsoft.com/office/powerpoint/2010/main" val="30154234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WLR becomes a </a:t>
                </a:r>
                <a:r>
                  <a:rPr lang="en-US" i="1" dirty="0" smtClean="0"/>
                  <a:t>density</a:t>
                </a:r>
                <a:r>
                  <a:rPr lang="en-US" dirty="0" smtClean="0"/>
                  <a:t> estimation like IPP and </a:t>
                </a:r>
                <a:r>
                  <a:rPr lang="en-US" dirty="0" err="1" smtClean="0"/>
                  <a:t>MaxEnt</a:t>
                </a:r>
                <a:endParaRPr lang="en-US" dirty="0" smtClean="0"/>
              </a:p>
              <a:p>
                <a:endParaRPr lang="en-US" dirty="0"/>
              </a:p>
              <a:p>
                <a:r>
                  <a:rPr lang="en-US" dirty="0" smtClean="0"/>
                  <a:t>Becomes conceptually the same</a:t>
                </a:r>
              </a:p>
              <a:p>
                <a:endParaRPr lang="en-US" dirty="0"/>
              </a:p>
              <a:p>
                <a:r>
                  <a:rPr lang="en-US" dirty="0" smtClean="0"/>
                  <a:t>As </a:t>
                </a:r>
                <a14:m>
                  <m:oMath xmlns:m="http://schemas.openxmlformats.org/officeDocument/2006/math">
                    <m:r>
                      <a:rPr lang="en-US" b="0" i="1" smtClean="0">
                        <a:latin typeface="Cambria Math"/>
                      </a:rPr>
                      <m:t>𝑊</m:t>
                    </m:r>
                    <m:r>
                      <a:rPr lang="en-US" b="0" i="1" smtClean="0">
                        <a:latin typeface="Cambria Math"/>
                        <a:ea typeface="Cambria Math"/>
                      </a:rPr>
                      <m:t>→∞</m:t>
                    </m:r>
                  </m:oMath>
                </a14:m>
                <a:r>
                  <a:rPr lang="en-US" dirty="0" smtClean="0"/>
                  <a:t> the estimates are exactly the same</a:t>
                </a:r>
              </a:p>
              <a:p>
                <a:endParaRPr lang="en-US" dirty="0"/>
              </a:p>
              <a:p>
                <a:r>
                  <a:rPr lang="en-US" dirty="0" smtClean="0"/>
                  <a:t>WLR converges to the true </a:t>
                </a:r>
                <a:r>
                  <a:rPr lang="el-GR" dirty="0" smtClean="0">
                    <a:latin typeface="Times New Roman"/>
                    <a:cs typeface="Times New Roman"/>
                  </a:rPr>
                  <a:t>β</a:t>
                </a:r>
                <a:r>
                  <a:rPr lang="en-US" dirty="0" smtClean="0">
                    <a:latin typeface="Times New Roman"/>
                    <a:cs typeface="Times New Roman"/>
                  </a:rPr>
                  <a:t> </a:t>
                </a:r>
                <a:r>
                  <a:rPr lang="en-US" dirty="0" smtClean="0"/>
                  <a:t>faster than LR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408" r="-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DF8FE0E-4A7F-474F-AC28-785275BB7A6B}" type="slidenum">
              <a:rPr lang="en-US" smtClean="0"/>
              <a:t>65</a:t>
            </a:fld>
            <a:endParaRPr lang="en-US"/>
          </a:p>
        </p:txBody>
      </p:sp>
    </p:spTree>
    <p:extLst>
      <p:ext uri="{BB962C8B-B14F-4D97-AF65-F5344CB8AC3E}">
        <p14:creationId xmlns:p14="http://schemas.microsoft.com/office/powerpoint/2010/main" val="34827883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WLR </a:t>
            </a:r>
            <a:r>
              <a:rPr lang="en-US" dirty="0" err="1" smtClean="0"/>
              <a:t>vs</a:t>
            </a:r>
            <a:r>
              <a:rPr lang="en-US" dirty="0" smtClean="0"/>
              <a:t> LR</a:t>
            </a:r>
            <a:endParaRPr lang="en-US"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362200" y="2209800"/>
            <a:ext cx="4749799" cy="434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EDF8FE0E-4A7F-474F-AC28-785275BB7A6B}" type="slidenum">
              <a:rPr lang="en-US" smtClean="0"/>
              <a:t>66</a:t>
            </a:fld>
            <a:endParaRPr lang="en-US"/>
          </a:p>
        </p:txBody>
      </p:sp>
    </p:spTree>
    <p:extLst>
      <p:ext uri="{BB962C8B-B14F-4D97-AF65-F5344CB8AC3E}">
        <p14:creationId xmlns:p14="http://schemas.microsoft.com/office/powerpoint/2010/main" val="16858234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Applications</a:t>
            </a:r>
            <a:endParaRPr lang="en-US" dirty="0"/>
          </a:p>
        </p:txBody>
      </p:sp>
      <p:sp>
        <p:nvSpPr>
          <p:cNvPr id="3" name="Content Placeholder 2"/>
          <p:cNvSpPr>
            <a:spLocks noGrp="1"/>
          </p:cNvSpPr>
          <p:nvPr>
            <p:ph idx="1"/>
          </p:nvPr>
        </p:nvSpPr>
        <p:spPr/>
        <p:txBody>
          <a:bodyPr/>
          <a:lstStyle/>
          <a:p>
            <a:r>
              <a:rPr lang="en-US" dirty="0" smtClean="0"/>
              <a:t>Combine presence/absence and presence only data to estimate observer bias</a:t>
            </a:r>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67</a:t>
            </a:fld>
            <a:endParaRPr lang="en-US"/>
          </a:p>
        </p:txBody>
      </p:sp>
    </p:spTree>
    <p:extLst>
      <p:ext uri="{BB962C8B-B14F-4D97-AF65-F5344CB8AC3E}">
        <p14:creationId xmlns:p14="http://schemas.microsoft.com/office/powerpoint/2010/main" val="2730426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Unifying IPP</a:t>
            </a:r>
            <a:endParaRPr lang="en-US" dirty="0"/>
          </a:p>
        </p:txBody>
      </p:sp>
      <p:sp>
        <p:nvSpPr>
          <p:cNvPr id="3" name="Content Placeholder 2"/>
          <p:cNvSpPr>
            <a:spLocks noGrp="1"/>
          </p:cNvSpPr>
          <p:nvPr>
            <p:ph idx="1"/>
          </p:nvPr>
        </p:nvSpPr>
        <p:spPr/>
        <p:txBody>
          <a:bodyPr/>
          <a:lstStyle/>
          <a:p>
            <a:r>
              <a:rPr lang="en-US" dirty="0" smtClean="0"/>
              <a:t>The IPP is a unifying model </a:t>
            </a:r>
          </a:p>
          <a:p>
            <a:endParaRPr lang="en-US" dirty="0"/>
          </a:p>
          <a:p>
            <a:r>
              <a:rPr lang="en-US" dirty="0" smtClean="0"/>
              <a:t>Logistic regression can be viewed as density estimation models</a:t>
            </a:r>
          </a:p>
          <a:p>
            <a:endParaRPr lang="en-US" dirty="0"/>
          </a:p>
          <a:p>
            <a:r>
              <a:rPr lang="en-US" dirty="0" smtClean="0"/>
              <a:t>Extensions of one are equally applied to the other two</a:t>
            </a:r>
            <a:endParaRPr lang="en-US" dirty="0"/>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EDF8FE0E-4A7F-474F-AC28-785275BB7A6B}" type="slidenum">
              <a:rPr lang="en-US" smtClean="0"/>
              <a:t>68</a:t>
            </a:fld>
            <a:endParaRPr lang="en-US"/>
          </a:p>
        </p:txBody>
      </p:sp>
    </p:spTree>
    <p:extLst>
      <p:ext uri="{BB962C8B-B14F-4D97-AF65-F5344CB8AC3E}">
        <p14:creationId xmlns:p14="http://schemas.microsoft.com/office/powerpoint/2010/main" val="20700991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69</a:t>
            </a:fld>
            <a:endParaRPr lang="en-US"/>
          </a:p>
        </p:txBody>
      </p:sp>
    </p:spTree>
    <p:extLst>
      <p:ext uri="{BB962C8B-B14F-4D97-AF65-F5344CB8AC3E}">
        <p14:creationId xmlns:p14="http://schemas.microsoft.com/office/powerpoint/2010/main" val="4878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Species Distribution Models use environmental covariates and location information to predict a species range</a:t>
            </a:r>
          </a:p>
          <a:p>
            <a:endParaRPr lang="en-US" dirty="0" smtClean="0"/>
          </a:p>
          <a:p>
            <a:r>
              <a:rPr lang="en-US" dirty="0" smtClean="0"/>
              <a:t>Data arrives in two flavors</a:t>
            </a:r>
          </a:p>
          <a:p>
            <a:endParaRPr lang="en-US" dirty="0"/>
          </a:p>
          <a:p>
            <a:r>
              <a:rPr lang="en-US" dirty="0" smtClean="0"/>
              <a:t>Get predictions about where a species will be found</a:t>
            </a:r>
          </a:p>
          <a:p>
            <a:pPr lvl="1"/>
            <a:endParaRPr lang="en-US" dirty="0"/>
          </a:p>
        </p:txBody>
      </p:sp>
      <p:sp>
        <p:nvSpPr>
          <p:cNvPr id="4" name="Slide Number Placeholder 3"/>
          <p:cNvSpPr>
            <a:spLocks noGrp="1"/>
          </p:cNvSpPr>
          <p:nvPr>
            <p:ph type="sldNum" sz="quarter" idx="12"/>
          </p:nvPr>
        </p:nvSpPr>
        <p:spPr/>
        <p:txBody>
          <a:bodyPr/>
          <a:lstStyle/>
          <a:p>
            <a:fld id="{EDF8FE0E-4A7F-474F-AC28-785275BB7A6B}" type="slidenum">
              <a:rPr lang="en-US" smtClean="0"/>
              <a:t>7</a:t>
            </a:fld>
            <a:endParaRPr lang="en-US"/>
          </a:p>
        </p:txBody>
      </p:sp>
    </p:spTree>
    <p:extLst>
      <p:ext uri="{BB962C8B-B14F-4D97-AF65-F5344CB8AC3E}">
        <p14:creationId xmlns:p14="http://schemas.microsoft.com/office/powerpoint/2010/main" val="1427581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447800" y="2362200"/>
            <a:ext cx="6310985" cy="3867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EDF8FE0E-4A7F-474F-AC28-785275BB7A6B}" type="slidenum">
              <a:rPr lang="en-US" smtClean="0"/>
              <a:t>8</a:t>
            </a:fld>
            <a:endParaRPr lang="en-US"/>
          </a:p>
        </p:txBody>
      </p:sp>
    </p:spTree>
    <p:extLst>
      <p:ext uri="{BB962C8B-B14F-4D97-AF65-F5344CB8AC3E}">
        <p14:creationId xmlns:p14="http://schemas.microsoft.com/office/powerpoint/2010/main" val="2335229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mean?</a:t>
            </a:r>
            <a:endParaRPr lang="en-US" dirty="0"/>
          </a:p>
        </p:txBody>
      </p:sp>
      <p:pic>
        <p:nvPicPr>
          <p:cNvPr id="2052" name="Picture 4" descr="C:\Users\dominic\Documents\Work\Current Projects\MBQ\PredictionPlotsFromSimulations\Suitability3\ExamplePlot.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8162925" cy="44604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0" y="2057400"/>
            <a:ext cx="41148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C:\Users\dominic\Documents\Work\Current Projects\MBQ\PredictionPlotsFromSimulations\Suitability3\ExamplePlot.em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6815" r="1867"/>
          <a:stretch/>
        </p:blipFill>
        <p:spPr bwMode="auto">
          <a:xfrm>
            <a:off x="4843462" y="2209800"/>
            <a:ext cx="923925" cy="446042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DF8FE0E-4A7F-474F-AC28-785275BB7A6B}" type="slidenum">
              <a:rPr lang="en-US" smtClean="0"/>
              <a:t>9</a:t>
            </a:fld>
            <a:endParaRPr lang="en-US"/>
          </a:p>
        </p:txBody>
      </p:sp>
    </p:spTree>
    <p:extLst>
      <p:ext uri="{BB962C8B-B14F-4D97-AF65-F5344CB8AC3E}">
        <p14:creationId xmlns:p14="http://schemas.microsoft.com/office/powerpoint/2010/main" val="286356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4792</TotalTime>
  <Words>4947</Words>
  <Application>Microsoft Office PowerPoint</Application>
  <PresentationFormat>On-screen Show (4:3)</PresentationFormat>
  <Paragraphs>481</Paragraphs>
  <Slides>69</Slides>
  <Notes>49</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Urban</vt:lpstr>
      <vt:lpstr>Equivalence of Two Popular Species Distribution Models (and one less popular too)  </vt:lpstr>
      <vt:lpstr>Review</vt:lpstr>
      <vt:lpstr>Review</vt:lpstr>
      <vt:lpstr>Review</vt:lpstr>
      <vt:lpstr>Review</vt:lpstr>
      <vt:lpstr>Review</vt:lpstr>
      <vt:lpstr>Review</vt:lpstr>
      <vt:lpstr>Review</vt:lpstr>
      <vt:lpstr>What does this mean?</vt:lpstr>
      <vt:lpstr>What does this mean?</vt:lpstr>
      <vt:lpstr>What is the interpretation?</vt:lpstr>
      <vt:lpstr>What is the interpretation?</vt:lpstr>
      <vt:lpstr>What is the interpretation?</vt:lpstr>
      <vt:lpstr>Fithian and Hastie’s Solution</vt:lpstr>
      <vt:lpstr>Fithian and Hastie’s Solution*</vt:lpstr>
      <vt:lpstr>Notation:</vt:lpstr>
      <vt:lpstr>Notation:</vt:lpstr>
      <vt:lpstr>Notation:</vt:lpstr>
      <vt:lpstr>Notation:</vt:lpstr>
      <vt:lpstr>Notation:</vt:lpstr>
      <vt:lpstr>The IPP Model</vt:lpstr>
      <vt:lpstr>The IPP Model</vt:lpstr>
      <vt:lpstr>The IPP Model</vt:lpstr>
      <vt:lpstr>The IPP Model</vt:lpstr>
      <vt:lpstr>The IPP Model</vt:lpstr>
      <vt:lpstr>The IPP Model: λ(z)=e^(α+β^′ x(z))</vt:lpstr>
      <vt:lpstr>The IPP Model: λ(z)=e^(α+β^′ x(z))</vt:lpstr>
      <vt:lpstr>The IPP Model: λ(z)=e^(α+β^′ x(z))</vt:lpstr>
      <vt:lpstr>The IPP Model: λ(z)=e^(α+β^′ x(z))</vt:lpstr>
      <vt:lpstr>The IPP Model: λ(z)=e^(α+β^′ x(z))</vt:lpstr>
      <vt:lpstr>The IPP Model</vt:lpstr>
      <vt:lpstr>The IPP Model</vt:lpstr>
      <vt:lpstr>The IPP Model</vt:lpstr>
      <vt:lpstr>The IPP Model</vt:lpstr>
      <vt:lpstr>The IPP Model</vt:lpstr>
      <vt:lpstr>The IPP Model</vt:lpstr>
      <vt:lpstr>The IPP Model</vt:lpstr>
      <vt:lpstr>The IPP Model</vt:lpstr>
      <vt:lpstr>The IPP Model: Observer Bias</vt:lpstr>
      <vt:lpstr>The IPP Model: Observer Bias</vt:lpstr>
      <vt:lpstr>The IPP Model: Observer Bias</vt:lpstr>
      <vt:lpstr>The IPP Model: Observer Bias</vt:lpstr>
      <vt:lpstr>The IPP Model: Observer Bias</vt:lpstr>
      <vt:lpstr>MaxEnt: Review</vt:lpstr>
      <vt:lpstr>MaxEnt</vt:lpstr>
      <vt:lpstr>MaxEnt</vt:lpstr>
      <vt:lpstr>MaxEnt</vt:lpstr>
      <vt:lpstr>(What MaxEnt really fits)</vt:lpstr>
      <vt:lpstr>Logistic Regression: Review</vt:lpstr>
      <vt:lpstr>Logistic Regression: Review</vt:lpstr>
      <vt:lpstr>Logistic Regression: Review</vt:lpstr>
      <vt:lpstr>Logistic Regression: Equivalence</vt:lpstr>
      <vt:lpstr>Logistic Regression: Equivalence</vt:lpstr>
      <vt:lpstr>Logistic Regression: Equivalence</vt:lpstr>
      <vt:lpstr>Logistic Regression: Equivalence</vt:lpstr>
      <vt:lpstr>Logistic Regression: Equivalence</vt:lpstr>
      <vt:lpstr>Logistic Regression: But Wait!</vt:lpstr>
      <vt:lpstr>Logistic Regression: But Wait!</vt:lpstr>
      <vt:lpstr>Weighted Logistic Regression</vt:lpstr>
      <vt:lpstr>Weighted Logistic Regression</vt:lpstr>
      <vt:lpstr>Weighted Logistic Regression</vt:lpstr>
      <vt:lpstr>Weighted Logistic Regression</vt:lpstr>
      <vt:lpstr>Weighted Logistic Regression</vt:lpstr>
      <vt:lpstr>Weighted Logistic Regression</vt:lpstr>
      <vt:lpstr>Weighted Logistic Regression</vt:lpstr>
      <vt:lpstr>WLR vs LR</vt:lpstr>
      <vt:lpstr>Additional Applications</vt:lpstr>
      <vt:lpstr>The Unifying IPP</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Equivalence of Two Popular Species Distribution Models (and one that is less popular too)</dc:title>
  <dc:creator>Dominic D LaRoche</dc:creator>
  <cp:lastModifiedBy>Dominic D LaRoche</cp:lastModifiedBy>
  <cp:revision>95</cp:revision>
  <dcterms:created xsi:type="dcterms:W3CDTF">2013-09-27T19:54:33Z</dcterms:created>
  <dcterms:modified xsi:type="dcterms:W3CDTF">2013-10-01T23:28:40Z</dcterms:modified>
</cp:coreProperties>
</file>