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conway" initials="c" lastIdx="46" clrIdx="0"/>
  <p:cmAuthor id="1" name="Dlaroche" initials="DD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834" autoAdjust="0"/>
  </p:normalViewPr>
  <p:slideViewPr>
    <p:cSldViewPr>
      <p:cViewPr>
        <p:scale>
          <a:sx n="50" d="100"/>
          <a:sy n="50" d="100"/>
        </p:scale>
        <p:origin x="-72" y="1038"/>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5A40FC-2E6D-4183-9E42-D446A9EC7977}"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136303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40FC-2E6D-4183-9E42-D446A9EC7977}"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33078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40FC-2E6D-4183-9E42-D446A9EC7977}"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62758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A40FC-2E6D-4183-9E42-D446A9EC7977}"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264721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A40FC-2E6D-4183-9E42-D446A9EC7977}"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3644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5A40FC-2E6D-4183-9E42-D446A9EC7977}"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23124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A40FC-2E6D-4183-9E42-D446A9EC7977}" type="datetimeFigureOut">
              <a:rPr lang="en-US" smtClean="0"/>
              <a:t>12/17/2012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298040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5A40FC-2E6D-4183-9E42-D446A9EC7977}" type="datetimeFigureOut">
              <a:rPr lang="en-US" smtClean="0"/>
              <a:t>12/17/2012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338109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40FC-2E6D-4183-9E42-D446A9EC7977}" type="datetimeFigureOut">
              <a:rPr lang="en-US" smtClean="0"/>
              <a:t>12/17/2012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333122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A40FC-2E6D-4183-9E42-D446A9EC7977}"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311139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A40FC-2E6D-4183-9E42-D446A9EC7977}"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3F171-23E8-4FA4-95F7-BF3C15ED2790}" type="slidenum">
              <a:rPr lang="en-US" smtClean="0"/>
              <a:t>‹#›</a:t>
            </a:fld>
            <a:endParaRPr lang="en-US"/>
          </a:p>
        </p:txBody>
      </p:sp>
    </p:spTree>
    <p:extLst>
      <p:ext uri="{BB962C8B-B14F-4D97-AF65-F5344CB8AC3E}">
        <p14:creationId xmlns:p14="http://schemas.microsoft.com/office/powerpoint/2010/main" val="407999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B55A40FC-2E6D-4183-9E42-D446A9EC7977}" type="datetimeFigureOut">
              <a:rPr lang="en-US" smtClean="0"/>
              <a:t>12/17/2012</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1543F171-23E8-4FA4-95F7-BF3C15ED2790}" type="slidenum">
              <a:rPr lang="en-US" smtClean="0"/>
              <a:t>‹#›</a:t>
            </a:fld>
            <a:endParaRPr lang="en-US"/>
          </a:p>
        </p:txBody>
      </p:sp>
    </p:spTree>
    <p:extLst>
      <p:ext uri="{BB962C8B-B14F-4D97-AF65-F5344CB8AC3E}">
        <p14:creationId xmlns:p14="http://schemas.microsoft.com/office/powerpoint/2010/main" val="103934959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image" Target="../media/image12.emf"/><Relationship Id="rId3" Type="http://schemas.openxmlformats.org/officeDocument/2006/relationships/image" Target="../media/image2.png"/><Relationship Id="rId21" Type="http://schemas.openxmlformats.org/officeDocument/2006/relationships/image" Target="../media/image15.jpeg"/><Relationship Id="rId7" Type="http://schemas.openxmlformats.org/officeDocument/2006/relationships/image" Target="../media/image6.png"/><Relationship Id="rId12" Type="http://schemas.openxmlformats.org/officeDocument/2006/relationships/image" Target="../media/image8.jpeg"/><Relationship Id="rId17" Type="http://schemas.openxmlformats.org/officeDocument/2006/relationships/image" Target="../media/image11.jpe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7.emf"/><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image" Target="../media/image17.jpeg"/><Relationship Id="rId10" Type="http://schemas.openxmlformats.org/officeDocument/2006/relationships/image" Target="../media/image6.emf"/><Relationship Id="rId19" Type="http://schemas.openxmlformats.org/officeDocument/2006/relationships/image" Target="../media/image13.emf"/><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0.png"/><Relationship Id="rId22"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6728400" y="14971803"/>
            <a:ext cx="13810205" cy="12241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9278600" y="21869400"/>
            <a:ext cx="16916400" cy="10577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371600" y="21869400"/>
            <a:ext cx="16916400" cy="10523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609600"/>
            <a:ext cx="48219360" cy="2762951"/>
          </a:xfrm>
          <a:prstGeom prst="rect">
            <a:avLst/>
          </a:prstGeom>
        </p:spPr>
        <p:txBody>
          <a:bodyPr wrap="square" lIns="480709" tIns="240355" rIns="480709" bIns="240355">
            <a:spAutoFit/>
          </a:bodyPr>
          <a:lstStyle/>
          <a:p>
            <a:pPr algn="ctr"/>
            <a:r>
              <a:rPr lang="en-US" sz="8800" dirty="0"/>
              <a:t>Developing a habitat suitability index model for a critically endangered bird:  </a:t>
            </a:r>
            <a:endParaRPr lang="en-US" sz="8800" dirty="0" smtClean="0"/>
          </a:p>
          <a:p>
            <a:pPr algn="ctr"/>
            <a:r>
              <a:rPr lang="en-US" sz="6000" dirty="0" smtClean="0"/>
              <a:t>understanding habitat suitability </a:t>
            </a:r>
            <a:r>
              <a:rPr lang="en-US" sz="6000" dirty="0"/>
              <a:t>and uncertainty </a:t>
            </a:r>
            <a:r>
              <a:rPr lang="en-US" sz="6000" dirty="0" smtClean="0"/>
              <a:t>based </a:t>
            </a:r>
            <a:r>
              <a:rPr lang="en-US" sz="6000" dirty="0"/>
              <a:t>on expert opinion</a:t>
            </a:r>
          </a:p>
        </p:txBody>
      </p:sp>
      <p:sp>
        <p:nvSpPr>
          <p:cNvPr id="5" name="TextBox 4"/>
          <p:cNvSpPr txBox="1"/>
          <p:nvPr/>
        </p:nvSpPr>
        <p:spPr>
          <a:xfrm>
            <a:off x="3619446" y="2950827"/>
            <a:ext cx="41635680" cy="1224068"/>
          </a:xfrm>
          <a:prstGeom prst="rect">
            <a:avLst/>
          </a:prstGeom>
          <a:noFill/>
        </p:spPr>
        <p:txBody>
          <a:bodyPr wrap="square" lIns="480709" tIns="240355" rIns="480709" bIns="240355" rtlCol="0">
            <a:spAutoFit/>
          </a:bodyPr>
          <a:lstStyle/>
          <a:p>
            <a:pPr algn="ctr"/>
            <a:r>
              <a:rPr lang="en-US" sz="4800" dirty="0"/>
              <a:t>Dominic D. </a:t>
            </a:r>
            <a:r>
              <a:rPr lang="en-US" sz="4800" dirty="0" smtClean="0"/>
              <a:t>LaRoche, </a:t>
            </a:r>
            <a:r>
              <a:rPr lang="en-US" sz="4800" dirty="0"/>
              <a:t>Statistics GIDP, Univ. of </a:t>
            </a:r>
            <a:r>
              <a:rPr lang="en-US" sz="4800" dirty="0" smtClean="0"/>
              <a:t>AZ and </a:t>
            </a:r>
            <a:r>
              <a:rPr lang="en-US" sz="4800" dirty="0"/>
              <a:t>Courtney J. </a:t>
            </a:r>
            <a:r>
              <a:rPr lang="en-US" sz="4800" dirty="0" smtClean="0"/>
              <a:t>Conway USGS, Idaho </a:t>
            </a:r>
            <a:r>
              <a:rPr lang="en-US" sz="4800" dirty="0"/>
              <a:t>Cooperative Fish and Wildlife Research </a:t>
            </a:r>
            <a:r>
              <a:rPr lang="en-US" sz="4800" dirty="0" smtClean="0"/>
              <a:t>Unit</a:t>
            </a:r>
            <a:endParaRPr lang="en-US" sz="4800" dirty="0"/>
          </a:p>
        </p:txBody>
      </p:sp>
      <p:sp>
        <p:nvSpPr>
          <p:cNvPr id="6" name="TextBox 5"/>
          <p:cNvSpPr txBox="1"/>
          <p:nvPr/>
        </p:nvSpPr>
        <p:spPr>
          <a:xfrm>
            <a:off x="1869222" y="4767015"/>
            <a:ext cx="20421600" cy="5632311"/>
          </a:xfrm>
          <a:prstGeom prst="rect">
            <a:avLst/>
          </a:prstGeom>
          <a:noFill/>
        </p:spPr>
        <p:txBody>
          <a:bodyPr wrap="square" rtlCol="0">
            <a:spAutoFit/>
          </a:bodyPr>
          <a:lstStyle/>
          <a:p>
            <a:r>
              <a:rPr lang="en-US" sz="4000" b="1" u="sng" dirty="0" smtClean="0"/>
              <a:t>Introduction</a:t>
            </a:r>
          </a:p>
          <a:p>
            <a:r>
              <a:rPr lang="en-US" sz="3200" dirty="0" smtClean="0"/>
              <a:t>Endangered species pose unique challenges to land managers and conservation biologists.  Endangered status implies a limited number of individuals or populations are available for study and </a:t>
            </a:r>
            <a:r>
              <a:rPr lang="en-US" sz="3200" dirty="0"/>
              <a:t>the regulatory guidelines and protections </a:t>
            </a:r>
            <a:r>
              <a:rPr lang="en-US" sz="3200" dirty="0" smtClean="0"/>
              <a:t>associated with protected status can make collecting data difficult.  Additionally, management decisions can have large impacts on the viability of an endangered species, emphasizing the need for accurate scientific recommendations.  The </a:t>
            </a:r>
            <a:r>
              <a:rPr lang="en-US" sz="3200" dirty="0"/>
              <a:t>M</a:t>
            </a:r>
            <a:r>
              <a:rPr lang="en-US" sz="3200" dirty="0" smtClean="0"/>
              <a:t>asked Bobwhite is an extreme example of these difficulties.  The quail species was thought to have been extirpated from the U.S. by 1900 and recent surveys suggest that the remaining Mexican populations have also disappeared.  The U.S. Fish and wildlife service has maintained a captive bred population and has tried, unsuccessfully, to reintroduce this species to its historical range in Arizona.  Our goal is to develop a suite of habitat suitability index (HSI) models based on expert opinion and published literature and to quantify the uncertainty associated with these models so that managers can make scientifically informed decisions regarding optimal areas for reintroduction and habitat management.</a:t>
            </a:r>
            <a:endParaRPr lang="en-US" sz="3600" dirty="0"/>
          </a:p>
        </p:txBody>
      </p:sp>
      <p:sp>
        <p:nvSpPr>
          <p:cNvPr id="7" name="TextBox 6"/>
          <p:cNvSpPr txBox="1"/>
          <p:nvPr/>
        </p:nvSpPr>
        <p:spPr>
          <a:xfrm>
            <a:off x="1869221" y="10329570"/>
            <a:ext cx="20421599" cy="5139869"/>
          </a:xfrm>
          <a:prstGeom prst="rect">
            <a:avLst/>
          </a:prstGeom>
          <a:noFill/>
        </p:spPr>
        <p:txBody>
          <a:bodyPr wrap="square" rtlCol="0">
            <a:spAutoFit/>
          </a:bodyPr>
          <a:lstStyle/>
          <a:p>
            <a:r>
              <a:rPr lang="en-US" sz="4000" b="1" u="sng" dirty="0" smtClean="0"/>
              <a:t>What is an HSI model?</a:t>
            </a:r>
          </a:p>
          <a:p>
            <a:r>
              <a:rPr lang="en-US" sz="3200" dirty="0"/>
              <a:t>A program to develop HSI models for species of management concern was initiated in 1980 as a way </a:t>
            </a:r>
            <a:r>
              <a:rPr lang="en-US" sz="3200"/>
              <a:t>to </a:t>
            </a:r>
            <a:r>
              <a:rPr lang="en-US" sz="3200" smtClean="0"/>
              <a:t>evaluate </a:t>
            </a:r>
            <a:r>
              <a:rPr lang="en-US" sz="3200" dirty="0"/>
              <a:t>the likely effects of land and water use changes on wildlife habitat.  HSI models are divided into three components: 1) written description, 2) graphical representation, and 3) mathematical representation (Fig 1). Typical HSI models combine both published literature and expert opinions into a single model to consolidate information from multiple sources into a single document. Unfortunately, development of a single HSI model for masked bobwhite may not be useful because of the diversity of expert opinion regarding their primary habitat requirements and the limited amount of published literature, most of which was conducted either during a period of severe population decline, or on captive-bred birds.  Instead of developing a single model, we are developing a suite of habitat suitability models which will serve as plausible alternative hypotheses about the habitat suitability for masked bobwhites.</a:t>
            </a:r>
            <a:endParaRPr lang="en-US" sz="3200" dirty="0" smtClean="0"/>
          </a:p>
        </p:txBody>
      </p:sp>
      <p:pic>
        <p:nvPicPr>
          <p:cNvPr id="81" name="Picture 36" descr="A3-red-blue"/>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144924" y="30976473"/>
            <a:ext cx="1791357" cy="132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7" descr="usgs bann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955890" y="30920976"/>
            <a:ext cx="3582715" cy="128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ectangle 7"/>
          <p:cNvSpPr>
            <a:spLocks noChangeArrowheads="1"/>
          </p:cNvSpPr>
          <p:nvPr/>
        </p:nvSpPr>
        <p:spPr bwMode="auto">
          <a:xfrm>
            <a:off x="37084145" y="30938709"/>
            <a:ext cx="5668537" cy="1477328"/>
          </a:xfrm>
          <a:prstGeom prst="rect">
            <a:avLst/>
          </a:prstGeom>
          <a:noFill/>
          <a:ln w="9525">
            <a:noFill/>
            <a:miter lim="800000"/>
            <a:headEnd/>
            <a:tailEnd/>
          </a:ln>
          <a:effectLst/>
        </p:spPr>
        <p:txBody>
          <a:bodyPr wrap="square">
            <a:spAutoFit/>
          </a:bodyPr>
          <a:lstStyle/>
          <a:p>
            <a:r>
              <a:rPr lang="en-US" sz="1800" u="sng" dirty="0" smtClean="0"/>
              <a:t>Species Experts:</a:t>
            </a:r>
            <a:r>
              <a:rPr lang="en-US" sz="1800" dirty="0" smtClean="0"/>
              <a:t> Dr. Dave Brown, Dan Cohan, Steve Dobrott, Dr. Dave Ellis, Sally Gall, John Goodwin, Mary </a:t>
            </a:r>
            <a:r>
              <a:rPr lang="en-US" sz="1800" dirty="0" err="1" smtClean="0"/>
              <a:t>Hunnicut</a:t>
            </a:r>
            <a:r>
              <a:rPr lang="en-US" sz="1800" dirty="0" smtClean="0"/>
              <a:t>, Dr. William </a:t>
            </a:r>
            <a:r>
              <a:rPr lang="en-US" sz="1800" dirty="0" err="1" smtClean="0"/>
              <a:t>Kuvleski</a:t>
            </a:r>
            <a:r>
              <a:rPr lang="en-US" sz="1800" dirty="0" smtClean="0"/>
              <a:t>, and Roy Tomlinson.</a:t>
            </a:r>
          </a:p>
          <a:p>
            <a:r>
              <a:rPr lang="en-US" sz="1800" u="sng" dirty="0" smtClean="0"/>
              <a:t>Project Support:</a:t>
            </a:r>
            <a:r>
              <a:rPr lang="en-US" sz="1800" dirty="0" smtClean="0"/>
              <a:t> U.S. Fish and Wildlife Service and Buenos Aires National Wildlife Refuge</a:t>
            </a:r>
            <a:r>
              <a:rPr lang="en-US" sz="1800" u="sng" dirty="0" smtClean="0"/>
              <a:t> </a:t>
            </a:r>
            <a:endParaRPr lang="en-US" sz="1800" dirty="0"/>
          </a:p>
        </p:txBody>
      </p:sp>
      <p:sp>
        <p:nvSpPr>
          <p:cNvPr id="10" name="TextBox 9"/>
          <p:cNvSpPr txBox="1"/>
          <p:nvPr/>
        </p:nvSpPr>
        <p:spPr>
          <a:xfrm>
            <a:off x="37084145" y="30415489"/>
            <a:ext cx="1733103" cy="523220"/>
          </a:xfrm>
          <a:prstGeom prst="rect">
            <a:avLst/>
          </a:prstGeom>
          <a:noFill/>
        </p:spPr>
        <p:txBody>
          <a:bodyPr wrap="none" rtlCol="0">
            <a:spAutoFit/>
          </a:bodyPr>
          <a:lstStyle/>
          <a:p>
            <a:r>
              <a:rPr lang="en-US" sz="2800" b="1" u="sng" dirty="0" smtClean="0"/>
              <a:t>Thanks to:</a:t>
            </a:r>
            <a:endParaRPr lang="en-US" sz="2800" b="1" u="sng" dirty="0"/>
          </a:p>
        </p:txBody>
      </p:sp>
      <p:sp>
        <p:nvSpPr>
          <p:cNvPr id="15" name="TextBox 14"/>
          <p:cNvSpPr txBox="1"/>
          <p:nvPr/>
        </p:nvSpPr>
        <p:spPr>
          <a:xfrm>
            <a:off x="1869223" y="15252204"/>
            <a:ext cx="20421599" cy="6617196"/>
          </a:xfrm>
          <a:prstGeom prst="rect">
            <a:avLst/>
          </a:prstGeom>
          <a:noFill/>
        </p:spPr>
        <p:txBody>
          <a:bodyPr wrap="square" rtlCol="0">
            <a:spAutoFit/>
          </a:bodyPr>
          <a:lstStyle/>
          <a:p>
            <a:r>
              <a:rPr lang="en-US" sz="4000" b="1" u="sng" dirty="0" smtClean="0"/>
              <a:t>Methods</a:t>
            </a:r>
          </a:p>
          <a:p>
            <a:r>
              <a:rPr lang="en-US" sz="3200" dirty="0"/>
              <a:t>Little information exists in the published literature regarding habitat requirements of the masked bobwhite so any HSI model for this species will need to rely heavily on expert opinion.  We identified 12 species experts and were able to interview 9 of the 12 experts.  Interviews were broken into two stages: 1) identification of important habitat variables, and 2) quantification of an HSI model based on the opinion of each expert.</a:t>
            </a:r>
          </a:p>
          <a:p>
            <a:r>
              <a:rPr lang="en-US" sz="3200" b="1" u="sng" dirty="0"/>
              <a:t>Soliciting Expert Opinion</a:t>
            </a:r>
            <a:r>
              <a:rPr lang="en-US" sz="3200" dirty="0"/>
              <a:t>- We used a novel approach to quantify expert opinion regarding the relationships between each environmental variable and habitat suitability of masked bobwhite.  Language used by experts to describe these relationships is often qualitative and imprecise which hinders creation of a quantitative HSI model and contributes to uncertainty.  Instead, we asked experts to draw these bivariate relationships in graphical form (Fig 1).  This allows experts to precisely represent what they believe to be the relationship between a habitat variable and suitability for masked bobwhites. We then created a function which would closely match the expert’s drawing (Fig. 1).  We also asked experts to specify the relationships between each of the environmental variables and habitat suitability for masked bobwhites.  We represented these descriptions as acyclic graphical models (Fig. 2) and corresponding mathematical functions.</a:t>
            </a:r>
          </a:p>
        </p:txBody>
      </p:sp>
      <p:grpSp>
        <p:nvGrpSpPr>
          <p:cNvPr id="101" name="Group 100"/>
          <p:cNvGrpSpPr/>
          <p:nvPr/>
        </p:nvGrpSpPr>
        <p:grpSpPr>
          <a:xfrm>
            <a:off x="7310808" y="23869685"/>
            <a:ext cx="2422148" cy="5180001"/>
            <a:chOff x="7310808" y="23869685"/>
            <a:chExt cx="2422148" cy="5180001"/>
          </a:xfrm>
        </p:grpSpPr>
        <p:sp>
          <p:nvSpPr>
            <p:cNvPr id="73" name="Right Arrow 72"/>
            <p:cNvSpPr/>
            <p:nvPr/>
          </p:nvSpPr>
          <p:spPr>
            <a:xfrm>
              <a:off x="7310808" y="23869685"/>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rot="1768892">
              <a:off x="8754548" y="28565054"/>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869223" y="30717170"/>
            <a:ext cx="16418777" cy="1200329"/>
          </a:xfrm>
          <a:prstGeom prst="rect">
            <a:avLst/>
          </a:prstGeom>
          <a:noFill/>
        </p:spPr>
        <p:txBody>
          <a:bodyPr wrap="square" rtlCol="0">
            <a:spAutoFit/>
          </a:bodyPr>
          <a:lstStyle/>
          <a:p>
            <a:r>
              <a:rPr lang="en-US" sz="3600" u="sng" dirty="0" smtClean="0"/>
              <a:t>Figure 1</a:t>
            </a:r>
            <a:r>
              <a:rPr lang="en-US" sz="3600" dirty="0" smtClean="0"/>
              <a:t>. An example of translating expert opinion of suitability relationships into mathematical functions for two habitat variables (grass and forb diversity)</a:t>
            </a:r>
            <a:endParaRPr lang="en-US" sz="3600" dirty="0"/>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45311285" y="30738245"/>
            <a:ext cx="1389552" cy="165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descr="X:\Masked Bobwhite\John Goodwin graphs page 1.jp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869223" y="22540846"/>
            <a:ext cx="5293577" cy="3142310"/>
          </a:xfrm>
          <a:prstGeom prst="rect">
            <a:avLst/>
          </a:prstGeom>
          <a:noFill/>
          <a:extLst>
            <a:ext uri="{909E8E84-426E-40DD-AFC4-6F175D3DCCD1}">
              <a14:hiddenFill xmlns:a14="http://schemas.microsoft.com/office/drawing/2010/main">
                <a:solidFill>
                  <a:srgbClr val="FFFFFF"/>
                </a:solidFill>
              </a14:hiddenFill>
            </a:ext>
          </a:extLst>
        </p:spPr>
      </p:pic>
      <p:sp>
        <p:nvSpPr>
          <p:cNvPr id="95" name="Right Arrow 94"/>
          <p:cNvSpPr/>
          <p:nvPr/>
        </p:nvSpPr>
        <p:spPr>
          <a:xfrm rot="19531112">
            <a:off x="8759222" y="27504008"/>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X:\Masked Bobwhite\Graphs\Suitability Functions\John Goodwin\FD Goodwin v2.emf"/>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2949083" y="22540845"/>
            <a:ext cx="4621676" cy="3119789"/>
          </a:xfrm>
          <a:prstGeom prst="rect">
            <a:avLst/>
          </a:prstGeom>
          <a:solidFill>
            <a:schemeClr val="tx1"/>
          </a:solidFill>
        </p:spPr>
      </p:pic>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ext uri="{D42A27DB-BD31-4B8C-83A1-F6EECF244321}">
                    <p14:modId xmlns:p14="http://schemas.microsoft.com/office/powerpoint/2010/main" val="2186046746"/>
                  </p:ext>
                </p:extLst>
              </p:nvPr>
            </p:nvGraphicFramePr>
            <p:xfrm>
              <a:off x="8458200" y="23419628"/>
              <a:ext cx="3183636" cy="1391539"/>
            </p:xfrm>
            <a:graphic>
              <a:graphicData uri="http://schemas.openxmlformats.org/drawingml/2006/table">
                <a:tbl>
                  <a:tblPr firstRow="1" firstCol="1" bandRow="1">
                    <a:tableStyleId>{5C22544A-7EE6-4342-B048-85BDC9FD1C3A}</a:tableStyleId>
                  </a:tblPr>
                  <a:tblGrid>
                    <a:gridCol w="3183636"/>
                  </a:tblGrid>
                  <a:tr h="1334488">
                    <a:tc>
                      <a:txBody>
                        <a:bodyPr/>
                        <a:lstStyle/>
                        <a:p>
                          <a:pPr marL="0" marR="0" algn="l">
                            <a:lnSpc>
                              <a:spcPct val="115000"/>
                            </a:lnSpc>
                            <a:spcBef>
                              <a:spcPts val="0"/>
                            </a:spcBef>
                            <a:spcAft>
                              <a:spcPts val="0"/>
                            </a:spcAft>
                          </a:pPr>
                          <a:r>
                            <a:rPr lang="en-US" sz="1600" dirty="0" smtClean="0">
                              <a:solidFill>
                                <a:schemeClr val="bg1"/>
                              </a:solidFill>
                              <a:effectLst/>
                            </a:rPr>
                            <a:t> </a:t>
                          </a:r>
                          <a:r>
                            <a:rPr lang="en-US" sz="1600" dirty="0">
                              <a:solidFill>
                                <a:schemeClr val="bg1"/>
                              </a:solidFill>
                              <a:effectLst/>
                            </a:rPr>
                            <a:t> </a:t>
                          </a:r>
                          <a14:m>
                            <m:oMath xmlns:m="http://schemas.openxmlformats.org/officeDocument/2006/math">
                              <m:r>
                                <a:rPr lang="en-US" sz="1600">
                                  <a:solidFill>
                                    <a:schemeClr val="bg1"/>
                                  </a:solidFill>
                                  <a:effectLst/>
                                  <a:latin typeface="Cambria Math"/>
                                </a:rPr>
                                <m:t>𝐹</m:t>
                              </m:r>
                              <m:d>
                                <m:dPr>
                                  <m:ctrlPr>
                                    <a:rPr lang="en-US" sz="1600" i="1">
                                      <a:solidFill>
                                        <a:schemeClr val="bg1"/>
                                      </a:solidFill>
                                      <a:effectLst/>
                                      <a:latin typeface="Cambria Math"/>
                                    </a:rPr>
                                  </m:ctrlPr>
                                </m:dPr>
                                <m:e>
                                  <m:r>
                                    <a:rPr lang="en-US" sz="1600">
                                      <a:solidFill>
                                        <a:schemeClr val="bg1"/>
                                      </a:solidFill>
                                      <a:effectLst/>
                                      <a:latin typeface="Cambria Math"/>
                                    </a:rPr>
                                    <m:t>𝑥</m:t>
                                  </m:r>
                                </m:e>
                              </m:d>
                              <m:r>
                                <a:rPr lang="en-US" sz="1600">
                                  <a:solidFill>
                                    <a:schemeClr val="bg1"/>
                                  </a:solidFill>
                                  <a:effectLst/>
                                  <a:latin typeface="Cambria Math"/>
                                </a:rPr>
                                <m:t>=</m:t>
                              </m:r>
                              <m:d>
                                <m:dPr>
                                  <m:begChr m:val="{"/>
                                  <m:endChr m:val=""/>
                                  <m:ctrlPr>
                                    <a:rPr lang="en-US" sz="1600" i="1">
                                      <a:solidFill>
                                        <a:schemeClr val="bg1"/>
                                      </a:solidFill>
                                      <a:effectLst/>
                                      <a:latin typeface="Cambria Math"/>
                                    </a:rPr>
                                  </m:ctrlPr>
                                </m:dPr>
                                <m:e>
                                  <m:eqArr>
                                    <m:eqArrPr>
                                      <m:ctrlPr>
                                        <a:rPr lang="en-US" sz="1600" i="1">
                                          <a:solidFill>
                                            <a:schemeClr val="bg1"/>
                                          </a:solidFill>
                                          <a:effectLst/>
                                          <a:latin typeface="Cambria Math"/>
                                        </a:rPr>
                                      </m:ctrlPr>
                                    </m:eqArrPr>
                                    <m:e>
                                      <m:r>
                                        <a:rPr lang="en-US" sz="1600">
                                          <a:solidFill>
                                            <a:schemeClr val="bg1"/>
                                          </a:solidFill>
                                          <a:effectLst/>
                                          <a:latin typeface="Cambria Math"/>
                                        </a:rPr>
                                        <m:t>0.2+</m:t>
                                      </m:r>
                                      <m:sSup>
                                        <m:sSupPr>
                                          <m:ctrlPr>
                                            <a:rPr lang="en-US" sz="1600" i="1">
                                              <a:solidFill>
                                                <a:schemeClr val="bg1"/>
                                              </a:solidFill>
                                              <a:effectLst/>
                                              <a:latin typeface="Cambria Math"/>
                                            </a:rPr>
                                          </m:ctrlPr>
                                        </m:sSupPr>
                                        <m:e>
                                          <m:f>
                                            <m:fPr>
                                              <m:ctrlPr>
                                                <a:rPr lang="en-US" sz="1600" i="1">
                                                  <a:solidFill>
                                                    <a:schemeClr val="bg1"/>
                                                  </a:solidFill>
                                                  <a:effectLst/>
                                                  <a:latin typeface="Cambria Math"/>
                                                </a:rPr>
                                              </m:ctrlPr>
                                            </m:fPr>
                                            <m:num>
                                              <m:r>
                                                <a:rPr lang="en-US" sz="1600">
                                                  <a:solidFill>
                                                    <a:schemeClr val="bg1"/>
                                                  </a:solidFill>
                                                  <a:effectLst/>
                                                  <a:latin typeface="Cambria Math"/>
                                                </a:rPr>
                                                <m:t>𝑥</m:t>
                                              </m:r>
                                            </m:num>
                                            <m:den>
                                              <m:r>
                                                <a:rPr lang="en-US" sz="1600">
                                                  <a:solidFill>
                                                    <a:schemeClr val="bg1"/>
                                                  </a:solidFill>
                                                  <a:effectLst/>
                                                  <a:latin typeface="Cambria Math"/>
                                                </a:rPr>
                                                <m:t>5.5</m:t>
                                              </m:r>
                                            </m:den>
                                          </m:f>
                                        </m:e>
                                        <m:sup>
                                          <m:r>
                                            <a:rPr lang="en-US" sz="1600">
                                              <a:solidFill>
                                                <a:schemeClr val="bg1"/>
                                              </a:solidFill>
                                              <a:effectLst/>
                                              <a:latin typeface="Cambria Math"/>
                                            </a:rPr>
                                            <m:t>2</m:t>
                                          </m:r>
                                        </m:sup>
                                      </m:sSup>
                                      <m:r>
                                        <a:rPr lang="en-US" sz="1600">
                                          <a:solidFill>
                                            <a:schemeClr val="bg1"/>
                                          </a:solidFill>
                                          <a:effectLst/>
                                          <a:latin typeface="Cambria Math"/>
                                        </a:rPr>
                                        <m:t> </m:t>
                                      </m:r>
                                      <m:r>
                                        <a:rPr lang="en-US" sz="1600">
                                          <a:solidFill>
                                            <a:schemeClr val="bg1"/>
                                          </a:solidFill>
                                          <a:effectLst/>
                                          <a:latin typeface="Cambria Math"/>
                                        </a:rPr>
                                        <m:t>𝑥</m:t>
                                      </m:r>
                                      <m:r>
                                        <a:rPr lang="en-US" sz="1600">
                                          <a:solidFill>
                                            <a:schemeClr val="bg1"/>
                                          </a:solidFill>
                                          <a:effectLst/>
                                          <a:latin typeface="Cambria Math"/>
                                        </a:rPr>
                                        <m:t>&lt;5</m:t>
                                      </m:r>
                                    </m:e>
                                    <m:e>
                                      <m:r>
                                        <a:rPr lang="en-US" sz="1600">
                                          <a:solidFill>
                                            <a:schemeClr val="bg1"/>
                                          </a:solidFill>
                                          <a:effectLst/>
                                          <a:latin typeface="Cambria Math"/>
                                        </a:rPr>
                                        <m:t>1    5&lt;</m:t>
                                      </m:r>
                                      <m:r>
                                        <a:rPr lang="en-US" sz="1600">
                                          <a:solidFill>
                                            <a:schemeClr val="bg1"/>
                                          </a:solidFill>
                                          <a:effectLst/>
                                          <a:latin typeface="Cambria Math"/>
                                        </a:rPr>
                                        <m:t>𝑥</m:t>
                                      </m:r>
                                      <m:r>
                                        <a:rPr lang="en-US" sz="1600">
                                          <a:solidFill>
                                            <a:schemeClr val="bg1"/>
                                          </a:solidFill>
                                          <a:effectLst/>
                                          <a:latin typeface="Cambria Math"/>
                                        </a:rPr>
                                        <m:t>&lt;20</m:t>
                                      </m:r>
                                    </m:e>
                                    <m:e>
                                      <m:r>
                                        <a:rPr lang="en-US" sz="1600">
                                          <a:solidFill>
                                            <a:schemeClr val="bg1"/>
                                          </a:solidFill>
                                          <a:effectLst/>
                                          <a:latin typeface="Cambria Math"/>
                                        </a:rPr>
                                        <m:t>0.2+</m:t>
                                      </m:r>
                                      <m:f>
                                        <m:fPr>
                                          <m:ctrlPr>
                                            <a:rPr lang="en-US" sz="1600" i="1">
                                              <a:solidFill>
                                                <a:schemeClr val="bg1"/>
                                              </a:solidFill>
                                              <a:effectLst/>
                                              <a:latin typeface="Cambria Math"/>
                                            </a:rPr>
                                          </m:ctrlPr>
                                        </m:fPr>
                                        <m:num>
                                          <m:r>
                                            <a:rPr lang="en-US" sz="1600">
                                              <a:solidFill>
                                                <a:schemeClr val="bg1"/>
                                              </a:solidFill>
                                              <a:effectLst/>
                                              <a:latin typeface="Cambria Math"/>
                                            </a:rPr>
                                            <m:t>1.024</m:t>
                                          </m:r>
                                          <m:r>
                                            <a:rPr lang="en-US" sz="1600">
                                              <a:solidFill>
                                                <a:schemeClr val="bg1"/>
                                              </a:solidFill>
                                              <a:effectLst/>
                                              <a:latin typeface="Cambria Math"/>
                                            </a:rPr>
                                            <m:t>𝑒</m:t>
                                          </m:r>
                                          <m:r>
                                            <a:rPr lang="en-US" sz="1600">
                                              <a:solidFill>
                                                <a:schemeClr val="bg1"/>
                                              </a:solidFill>
                                              <a:effectLst/>
                                              <a:latin typeface="Cambria Math"/>
                                            </a:rPr>
                                            <m:t>9</m:t>
                                          </m:r>
                                        </m:num>
                                        <m:den>
                                          <m:sSup>
                                            <m:sSupPr>
                                              <m:ctrlPr>
                                                <a:rPr lang="en-US" sz="1600" i="1">
                                                  <a:solidFill>
                                                    <a:schemeClr val="bg1"/>
                                                  </a:solidFill>
                                                  <a:effectLst/>
                                                  <a:latin typeface="Cambria Math"/>
                                                </a:rPr>
                                              </m:ctrlPr>
                                            </m:sSupPr>
                                            <m:e>
                                              <m:r>
                                                <a:rPr lang="en-US" sz="1600">
                                                  <a:solidFill>
                                                    <a:schemeClr val="bg1"/>
                                                  </a:solidFill>
                                                  <a:effectLst/>
                                                  <a:latin typeface="Cambria Math"/>
                                                </a:rPr>
                                                <m:t>𝑥</m:t>
                                              </m:r>
                                            </m:e>
                                            <m:sup>
                                              <m:r>
                                                <a:rPr lang="en-US" sz="1600">
                                                  <a:solidFill>
                                                    <a:schemeClr val="bg1"/>
                                                  </a:solidFill>
                                                  <a:effectLst/>
                                                  <a:latin typeface="Cambria Math"/>
                                                </a:rPr>
                                                <m:t>7</m:t>
                                              </m:r>
                                            </m:sup>
                                          </m:sSup>
                                        </m:den>
                                      </m:f>
                                      <m:r>
                                        <a:rPr lang="en-US" sz="1600">
                                          <a:solidFill>
                                            <a:schemeClr val="bg1"/>
                                          </a:solidFill>
                                          <a:effectLst/>
                                          <a:latin typeface="Cambria Math"/>
                                        </a:rPr>
                                        <m:t> </m:t>
                                      </m:r>
                                      <m:r>
                                        <a:rPr lang="en-US" sz="1600">
                                          <a:solidFill>
                                            <a:schemeClr val="bg1"/>
                                          </a:solidFill>
                                          <a:effectLst/>
                                          <a:latin typeface="Cambria Math"/>
                                        </a:rPr>
                                        <m:t>𝑥</m:t>
                                      </m:r>
                                      <m:r>
                                        <a:rPr lang="en-US" sz="1600">
                                          <a:solidFill>
                                            <a:schemeClr val="bg1"/>
                                          </a:solidFill>
                                          <a:effectLst/>
                                          <a:latin typeface="Cambria Math"/>
                                        </a:rPr>
                                        <m:t>&gt;20</m:t>
                                      </m:r>
                                    </m:e>
                                  </m:eqArr>
                                </m:e>
                              </m:d>
                            </m:oMath>
                          </a14:m>
                          <a:endParaRPr lang="en-US" sz="1600" dirty="0">
                            <a:solidFill>
                              <a:schemeClr val="bg1"/>
                            </a:solidFill>
                            <a:effectLst/>
                          </a:endParaRPr>
                        </a:p>
                        <a:p>
                          <a:pPr marL="0" marR="0" algn="l">
                            <a:lnSpc>
                              <a:spcPct val="115000"/>
                            </a:lnSpc>
                            <a:spcBef>
                              <a:spcPts val="0"/>
                            </a:spcBef>
                            <a:spcAft>
                              <a:spcPts val="0"/>
                            </a:spcAft>
                          </a:pPr>
                          <a:r>
                            <a:rPr lang="en-US" sz="1600" dirty="0">
                              <a:solidFill>
                                <a:schemeClr val="bg1"/>
                              </a:solidFill>
                              <a:effectLst/>
                            </a:rPr>
                            <a:t> </a:t>
                          </a:r>
                          <a:endParaRPr lang="en-US" sz="1600" dirty="0">
                            <a:solidFill>
                              <a:schemeClr val="bg1"/>
                            </a:solidFill>
                            <a:effectLst/>
                            <a:latin typeface="Calibri"/>
                            <a:ea typeface="Calibri"/>
                            <a:cs typeface="Times New Roman"/>
                          </a:endParaRPr>
                        </a:p>
                      </a:txBody>
                      <a:tcPr marL="68580" marR="68580" marT="0" marB="0">
                        <a:solidFill>
                          <a:schemeClr val="tx1"/>
                        </a:solidFill>
                      </a:tcPr>
                    </a:tc>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2186046746"/>
                  </p:ext>
                </p:extLst>
              </p:nvPr>
            </p:nvGraphicFramePr>
            <p:xfrm>
              <a:off x="8458200" y="23419628"/>
              <a:ext cx="3183636" cy="1401255"/>
            </p:xfrm>
            <a:graphic>
              <a:graphicData uri="http://schemas.openxmlformats.org/drawingml/2006/table">
                <a:tbl>
                  <a:tblPr firstRow="1" firstCol="1" bandRow="1">
                    <a:tableStyleId>{5C22544A-7EE6-4342-B048-85BDC9FD1C3A}</a:tableStyleId>
                  </a:tblPr>
                  <a:tblGrid>
                    <a:gridCol w="3183636"/>
                  </a:tblGrid>
                  <a:tr h="1401255">
                    <a:tc>
                      <a:txBody>
                        <a:bodyPr/>
                        <a:lstStyle/>
                        <a:p>
                          <a:endParaRPr lang="en-US"/>
                        </a:p>
                      </a:txBody>
                      <a:tcPr marL="68580" marR="68580" marT="0" marB="0">
                        <a:blipFill rotWithShape="1">
                          <a:blip r:embed="rId7"/>
                          <a:stretch>
                            <a:fillRect l="-192" t="-43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9" name="Table 38"/>
              <p:cNvGraphicFramePr>
                <a:graphicFrameLocks noGrp="1"/>
              </p:cNvGraphicFramePr>
              <p:nvPr>
                <p:extLst>
                  <p:ext uri="{D42A27DB-BD31-4B8C-83A1-F6EECF244321}">
                    <p14:modId xmlns:p14="http://schemas.microsoft.com/office/powerpoint/2010/main" val="1671604396"/>
                  </p:ext>
                </p:extLst>
              </p:nvPr>
            </p:nvGraphicFramePr>
            <p:xfrm>
              <a:off x="9951919" y="28934233"/>
              <a:ext cx="2281083" cy="1111388"/>
            </p:xfrm>
            <a:graphic>
              <a:graphicData uri="http://schemas.openxmlformats.org/drawingml/2006/table">
                <a:tbl>
                  <a:tblPr firstRow="1" firstCol="1" bandRow="1">
                    <a:tableStyleId>{5C22544A-7EE6-4342-B048-85BDC9FD1C3A}</a:tableStyleId>
                  </a:tblPr>
                  <a:tblGrid>
                    <a:gridCol w="2281083"/>
                  </a:tblGrid>
                  <a:tr h="1111388">
                    <a:tc>
                      <a:txBody>
                        <a:bodyPr/>
                        <a:lstStyle/>
                        <a:p>
                          <a:pPr marL="0" marR="0" algn="l">
                            <a:lnSpc>
                              <a:spcPct val="115000"/>
                            </a:lnSpc>
                            <a:spcBef>
                              <a:spcPts val="0"/>
                            </a:spcBef>
                            <a:spcAft>
                              <a:spcPts val="0"/>
                            </a:spcAft>
                          </a:pPr>
                          <a:r>
                            <a:rPr lang="en-US" sz="1600" dirty="0" smtClean="0">
                              <a:solidFill>
                                <a:schemeClr val="bg1"/>
                              </a:solidFill>
                              <a:effectLst/>
                            </a:rPr>
                            <a:t> </a:t>
                          </a:r>
                          <a:r>
                            <a:rPr lang="en-US" sz="1600" dirty="0">
                              <a:solidFill>
                                <a:schemeClr val="bg1"/>
                              </a:solidFill>
                              <a:effectLst/>
                            </a:rPr>
                            <a:t> </a:t>
                          </a:r>
                          <a:r>
                            <a:rPr lang="en-US" sz="1600" u="sng" dirty="0" smtClean="0">
                              <a:solidFill>
                                <a:schemeClr val="bg1"/>
                              </a:solidFill>
                              <a:effectLst/>
                            </a:rPr>
                            <a:t>Arizona</a:t>
                          </a:r>
                          <a:r>
                            <a:rPr lang="en-US" sz="1600" u="sng" dirty="0">
                              <a:solidFill>
                                <a:schemeClr val="bg1"/>
                              </a:solidFill>
                              <a:effectLst/>
                            </a:rPr>
                            <a:t>:</a:t>
                          </a:r>
                          <a:endParaRPr lang="en-US" sz="1600" dirty="0">
                            <a:solidFill>
                              <a:schemeClr val="bg1"/>
                            </a:solidFill>
                            <a:effectLst/>
                          </a:endParaRPr>
                        </a:p>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solidFill>
                                      <a:schemeClr val="bg1"/>
                                    </a:solidFill>
                                    <a:effectLst/>
                                    <a:latin typeface="Cambria Math"/>
                                  </a:rPr>
                                  <m:t>𝐹</m:t>
                                </m:r>
                                <m:d>
                                  <m:dPr>
                                    <m:ctrlPr>
                                      <a:rPr lang="en-US" sz="1600" i="1">
                                        <a:solidFill>
                                          <a:schemeClr val="bg1"/>
                                        </a:solidFill>
                                        <a:effectLst/>
                                        <a:latin typeface="Cambria Math"/>
                                      </a:rPr>
                                    </m:ctrlPr>
                                  </m:dPr>
                                  <m:e>
                                    <m:r>
                                      <a:rPr lang="en-US" sz="1600">
                                        <a:solidFill>
                                          <a:schemeClr val="bg1"/>
                                        </a:solidFill>
                                        <a:effectLst/>
                                        <a:latin typeface="Cambria Math"/>
                                      </a:rPr>
                                      <m:t>𝑥</m:t>
                                    </m:r>
                                  </m:e>
                                </m:d>
                                <m:r>
                                  <a:rPr lang="en-US" sz="1600">
                                    <a:solidFill>
                                      <a:schemeClr val="bg1"/>
                                    </a:solidFill>
                                    <a:effectLst/>
                                    <a:latin typeface="Cambria Math"/>
                                  </a:rPr>
                                  <m:t>=</m:t>
                                </m:r>
                                <m:f>
                                  <m:fPr>
                                    <m:ctrlPr>
                                      <a:rPr lang="en-US" sz="1600" i="1">
                                        <a:solidFill>
                                          <a:schemeClr val="bg1"/>
                                        </a:solidFill>
                                        <a:effectLst/>
                                        <a:latin typeface="Cambria Math"/>
                                      </a:rPr>
                                    </m:ctrlPr>
                                  </m:fPr>
                                  <m:num>
                                    <m:nary>
                                      <m:naryPr>
                                        <m:limLoc m:val="subSup"/>
                                        <m:ctrlPr>
                                          <a:rPr lang="en-US" sz="1600" i="1">
                                            <a:solidFill>
                                              <a:schemeClr val="bg1"/>
                                            </a:solidFill>
                                            <a:effectLst/>
                                            <a:latin typeface="Cambria Math"/>
                                          </a:rPr>
                                        </m:ctrlPr>
                                      </m:naryPr>
                                      <m:sub>
                                        <m:r>
                                          <a:rPr lang="en-US" sz="1600">
                                            <a:solidFill>
                                              <a:schemeClr val="bg1"/>
                                            </a:solidFill>
                                            <a:effectLst/>
                                            <a:latin typeface="Cambria Math"/>
                                          </a:rPr>
                                          <m:t>0</m:t>
                                        </m:r>
                                      </m:sub>
                                      <m:sup>
                                        <m:f>
                                          <m:fPr>
                                            <m:type m:val="skw"/>
                                            <m:ctrlPr>
                                              <a:rPr lang="en-US" sz="1600" i="1">
                                                <a:solidFill>
                                                  <a:schemeClr val="bg1"/>
                                                </a:solidFill>
                                                <a:effectLst/>
                                                <a:latin typeface="Cambria Math"/>
                                              </a:rPr>
                                            </m:ctrlPr>
                                          </m:fPr>
                                          <m:num>
                                            <m:r>
                                              <a:rPr lang="en-US" sz="1600">
                                                <a:solidFill>
                                                  <a:schemeClr val="bg1"/>
                                                </a:solidFill>
                                                <a:effectLst/>
                                                <a:latin typeface="Cambria Math"/>
                                              </a:rPr>
                                              <m:t>𝑥</m:t>
                                            </m:r>
                                          </m:num>
                                          <m:den>
                                            <m:r>
                                              <a:rPr lang="en-US" sz="1600">
                                                <a:solidFill>
                                                  <a:schemeClr val="bg1"/>
                                                </a:solidFill>
                                                <a:effectLst/>
                                                <a:latin typeface="Cambria Math"/>
                                              </a:rPr>
                                              <m:t>.476</m:t>
                                            </m:r>
                                          </m:den>
                                        </m:f>
                                      </m:sup>
                                      <m:e>
                                        <m:sSup>
                                          <m:sSupPr>
                                            <m:ctrlPr>
                                              <a:rPr lang="en-US" sz="1600" i="1">
                                                <a:solidFill>
                                                  <a:schemeClr val="bg1"/>
                                                </a:solidFill>
                                                <a:effectLst/>
                                                <a:latin typeface="Cambria Math"/>
                                              </a:rPr>
                                            </m:ctrlPr>
                                          </m:sSupPr>
                                          <m:e>
                                            <m:r>
                                              <a:rPr lang="en-US" sz="1600">
                                                <a:solidFill>
                                                  <a:schemeClr val="bg1"/>
                                                </a:solidFill>
                                                <a:effectLst/>
                                                <a:latin typeface="Cambria Math"/>
                                              </a:rPr>
                                              <m:t>𝑡</m:t>
                                            </m:r>
                                          </m:e>
                                          <m:sup>
                                            <m:r>
                                              <a:rPr lang="en-US" sz="1600">
                                                <a:solidFill>
                                                  <a:schemeClr val="bg1"/>
                                                </a:solidFill>
                                                <a:effectLst/>
                                                <a:latin typeface="Cambria Math"/>
                                              </a:rPr>
                                              <m:t>4</m:t>
                                            </m:r>
                                          </m:sup>
                                        </m:sSup>
                                        <m:sSup>
                                          <m:sSupPr>
                                            <m:ctrlPr>
                                              <a:rPr lang="en-US" sz="1600" i="1">
                                                <a:solidFill>
                                                  <a:schemeClr val="bg1"/>
                                                </a:solidFill>
                                                <a:effectLst/>
                                                <a:latin typeface="Cambria Math"/>
                                              </a:rPr>
                                            </m:ctrlPr>
                                          </m:sSupPr>
                                          <m:e>
                                            <m:r>
                                              <a:rPr lang="en-US" sz="1600">
                                                <a:solidFill>
                                                  <a:schemeClr val="bg1"/>
                                                </a:solidFill>
                                                <a:effectLst/>
                                                <a:latin typeface="Cambria Math"/>
                                              </a:rPr>
                                              <m:t>𝑒</m:t>
                                            </m:r>
                                          </m:e>
                                          <m:sup>
                                            <m:r>
                                              <a:rPr lang="en-US" sz="1600">
                                                <a:solidFill>
                                                  <a:schemeClr val="bg1"/>
                                                </a:solidFill>
                                                <a:effectLst/>
                                                <a:latin typeface="Cambria Math"/>
                                              </a:rPr>
                                              <m:t>−</m:t>
                                            </m:r>
                                            <m:r>
                                              <a:rPr lang="en-US" sz="1600">
                                                <a:solidFill>
                                                  <a:schemeClr val="bg1"/>
                                                </a:solidFill>
                                                <a:effectLst/>
                                                <a:latin typeface="Cambria Math"/>
                                              </a:rPr>
                                              <m:t>𝑡</m:t>
                                            </m:r>
                                          </m:sup>
                                        </m:sSup>
                                        <m:r>
                                          <a:rPr lang="en-US" sz="1600">
                                            <a:solidFill>
                                              <a:schemeClr val="bg1"/>
                                            </a:solidFill>
                                            <a:effectLst/>
                                            <a:latin typeface="Cambria Math"/>
                                          </a:rPr>
                                          <m:t>𝑑𝑡</m:t>
                                        </m:r>
                                      </m:e>
                                    </m:nary>
                                  </m:num>
                                  <m:den>
                                    <m:r>
                                      <m:rPr>
                                        <m:sty m:val="p"/>
                                      </m:rPr>
                                      <a:rPr lang="en-US" sz="1600">
                                        <a:solidFill>
                                          <a:schemeClr val="bg1"/>
                                        </a:solidFill>
                                        <a:effectLst/>
                                        <a:latin typeface="Cambria Math"/>
                                      </a:rPr>
                                      <m:t>Γ</m:t>
                                    </m:r>
                                    <m:r>
                                      <a:rPr lang="en-US" sz="1600">
                                        <a:solidFill>
                                          <a:schemeClr val="bg1"/>
                                        </a:solidFill>
                                        <a:effectLst/>
                                        <a:latin typeface="Cambria Math"/>
                                      </a:rPr>
                                      <m:t>(5)</m:t>
                                    </m:r>
                                  </m:den>
                                </m:f>
                              </m:oMath>
                            </m:oMathPara>
                          </a14:m>
                          <a:endParaRPr lang="en-US" sz="1600" dirty="0">
                            <a:solidFill>
                              <a:schemeClr val="bg1"/>
                            </a:solidFill>
                            <a:effectLst/>
                          </a:endParaRPr>
                        </a:p>
                      </a:txBody>
                      <a:tcPr marL="68580" marR="68580" marT="0" marB="0">
                        <a:solidFill>
                          <a:schemeClr val="tx1"/>
                        </a:solidFill>
                      </a:tcPr>
                    </a:tc>
                  </a:tr>
                </a:tbl>
              </a:graphicData>
            </a:graphic>
          </p:graphicFrame>
        </mc:Choice>
        <mc:Fallback xmlns="">
          <p:graphicFrame>
            <p:nvGraphicFramePr>
              <p:cNvPr id="39" name="Table 38"/>
              <p:cNvGraphicFramePr>
                <a:graphicFrameLocks noGrp="1"/>
              </p:cNvGraphicFramePr>
              <p:nvPr>
                <p:extLst>
                  <p:ext uri="{D42A27DB-BD31-4B8C-83A1-F6EECF244321}">
                    <p14:modId xmlns:p14="http://schemas.microsoft.com/office/powerpoint/2010/main" val="1671604396"/>
                  </p:ext>
                </p:extLst>
              </p:nvPr>
            </p:nvGraphicFramePr>
            <p:xfrm>
              <a:off x="9951919" y="28934233"/>
              <a:ext cx="2281083" cy="1111388"/>
            </p:xfrm>
            <a:graphic>
              <a:graphicData uri="http://schemas.openxmlformats.org/drawingml/2006/table">
                <a:tbl>
                  <a:tblPr firstRow="1" firstCol="1" bandRow="1">
                    <a:tableStyleId>{5C22544A-7EE6-4342-B048-85BDC9FD1C3A}</a:tableStyleId>
                  </a:tblPr>
                  <a:tblGrid>
                    <a:gridCol w="2281083"/>
                  </a:tblGrid>
                  <a:tr h="1111388">
                    <a:tc>
                      <a:txBody>
                        <a:bodyPr/>
                        <a:lstStyle/>
                        <a:p>
                          <a:endParaRPr lang="en-US"/>
                        </a:p>
                      </a:txBody>
                      <a:tcPr marL="68580" marR="68580" marT="0" marB="0">
                        <a:blipFill rotWithShape="1">
                          <a:blip r:embed="rId8"/>
                          <a:stretch>
                            <a:fillRect l="-267" t="-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3617563189"/>
                  </p:ext>
                </p:extLst>
              </p:nvPr>
            </p:nvGraphicFramePr>
            <p:xfrm>
              <a:off x="9970969" y="26543298"/>
              <a:ext cx="2281083" cy="1066800"/>
            </p:xfrm>
            <a:graphic>
              <a:graphicData uri="http://schemas.openxmlformats.org/drawingml/2006/table">
                <a:tbl>
                  <a:tblPr firstRow="1" firstCol="1" bandRow="1">
                    <a:tableStyleId>{5C22544A-7EE6-4342-B048-85BDC9FD1C3A}</a:tableStyleId>
                  </a:tblPr>
                  <a:tblGrid>
                    <a:gridCol w="2281083"/>
                  </a:tblGrid>
                  <a:tr h="1066800">
                    <a:tc>
                      <a:txBody>
                        <a:bodyPr/>
                        <a:lstStyle/>
                        <a:p>
                          <a:pPr marL="0" marR="0" algn="l">
                            <a:lnSpc>
                              <a:spcPct val="115000"/>
                            </a:lnSpc>
                            <a:spcBef>
                              <a:spcPts val="0"/>
                            </a:spcBef>
                            <a:spcAft>
                              <a:spcPts val="0"/>
                            </a:spcAft>
                          </a:pPr>
                          <a:r>
                            <a:rPr lang="en-US" sz="1600" dirty="0" smtClean="0">
                              <a:solidFill>
                                <a:schemeClr val="bg1"/>
                              </a:solidFill>
                              <a:effectLst/>
                            </a:rPr>
                            <a:t> </a:t>
                          </a:r>
                          <a:r>
                            <a:rPr lang="en-US" sz="1600" baseline="0" dirty="0" smtClean="0">
                              <a:solidFill>
                                <a:schemeClr val="bg1"/>
                              </a:solidFill>
                              <a:effectLst/>
                            </a:rPr>
                            <a:t> </a:t>
                          </a:r>
                          <a:r>
                            <a:rPr lang="en-US" sz="1600" u="sng" dirty="0" smtClean="0">
                              <a:solidFill>
                                <a:schemeClr val="bg1"/>
                              </a:solidFill>
                              <a:effectLst/>
                            </a:rPr>
                            <a:t>Mexico</a:t>
                          </a:r>
                          <a:r>
                            <a:rPr lang="en-US" sz="1600" u="sng" dirty="0">
                              <a:solidFill>
                                <a:schemeClr val="bg1"/>
                              </a:solidFill>
                              <a:effectLst/>
                            </a:rPr>
                            <a:t>:</a:t>
                          </a:r>
                          <a:endParaRPr lang="en-US" sz="1600" dirty="0">
                            <a:solidFill>
                              <a:schemeClr val="bg1"/>
                            </a:solidFill>
                            <a:effectLst/>
                          </a:endParaRPr>
                        </a:p>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solidFill>
                                      <a:schemeClr val="bg1"/>
                                    </a:solidFill>
                                    <a:effectLst/>
                                    <a:latin typeface="Cambria Math"/>
                                  </a:rPr>
                                  <m:t>𝐹</m:t>
                                </m:r>
                                <m:d>
                                  <m:dPr>
                                    <m:ctrlPr>
                                      <a:rPr lang="en-US" sz="1600" i="1">
                                        <a:solidFill>
                                          <a:schemeClr val="bg1"/>
                                        </a:solidFill>
                                        <a:effectLst/>
                                        <a:latin typeface="Cambria Math"/>
                                      </a:rPr>
                                    </m:ctrlPr>
                                  </m:dPr>
                                  <m:e>
                                    <m:r>
                                      <a:rPr lang="en-US" sz="1600">
                                        <a:solidFill>
                                          <a:schemeClr val="bg1"/>
                                        </a:solidFill>
                                        <a:effectLst/>
                                        <a:latin typeface="Cambria Math"/>
                                      </a:rPr>
                                      <m:t>𝑥</m:t>
                                    </m:r>
                                  </m:e>
                                </m:d>
                                <m:r>
                                  <a:rPr lang="en-US" sz="1600">
                                    <a:solidFill>
                                      <a:schemeClr val="bg1"/>
                                    </a:solidFill>
                                    <a:effectLst/>
                                    <a:latin typeface="Cambria Math"/>
                                  </a:rPr>
                                  <m:t>=</m:t>
                                </m:r>
                                <m:f>
                                  <m:fPr>
                                    <m:ctrlPr>
                                      <a:rPr lang="en-US" sz="1600" i="1">
                                        <a:solidFill>
                                          <a:schemeClr val="bg1"/>
                                        </a:solidFill>
                                        <a:effectLst/>
                                        <a:latin typeface="Cambria Math"/>
                                      </a:rPr>
                                    </m:ctrlPr>
                                  </m:fPr>
                                  <m:num>
                                    <m:nary>
                                      <m:naryPr>
                                        <m:limLoc m:val="subSup"/>
                                        <m:ctrlPr>
                                          <a:rPr lang="en-US" sz="1600" i="1">
                                            <a:solidFill>
                                              <a:schemeClr val="bg1"/>
                                            </a:solidFill>
                                            <a:effectLst/>
                                            <a:latin typeface="Cambria Math"/>
                                          </a:rPr>
                                        </m:ctrlPr>
                                      </m:naryPr>
                                      <m:sub>
                                        <m:r>
                                          <a:rPr lang="en-US" sz="1600">
                                            <a:solidFill>
                                              <a:schemeClr val="bg1"/>
                                            </a:solidFill>
                                            <a:effectLst/>
                                            <a:latin typeface="Cambria Math"/>
                                          </a:rPr>
                                          <m:t>0</m:t>
                                        </m:r>
                                      </m:sub>
                                      <m:sup>
                                        <m:f>
                                          <m:fPr>
                                            <m:type m:val="skw"/>
                                            <m:ctrlPr>
                                              <a:rPr lang="en-US" sz="1600" i="1">
                                                <a:solidFill>
                                                  <a:schemeClr val="bg1"/>
                                                </a:solidFill>
                                                <a:effectLst/>
                                                <a:latin typeface="Cambria Math"/>
                                              </a:rPr>
                                            </m:ctrlPr>
                                          </m:fPr>
                                          <m:num>
                                            <m:r>
                                              <a:rPr lang="en-US" sz="1600">
                                                <a:solidFill>
                                                  <a:schemeClr val="bg1"/>
                                                </a:solidFill>
                                                <a:effectLst/>
                                                <a:latin typeface="Cambria Math"/>
                                              </a:rPr>
                                              <m:t>𝑥</m:t>
                                            </m:r>
                                          </m:num>
                                          <m:den>
                                            <m:r>
                                              <a:rPr lang="en-US" sz="1600">
                                                <a:solidFill>
                                                  <a:schemeClr val="bg1"/>
                                                </a:solidFill>
                                                <a:effectLst/>
                                                <a:latin typeface="Cambria Math"/>
                                              </a:rPr>
                                              <m:t>.444</m:t>
                                            </m:r>
                                          </m:den>
                                        </m:f>
                                      </m:sup>
                                      <m:e>
                                        <m:sSup>
                                          <m:sSupPr>
                                            <m:ctrlPr>
                                              <a:rPr lang="en-US" sz="1600" i="1">
                                                <a:solidFill>
                                                  <a:schemeClr val="bg1"/>
                                                </a:solidFill>
                                                <a:effectLst/>
                                                <a:latin typeface="Cambria Math"/>
                                              </a:rPr>
                                            </m:ctrlPr>
                                          </m:sSupPr>
                                          <m:e>
                                            <m:r>
                                              <a:rPr lang="en-US" sz="1600">
                                                <a:solidFill>
                                                  <a:schemeClr val="bg1"/>
                                                </a:solidFill>
                                                <a:effectLst/>
                                                <a:latin typeface="Cambria Math"/>
                                              </a:rPr>
                                              <m:t>𝑡</m:t>
                                            </m:r>
                                          </m:e>
                                          <m:sup>
                                            <m:r>
                                              <a:rPr lang="en-US" sz="1600">
                                                <a:solidFill>
                                                  <a:schemeClr val="bg1"/>
                                                </a:solidFill>
                                                <a:effectLst/>
                                                <a:latin typeface="Cambria Math"/>
                                              </a:rPr>
                                              <m:t>1</m:t>
                                            </m:r>
                                          </m:sup>
                                        </m:sSup>
                                        <m:sSup>
                                          <m:sSupPr>
                                            <m:ctrlPr>
                                              <a:rPr lang="en-US" sz="1600" i="1">
                                                <a:solidFill>
                                                  <a:schemeClr val="bg1"/>
                                                </a:solidFill>
                                                <a:effectLst/>
                                                <a:latin typeface="Cambria Math"/>
                                              </a:rPr>
                                            </m:ctrlPr>
                                          </m:sSupPr>
                                          <m:e>
                                            <m:r>
                                              <a:rPr lang="en-US" sz="1600">
                                                <a:solidFill>
                                                  <a:schemeClr val="bg1"/>
                                                </a:solidFill>
                                                <a:effectLst/>
                                                <a:latin typeface="Cambria Math"/>
                                              </a:rPr>
                                              <m:t>𝑒</m:t>
                                            </m:r>
                                          </m:e>
                                          <m:sup>
                                            <m:r>
                                              <a:rPr lang="en-US" sz="1600">
                                                <a:solidFill>
                                                  <a:schemeClr val="bg1"/>
                                                </a:solidFill>
                                                <a:effectLst/>
                                                <a:latin typeface="Cambria Math"/>
                                              </a:rPr>
                                              <m:t>−</m:t>
                                            </m:r>
                                            <m:r>
                                              <a:rPr lang="en-US" sz="1600">
                                                <a:solidFill>
                                                  <a:schemeClr val="bg1"/>
                                                </a:solidFill>
                                                <a:effectLst/>
                                                <a:latin typeface="Cambria Math"/>
                                              </a:rPr>
                                              <m:t>𝑡</m:t>
                                            </m:r>
                                          </m:sup>
                                        </m:sSup>
                                        <m:r>
                                          <a:rPr lang="en-US" sz="1600">
                                            <a:solidFill>
                                              <a:schemeClr val="bg1"/>
                                            </a:solidFill>
                                            <a:effectLst/>
                                            <a:latin typeface="Cambria Math"/>
                                          </a:rPr>
                                          <m:t>𝑑𝑡</m:t>
                                        </m:r>
                                      </m:e>
                                    </m:nary>
                                  </m:num>
                                  <m:den>
                                    <m:r>
                                      <m:rPr>
                                        <m:sty m:val="p"/>
                                      </m:rPr>
                                      <a:rPr lang="en-US" sz="1600">
                                        <a:solidFill>
                                          <a:schemeClr val="bg1"/>
                                        </a:solidFill>
                                        <a:effectLst/>
                                        <a:latin typeface="Cambria Math"/>
                                      </a:rPr>
                                      <m:t>Γ</m:t>
                                    </m:r>
                                    <m:r>
                                      <a:rPr lang="en-US" sz="1600">
                                        <a:solidFill>
                                          <a:schemeClr val="bg1"/>
                                        </a:solidFill>
                                        <a:effectLst/>
                                        <a:latin typeface="Cambria Math"/>
                                      </a:rPr>
                                      <m:t>(2)</m:t>
                                    </m:r>
                                  </m:den>
                                </m:f>
                              </m:oMath>
                            </m:oMathPara>
                          </a14:m>
                          <a:endParaRPr lang="en-US" sz="1600" dirty="0">
                            <a:solidFill>
                              <a:schemeClr val="bg1"/>
                            </a:solidFill>
                            <a:effectLst/>
                          </a:endParaRPr>
                        </a:p>
                      </a:txBody>
                      <a:tcPr marL="68580" marR="68580" marT="0" marB="0">
                        <a:solidFill>
                          <a:schemeClr val="tx1"/>
                        </a:solidFill>
                      </a:tcPr>
                    </a:tc>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3617563189"/>
                  </p:ext>
                </p:extLst>
              </p:nvPr>
            </p:nvGraphicFramePr>
            <p:xfrm>
              <a:off x="9970969" y="26543298"/>
              <a:ext cx="2281083" cy="1066800"/>
            </p:xfrm>
            <a:graphic>
              <a:graphicData uri="http://schemas.openxmlformats.org/drawingml/2006/table">
                <a:tbl>
                  <a:tblPr firstRow="1" firstCol="1" bandRow="1">
                    <a:tableStyleId>{5C22544A-7EE6-4342-B048-85BDC9FD1C3A}</a:tableStyleId>
                  </a:tblPr>
                  <a:tblGrid>
                    <a:gridCol w="2281083"/>
                  </a:tblGrid>
                  <a:tr h="1066800">
                    <a:tc>
                      <a:txBody>
                        <a:bodyPr/>
                        <a:lstStyle/>
                        <a:p>
                          <a:endParaRPr lang="en-US"/>
                        </a:p>
                      </a:txBody>
                      <a:tcPr marL="68580" marR="68580" marT="0" marB="0">
                        <a:blipFill rotWithShape="1">
                          <a:blip r:embed="rId9"/>
                          <a:stretch>
                            <a:fillRect l="-267" t="-3429" b="-571"/>
                          </a:stretch>
                        </a:blipFill>
                      </a:tcPr>
                    </a:tc>
                  </a:tr>
                </a:tbl>
              </a:graphicData>
            </a:graphic>
          </p:graphicFrame>
        </mc:Fallback>
      </mc:AlternateContent>
      <p:pic>
        <p:nvPicPr>
          <p:cNvPr id="1032" name="Picture 8" descr="X:\Masked Bobwhite\Graphs\Suitability Functions\John Goodwin\GD Goodwin AZ.emf"/>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3552369" y="28355672"/>
            <a:ext cx="4038600" cy="2110202"/>
          </a:xfrm>
          <a:prstGeom prst="rect">
            <a:avLst/>
          </a:prstGeom>
          <a:solidFill>
            <a:schemeClr val="tx1"/>
          </a:solidFill>
        </p:spPr>
      </p:pic>
      <p:pic>
        <p:nvPicPr>
          <p:cNvPr id="1033" name="Picture 9" descr="X:\Masked Bobwhite\Graphs\Suitability Functions\John Goodwin\GD Goodwin MX.emf"/>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13552369" y="26184678"/>
            <a:ext cx="4038600" cy="2057399"/>
          </a:xfrm>
          <a:prstGeom prst="rect">
            <a:avLst/>
          </a:prstGeom>
          <a:solidFill>
            <a:schemeClr val="tx1"/>
          </a:solidFill>
        </p:spPr>
      </p:pic>
      <p:pic>
        <p:nvPicPr>
          <p:cNvPr id="1034" name="Picture 10" descr="X:\Masked Bobwhite\John Goodwin graphs page 2.jpg"/>
          <p:cNvPicPr>
            <a:picLocks noChangeAspect="1" noChangeArrowheads="1"/>
          </p:cNvPicPr>
          <p:nvPr/>
        </p:nvPicPr>
        <p:blipFill rotWithShape="1">
          <a:blip r:embed="rId12" cstate="print">
            <a:extLst>
              <a:ext uri="{28A0092B-C50C-407E-A947-70E740481C1C}">
                <a14:useLocalDpi xmlns:a14="http://schemas.microsoft.com/office/drawing/2010/main"/>
              </a:ext>
            </a:extLst>
          </a:blip>
          <a:srcRect/>
          <a:stretch/>
        </p:blipFill>
        <p:spPr bwMode="auto">
          <a:xfrm>
            <a:off x="1869223" y="26652959"/>
            <a:ext cx="6703278" cy="3446326"/>
          </a:xfrm>
          <a:prstGeom prst="rect">
            <a:avLst/>
          </a:prstGeom>
          <a:noFill/>
          <a:extLst>
            <a:ext uri="{909E8E84-426E-40DD-AFC4-6F175D3DCCD1}">
              <a14:hiddenFill xmlns:a14="http://schemas.microsoft.com/office/drawing/2010/main">
                <a:solidFill>
                  <a:srgbClr val="FFFFFF"/>
                </a:solidFill>
              </a14:hiddenFill>
            </a:ext>
          </a:extLst>
        </p:spPr>
      </p:pic>
      <p:sp>
        <p:nvSpPr>
          <p:cNvPr id="96" name="Right Arrow 95"/>
          <p:cNvSpPr/>
          <p:nvPr/>
        </p:nvSpPr>
        <p:spPr>
          <a:xfrm>
            <a:off x="11811000" y="23869685"/>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ight Arrow 96"/>
          <p:cNvSpPr/>
          <p:nvPr/>
        </p:nvSpPr>
        <p:spPr>
          <a:xfrm>
            <a:off x="12474112" y="26838922"/>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Arrow 97"/>
          <p:cNvSpPr/>
          <p:nvPr/>
        </p:nvSpPr>
        <p:spPr>
          <a:xfrm>
            <a:off x="12474112" y="29168457"/>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19583400" y="22449766"/>
            <a:ext cx="16407067" cy="8314444"/>
            <a:chOff x="19583400" y="22972796"/>
            <a:chExt cx="16407067" cy="8314444"/>
          </a:xfrm>
        </p:grpSpPr>
        <p:pic>
          <p:nvPicPr>
            <p:cNvPr id="48" name="Picture 11"/>
            <p:cNvPicPr>
              <a:picLocks noChangeAspect="1" noChangeArrowheads="1"/>
            </p:cNvPicPr>
            <p:nvPr/>
          </p:nvPicPr>
          <p:blipFill rotWithShape="1">
            <a:blip r:embed="rId13" cstate="print">
              <a:extLst>
                <a:ext uri="{28A0092B-C50C-407E-A947-70E740481C1C}">
                  <a14:useLocalDpi xmlns:a14="http://schemas.microsoft.com/office/drawing/2010/main"/>
                </a:ext>
              </a:extLst>
            </a:blip>
            <a:srcRect/>
            <a:stretch/>
          </p:blipFill>
          <p:spPr bwMode="auto">
            <a:xfrm>
              <a:off x="19583400" y="22972796"/>
              <a:ext cx="7772400" cy="525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12"/>
            <p:cNvPicPr>
              <a:picLocks noChangeAspect="1" noChangeArrowheads="1"/>
            </p:cNvPicPr>
            <p:nvPr/>
          </p:nvPicPr>
          <p:blipFill rotWithShape="1">
            <a:blip r:embed="rId14" cstate="print">
              <a:extLst>
                <a:ext uri="{28A0092B-C50C-407E-A947-70E740481C1C}">
                  <a14:useLocalDpi xmlns:a14="http://schemas.microsoft.com/office/drawing/2010/main"/>
                </a:ext>
              </a:extLst>
            </a:blip>
            <a:srcRect/>
            <a:stretch/>
          </p:blipFill>
          <p:spPr bwMode="auto">
            <a:xfrm>
              <a:off x="27614081" y="22972796"/>
              <a:ext cx="8376386" cy="525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0" name="TextBox 49"/>
                <p:cNvSpPr txBox="1"/>
                <p:nvPr/>
              </p:nvSpPr>
              <p:spPr>
                <a:xfrm>
                  <a:off x="27614081" y="28376122"/>
                  <a:ext cx="8376386" cy="2911118"/>
                </a:xfrm>
                <a:prstGeom prst="rect">
                  <a:avLst/>
                </a:prstGeom>
                <a:solidFill>
                  <a:schemeClr val="tx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a:rPr>
                          <m:t>𝐹𝑜𝑟𝑏𝑠</m:t>
                        </m:r>
                        <m:r>
                          <a:rPr lang="en-US" sz="2000" i="1" smtClean="0">
                            <a:solidFill>
                              <a:schemeClr val="bg1"/>
                            </a:solidFill>
                            <a:latin typeface="Cambria Math"/>
                          </a:rPr>
                          <m:t> </m:t>
                        </m:r>
                        <m:d>
                          <m:dPr>
                            <m:ctrlPr>
                              <a:rPr lang="en-US" sz="2000" i="1">
                                <a:solidFill>
                                  <a:schemeClr val="bg1"/>
                                </a:solidFill>
                                <a:latin typeface="Cambria Math"/>
                              </a:rPr>
                            </m:ctrlPr>
                          </m:dPr>
                          <m:e>
                            <m:r>
                              <a:rPr lang="en-US" sz="2000" i="1">
                                <a:solidFill>
                                  <a:schemeClr val="bg1"/>
                                </a:solidFill>
                                <a:latin typeface="Cambria Math"/>
                              </a:rPr>
                              <m:t>𝐹</m:t>
                            </m:r>
                          </m:e>
                        </m:d>
                        <m:r>
                          <a:rPr lang="en-US" sz="2000" i="1">
                            <a:solidFill>
                              <a:schemeClr val="bg1"/>
                            </a:solidFill>
                            <a:latin typeface="Cambria Math"/>
                          </a:rPr>
                          <m:t>=</m:t>
                        </m:r>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𝐹𝐶</m:t>
                                </m:r>
                                <m:r>
                                  <a:rPr lang="en-US" sz="2000" i="1">
                                    <a:solidFill>
                                      <a:schemeClr val="bg1"/>
                                    </a:solidFill>
                                    <a:latin typeface="Cambria Math"/>
                                  </a:rPr>
                                  <m:t>∗</m:t>
                                </m:r>
                                <m:r>
                                  <a:rPr lang="en-US" sz="2000" i="1">
                                    <a:solidFill>
                                      <a:schemeClr val="bg1"/>
                                    </a:solidFill>
                                    <a:latin typeface="Cambria Math"/>
                                  </a:rPr>
                                  <m:t>𝐹𝐷</m:t>
                                </m:r>
                                <m:r>
                                  <a:rPr lang="en-US" sz="2000" i="1">
                                    <a:solidFill>
                                      <a:schemeClr val="bg1"/>
                                    </a:solidFill>
                                    <a:latin typeface="Cambria Math"/>
                                  </a:rPr>
                                  <m:t>∗</m:t>
                                </m:r>
                                <m:r>
                                  <a:rPr lang="en-US" sz="2000" i="1">
                                    <a:solidFill>
                                      <a:schemeClr val="bg1"/>
                                    </a:solidFill>
                                    <a:latin typeface="Cambria Math"/>
                                  </a:rPr>
                                  <m:t>𝐹𝐻</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3</m:t>
                                </m:r>
                              </m:den>
                            </m:f>
                          </m:sup>
                        </m:sSup>
                        <m:r>
                          <a:rPr lang="en-US" sz="2000" b="0" i="1" smtClean="0">
                            <a:solidFill>
                              <a:schemeClr val="bg1"/>
                            </a:solidFill>
                            <a:latin typeface="Cambria Math"/>
                          </a:rPr>
                          <m:t>,  </m:t>
                        </m:r>
                        <m:r>
                          <a:rPr lang="en-US" sz="2000" i="1">
                            <a:solidFill>
                              <a:schemeClr val="bg1"/>
                            </a:solidFill>
                            <a:latin typeface="Cambria Math"/>
                          </a:rPr>
                          <m:t>𝐺𝑟𝑎𝑠𝑠</m:t>
                        </m:r>
                        <m:r>
                          <a:rPr lang="en-US" sz="2000" i="1">
                            <a:solidFill>
                              <a:schemeClr val="bg1"/>
                            </a:solidFill>
                            <a:latin typeface="Cambria Math"/>
                          </a:rPr>
                          <m:t> </m:t>
                        </m:r>
                        <m:d>
                          <m:dPr>
                            <m:ctrlPr>
                              <a:rPr lang="en-US" sz="2000" i="1">
                                <a:solidFill>
                                  <a:schemeClr val="bg1"/>
                                </a:solidFill>
                                <a:latin typeface="Cambria Math"/>
                              </a:rPr>
                            </m:ctrlPr>
                          </m:dPr>
                          <m:e>
                            <m:r>
                              <a:rPr lang="en-US" sz="2000" i="1">
                                <a:solidFill>
                                  <a:schemeClr val="bg1"/>
                                </a:solidFill>
                                <a:latin typeface="Cambria Math"/>
                              </a:rPr>
                              <m:t>𝐺</m:t>
                            </m:r>
                          </m:e>
                        </m:d>
                        <m:r>
                          <a:rPr lang="en-US" sz="2000" i="1">
                            <a:solidFill>
                              <a:schemeClr val="bg1"/>
                            </a:solidFill>
                            <a:latin typeface="Cambria Math"/>
                          </a:rPr>
                          <m:t>=</m:t>
                        </m:r>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𝐺𝐶</m:t>
                                </m:r>
                                <m:r>
                                  <a:rPr lang="en-US" sz="2000" i="1">
                                    <a:solidFill>
                                      <a:schemeClr val="bg1"/>
                                    </a:solidFill>
                                    <a:latin typeface="Cambria Math"/>
                                  </a:rPr>
                                  <m:t>∗</m:t>
                                </m:r>
                                <m:r>
                                  <a:rPr lang="en-US" sz="2000" i="1">
                                    <a:solidFill>
                                      <a:schemeClr val="bg1"/>
                                    </a:solidFill>
                                    <a:latin typeface="Cambria Math"/>
                                  </a:rPr>
                                  <m:t>𝐺𝐷</m:t>
                                </m:r>
                                <m:r>
                                  <a:rPr lang="en-US" sz="2000" i="1">
                                    <a:solidFill>
                                      <a:schemeClr val="bg1"/>
                                    </a:solidFill>
                                    <a:latin typeface="Cambria Math"/>
                                  </a:rPr>
                                  <m:t>∗</m:t>
                                </m:r>
                                <m:r>
                                  <a:rPr lang="en-US" sz="2000" i="1">
                                    <a:solidFill>
                                      <a:schemeClr val="bg1"/>
                                    </a:solidFill>
                                    <a:latin typeface="Cambria Math"/>
                                  </a:rPr>
                                  <m:t>𝐺𝐻</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3</m:t>
                                </m:r>
                              </m:den>
                            </m:f>
                          </m:sup>
                        </m:sSup>
                      </m:oMath>
                    </m:oMathPara>
                  </a14:m>
                  <a:endParaRPr lang="en-US" sz="2000" dirty="0" smtClean="0">
                    <a:solidFill>
                      <a:schemeClr val="bg1"/>
                    </a:solidFill>
                  </a:endParaRPr>
                </a:p>
                <a:p>
                  <a:pPr algn="ctr"/>
                  <a:endParaRPr lang="en-US" sz="2000" dirty="0">
                    <a:solidFill>
                      <a:schemeClr val="bg1"/>
                    </a:solidFill>
                  </a:endParaRPr>
                </a:p>
                <a:p>
                  <a:pPr algn="ctr"/>
                  <a14:m>
                    <m:oMath xmlns:m="http://schemas.openxmlformats.org/officeDocument/2006/math">
                      <m:r>
                        <a:rPr lang="en-US" sz="2000" i="1">
                          <a:solidFill>
                            <a:schemeClr val="bg1"/>
                          </a:solidFill>
                          <a:latin typeface="Cambria Math"/>
                        </a:rPr>
                        <m:t>𝑆h𝑟𝑢𝑏𝑠</m:t>
                      </m:r>
                      <m:r>
                        <a:rPr lang="en-US" sz="2000" i="1">
                          <a:solidFill>
                            <a:schemeClr val="bg1"/>
                          </a:solidFill>
                          <a:latin typeface="Cambria Math"/>
                        </a:rPr>
                        <m:t> </m:t>
                      </m:r>
                      <m:d>
                        <m:dPr>
                          <m:ctrlPr>
                            <a:rPr lang="en-US" sz="2000" i="1">
                              <a:solidFill>
                                <a:schemeClr val="bg1"/>
                              </a:solidFill>
                              <a:latin typeface="Cambria Math"/>
                            </a:rPr>
                          </m:ctrlPr>
                        </m:dPr>
                        <m:e>
                          <m:r>
                            <a:rPr lang="en-US" sz="2000" i="1">
                              <a:solidFill>
                                <a:schemeClr val="bg1"/>
                              </a:solidFill>
                              <a:latin typeface="Cambria Math"/>
                            </a:rPr>
                            <m:t>𝑆</m:t>
                          </m:r>
                        </m:e>
                      </m:d>
                      <m:r>
                        <a:rPr lang="en-US" sz="2000" i="1">
                          <a:solidFill>
                            <a:schemeClr val="bg1"/>
                          </a:solidFill>
                          <a:latin typeface="Cambria Math"/>
                        </a:rPr>
                        <m:t>=</m:t>
                      </m:r>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𝑆𝐶</m:t>
                              </m:r>
                              <m:r>
                                <a:rPr lang="en-US" sz="2000" i="1">
                                  <a:solidFill>
                                    <a:schemeClr val="bg1"/>
                                  </a:solidFill>
                                  <a:latin typeface="Cambria Math"/>
                                </a:rPr>
                                <m:t>∗</m:t>
                              </m:r>
                              <m:r>
                                <a:rPr lang="en-US" sz="2000" i="1">
                                  <a:solidFill>
                                    <a:schemeClr val="bg1"/>
                                  </a:solidFill>
                                  <a:latin typeface="Cambria Math"/>
                                </a:rPr>
                                <m:t>𝑆𝐻</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2</m:t>
                              </m:r>
                            </m:den>
                          </m:f>
                        </m:sup>
                      </m:sSup>
                    </m:oMath>
                  </a14:m>
                  <a:r>
                    <a:rPr lang="en-US" sz="2000" dirty="0" smtClean="0">
                      <a:solidFill>
                        <a:schemeClr val="bg1"/>
                      </a:solidFill>
                    </a:rPr>
                    <a:t>, </a:t>
                  </a:r>
                  <a14:m>
                    <m:oMath xmlns:m="http://schemas.openxmlformats.org/officeDocument/2006/math">
                      <m:r>
                        <a:rPr lang="en-US" sz="2000" b="0" i="0" smtClean="0">
                          <a:solidFill>
                            <a:schemeClr val="bg1"/>
                          </a:solidFill>
                          <a:latin typeface="Cambria Math"/>
                        </a:rPr>
                        <m:t> </m:t>
                      </m:r>
                      <m:r>
                        <a:rPr lang="en-US" sz="2000" i="1">
                          <a:solidFill>
                            <a:schemeClr val="bg1"/>
                          </a:solidFill>
                          <a:latin typeface="Cambria Math"/>
                        </a:rPr>
                        <m:t>𝑅𝑒𝑝𝑟𝑜𝑑𝑢𝑐𝑡𝑖𝑜𝑛</m:t>
                      </m:r>
                      <m:r>
                        <a:rPr lang="en-US" sz="2000" i="1">
                          <a:solidFill>
                            <a:schemeClr val="bg1"/>
                          </a:solidFill>
                          <a:latin typeface="Cambria Math"/>
                        </a:rPr>
                        <m:t>=</m:t>
                      </m:r>
                      <m:f>
                        <m:fPr>
                          <m:ctrlPr>
                            <a:rPr lang="en-US" sz="2000" i="1">
                              <a:solidFill>
                                <a:schemeClr val="bg1"/>
                              </a:solidFill>
                              <a:latin typeface="Cambria Math"/>
                            </a:rPr>
                          </m:ctrlPr>
                        </m:fPr>
                        <m:num>
                          <m:r>
                            <a:rPr lang="en-US" sz="2000" i="1">
                              <a:solidFill>
                                <a:schemeClr val="bg1"/>
                              </a:solidFill>
                              <a:latin typeface="Cambria Math"/>
                            </a:rPr>
                            <m:t>𝑇𝐶</m:t>
                          </m:r>
                          <m:r>
                            <a:rPr lang="en-US" sz="2000" i="1">
                              <a:solidFill>
                                <a:schemeClr val="bg1"/>
                              </a:solidFill>
                              <a:latin typeface="Cambria Math"/>
                            </a:rPr>
                            <m:t>+</m:t>
                          </m:r>
                          <m:r>
                            <a:rPr lang="en-US" sz="2000" i="1">
                              <a:solidFill>
                                <a:schemeClr val="bg1"/>
                              </a:solidFill>
                              <a:latin typeface="Cambria Math"/>
                            </a:rPr>
                            <m:t>𝐺</m:t>
                          </m:r>
                          <m:r>
                            <a:rPr lang="en-US" sz="2000" i="1">
                              <a:solidFill>
                                <a:schemeClr val="bg1"/>
                              </a:solidFill>
                              <a:latin typeface="Cambria Math"/>
                            </a:rPr>
                            <m:t>+</m:t>
                          </m:r>
                          <m:r>
                            <a:rPr lang="en-US" sz="2000" i="1">
                              <a:solidFill>
                                <a:schemeClr val="bg1"/>
                              </a:solidFill>
                              <a:latin typeface="Cambria Math"/>
                            </a:rPr>
                            <m:t>𝐵𝐺</m:t>
                          </m:r>
                        </m:num>
                        <m:den>
                          <m:r>
                            <a:rPr lang="en-US" sz="2000" i="1">
                              <a:solidFill>
                                <a:schemeClr val="bg1"/>
                              </a:solidFill>
                              <a:latin typeface="Cambria Math"/>
                            </a:rPr>
                            <m:t>3</m:t>
                          </m:r>
                        </m:den>
                      </m:f>
                    </m:oMath>
                  </a14:m>
                  <a:r>
                    <a:rPr lang="en-US" sz="2000" dirty="0" smtClean="0">
                      <a:solidFill>
                        <a:schemeClr val="bg1"/>
                      </a:solidFill>
                    </a:rPr>
                    <a:t>,  </a:t>
                  </a:r>
                  <a14:m>
                    <m:oMath xmlns:m="http://schemas.openxmlformats.org/officeDocument/2006/math">
                      <m:r>
                        <a:rPr lang="en-US" sz="2000" i="1">
                          <a:solidFill>
                            <a:schemeClr val="bg1"/>
                          </a:solidFill>
                          <a:latin typeface="Cambria Math"/>
                        </a:rPr>
                        <m:t>𝐹𝑜𝑜𝑑</m:t>
                      </m:r>
                      <m:r>
                        <a:rPr lang="en-US" sz="2000" i="1">
                          <a:solidFill>
                            <a:schemeClr val="bg1"/>
                          </a:solidFill>
                          <a:latin typeface="Cambria Math"/>
                        </a:rPr>
                        <m:t>= </m:t>
                      </m:r>
                      <m:f>
                        <m:fPr>
                          <m:ctrlPr>
                            <a:rPr lang="en-US" sz="2000" i="1">
                              <a:solidFill>
                                <a:schemeClr val="bg1"/>
                              </a:solidFill>
                              <a:latin typeface="Cambria Math"/>
                            </a:rPr>
                          </m:ctrlPr>
                        </m:fPr>
                        <m:num>
                          <m:r>
                            <a:rPr lang="en-US" sz="2000" i="1">
                              <a:solidFill>
                                <a:schemeClr val="bg1"/>
                              </a:solidFill>
                              <a:latin typeface="Cambria Math"/>
                            </a:rPr>
                            <m:t>𝐹</m:t>
                          </m:r>
                          <m:r>
                            <a:rPr lang="en-US" sz="2000" i="1">
                              <a:solidFill>
                                <a:schemeClr val="bg1"/>
                              </a:solidFill>
                              <a:latin typeface="Cambria Math"/>
                            </a:rPr>
                            <m:t>+</m:t>
                          </m:r>
                          <m:r>
                            <a:rPr lang="en-US" sz="2000" i="1">
                              <a:solidFill>
                                <a:schemeClr val="bg1"/>
                              </a:solidFill>
                              <a:latin typeface="Cambria Math"/>
                            </a:rPr>
                            <m:t>𝐺</m:t>
                          </m:r>
                          <m:r>
                            <a:rPr lang="en-US" sz="2000" i="1">
                              <a:solidFill>
                                <a:schemeClr val="bg1"/>
                              </a:solidFill>
                              <a:latin typeface="Cambria Math"/>
                            </a:rPr>
                            <m:t>+</m:t>
                          </m:r>
                          <m:r>
                            <a:rPr lang="en-US" sz="2000" i="1">
                              <a:solidFill>
                                <a:schemeClr val="bg1"/>
                              </a:solidFill>
                              <a:latin typeface="Cambria Math"/>
                            </a:rPr>
                            <m:t>𝑆</m:t>
                          </m:r>
                        </m:num>
                        <m:den>
                          <m:r>
                            <a:rPr lang="en-US" sz="2000" i="1">
                              <a:solidFill>
                                <a:schemeClr val="bg1"/>
                              </a:solidFill>
                              <a:latin typeface="Cambria Math"/>
                            </a:rPr>
                            <m:t>3</m:t>
                          </m:r>
                        </m:den>
                      </m:f>
                    </m:oMath>
                  </a14:m>
                  <a:endParaRPr lang="en-US" sz="2000" dirty="0" smtClean="0">
                    <a:solidFill>
                      <a:schemeClr val="bg1"/>
                    </a:solidFill>
                  </a:endParaRPr>
                </a:p>
                <a:p>
                  <a:pPr algn="ctr"/>
                  <a:endParaRPr lang="en-US" sz="2000" dirty="0">
                    <a:solidFill>
                      <a:schemeClr val="bg1"/>
                    </a:solidFill>
                  </a:endParaRPr>
                </a:p>
                <a:p>
                  <a:pPr algn="ctr"/>
                  <a14:m>
                    <m:oMath xmlns:m="http://schemas.openxmlformats.org/officeDocument/2006/math">
                      <m:r>
                        <a:rPr lang="en-US" sz="2000" i="1">
                          <a:solidFill>
                            <a:schemeClr val="bg1"/>
                          </a:solidFill>
                          <a:latin typeface="Cambria Math"/>
                        </a:rPr>
                        <m:t>𝐶𝑜𝑣𝑒𝑟</m:t>
                      </m:r>
                      <m:r>
                        <a:rPr lang="en-US" sz="2000" i="1">
                          <a:solidFill>
                            <a:schemeClr val="bg1"/>
                          </a:solidFill>
                          <a:latin typeface="Cambria Math"/>
                        </a:rPr>
                        <m:t>=</m:t>
                      </m:r>
                      <m:f>
                        <m:fPr>
                          <m:ctrlPr>
                            <a:rPr lang="en-US" sz="2000" i="1">
                              <a:solidFill>
                                <a:schemeClr val="bg1"/>
                              </a:solidFill>
                              <a:latin typeface="Cambria Math"/>
                            </a:rPr>
                          </m:ctrlPr>
                        </m:fPr>
                        <m:num>
                          <m:r>
                            <a:rPr lang="en-US" sz="2000" i="1">
                              <a:solidFill>
                                <a:schemeClr val="bg1"/>
                              </a:solidFill>
                              <a:latin typeface="Cambria Math"/>
                            </a:rPr>
                            <m:t>𝑇𝐶</m:t>
                          </m:r>
                          <m:r>
                            <a:rPr lang="en-US" sz="2000" i="1">
                              <a:solidFill>
                                <a:schemeClr val="bg1"/>
                              </a:solidFill>
                              <a:latin typeface="Cambria Math"/>
                            </a:rPr>
                            <m:t>+</m:t>
                          </m:r>
                          <m:r>
                            <a:rPr lang="en-US" sz="2000" i="1">
                              <a:solidFill>
                                <a:schemeClr val="bg1"/>
                              </a:solidFill>
                              <a:latin typeface="Cambria Math"/>
                            </a:rPr>
                            <m:t>𝐺</m:t>
                          </m:r>
                          <m:r>
                            <a:rPr lang="en-US" sz="2000" i="1">
                              <a:solidFill>
                                <a:schemeClr val="bg1"/>
                              </a:solidFill>
                              <a:latin typeface="Cambria Math"/>
                            </a:rPr>
                            <m:t>+</m:t>
                          </m:r>
                          <m:r>
                            <a:rPr lang="en-US" sz="2000" i="1">
                              <a:solidFill>
                                <a:schemeClr val="bg1"/>
                              </a:solidFill>
                              <a:latin typeface="Cambria Math"/>
                            </a:rPr>
                            <m:t>𝐹</m:t>
                          </m:r>
                          <m:r>
                            <a:rPr lang="en-US" sz="2000" i="1">
                              <a:solidFill>
                                <a:schemeClr val="bg1"/>
                              </a:solidFill>
                              <a:latin typeface="Cambria Math"/>
                            </a:rPr>
                            <m:t>+</m:t>
                          </m:r>
                          <m:r>
                            <a:rPr lang="en-US" sz="2000" i="1">
                              <a:solidFill>
                                <a:schemeClr val="bg1"/>
                              </a:solidFill>
                              <a:latin typeface="Cambria Math"/>
                            </a:rPr>
                            <m:t>𝑆</m:t>
                          </m:r>
                          <m:r>
                            <a:rPr lang="en-US" sz="2000" i="1">
                              <a:solidFill>
                                <a:schemeClr val="bg1"/>
                              </a:solidFill>
                              <a:latin typeface="Cambria Math"/>
                            </a:rPr>
                            <m:t>+</m:t>
                          </m:r>
                          <m:r>
                            <a:rPr lang="en-US" sz="2000" i="1">
                              <a:solidFill>
                                <a:schemeClr val="bg1"/>
                              </a:solidFill>
                              <a:latin typeface="Cambria Math"/>
                            </a:rPr>
                            <m:t>𝐵𝐺</m:t>
                          </m:r>
                        </m:num>
                        <m:den>
                          <m:r>
                            <a:rPr lang="en-US" sz="2000" i="1">
                              <a:solidFill>
                                <a:schemeClr val="bg1"/>
                              </a:solidFill>
                              <a:latin typeface="Cambria Math"/>
                            </a:rPr>
                            <m:t>5</m:t>
                          </m:r>
                        </m:den>
                      </m:f>
                    </m:oMath>
                  </a14:m>
                  <a:r>
                    <a:rPr lang="en-US" sz="2000" dirty="0" smtClean="0">
                      <a:solidFill>
                        <a:schemeClr val="bg1"/>
                      </a:solidFill>
                    </a:rPr>
                    <a:t>, </a:t>
                  </a:r>
                  <a14:m>
                    <m:oMath xmlns:m="http://schemas.openxmlformats.org/officeDocument/2006/math">
                      <m:r>
                        <a:rPr lang="en-US" sz="2000" b="0" i="0" smtClean="0">
                          <a:solidFill>
                            <a:schemeClr val="bg1"/>
                          </a:solidFill>
                          <a:latin typeface="Cambria Math"/>
                        </a:rPr>
                        <m:t> </m:t>
                      </m:r>
                      <m:r>
                        <a:rPr lang="en-US" sz="2000" i="1">
                          <a:solidFill>
                            <a:schemeClr val="bg1"/>
                          </a:solidFill>
                          <a:latin typeface="Cambria Math"/>
                        </a:rPr>
                        <m:t>𝑇h𝑒𝑟𝑚𝑎𝑙</m:t>
                      </m:r>
                      <m:r>
                        <a:rPr lang="en-US" sz="2000" i="1">
                          <a:solidFill>
                            <a:schemeClr val="bg1"/>
                          </a:solidFill>
                          <a:latin typeface="Cambria Math"/>
                        </a:rPr>
                        <m:t> </m:t>
                      </m:r>
                      <m:r>
                        <a:rPr lang="en-US" sz="2000" i="1">
                          <a:solidFill>
                            <a:schemeClr val="bg1"/>
                          </a:solidFill>
                          <a:latin typeface="Cambria Math"/>
                        </a:rPr>
                        <m:t>𝑅𝑒𝑓𝑢𝑔𝑒</m:t>
                      </m:r>
                      <m:r>
                        <a:rPr lang="en-US" sz="2000" i="1">
                          <a:solidFill>
                            <a:schemeClr val="bg1"/>
                          </a:solidFill>
                          <a:latin typeface="Cambria Math"/>
                        </a:rPr>
                        <m:t>=</m:t>
                      </m:r>
                      <m:r>
                        <a:rPr lang="en-US" sz="2000" i="1">
                          <a:solidFill>
                            <a:schemeClr val="bg1"/>
                          </a:solidFill>
                          <a:latin typeface="Cambria Math"/>
                        </a:rPr>
                        <m:t>𝑇𝐶</m:t>
                      </m:r>
                    </m:oMath>
                  </a14:m>
                  <a:endParaRPr lang="en-US" sz="2000" dirty="0" smtClean="0">
                    <a:solidFill>
                      <a:schemeClr val="bg1"/>
                    </a:solidFill>
                  </a:endParaRPr>
                </a:p>
                <a:p>
                  <a:pPr algn="ctr"/>
                  <a:endParaRPr lang="en-US" sz="2000" dirty="0">
                    <a:solidFill>
                      <a:schemeClr val="bg1"/>
                    </a:solidFill>
                  </a:endParaRPr>
                </a:p>
                <a:p>
                  <a:pPr algn="ctr"/>
                  <a14:m>
                    <m:oMathPara xmlns:m="http://schemas.openxmlformats.org/officeDocument/2006/math">
                      <m:oMathParaPr>
                        <m:jc m:val="centerGroup"/>
                      </m:oMathParaPr>
                      <m:oMath xmlns:m="http://schemas.openxmlformats.org/officeDocument/2006/math">
                        <m:r>
                          <a:rPr lang="en-US" sz="2000" i="1">
                            <a:solidFill>
                              <a:schemeClr val="bg1"/>
                            </a:solidFill>
                            <a:latin typeface="Cambria Math"/>
                          </a:rPr>
                          <m:t>𝐻𝑆𝐼</m:t>
                        </m:r>
                        <m:r>
                          <a:rPr lang="en-US" sz="2000" i="1">
                            <a:solidFill>
                              <a:schemeClr val="bg1"/>
                            </a:solidFill>
                            <a:latin typeface="Cambria Math"/>
                          </a:rPr>
                          <m:t>=</m:t>
                        </m:r>
                        <m:r>
                          <a:rPr lang="en-US" sz="2000" i="1">
                            <a:solidFill>
                              <a:schemeClr val="bg1"/>
                            </a:solidFill>
                            <a:latin typeface="Cambria Math"/>
                          </a:rPr>
                          <m:t>𝐿𝑜𝑤𝑒𝑠𝑡</m:t>
                        </m:r>
                        <m:r>
                          <a:rPr lang="en-US" sz="2000" i="1">
                            <a:solidFill>
                              <a:schemeClr val="bg1"/>
                            </a:solidFill>
                            <a:latin typeface="Cambria Math"/>
                          </a:rPr>
                          <m:t> </m:t>
                        </m:r>
                        <m:r>
                          <a:rPr lang="en-US" sz="2000" i="1">
                            <a:solidFill>
                              <a:schemeClr val="bg1"/>
                            </a:solidFill>
                            <a:latin typeface="Cambria Math"/>
                          </a:rPr>
                          <m:t>𝑠𝑐𝑜𝑟𝑒</m:t>
                        </m:r>
                        <m:r>
                          <a:rPr lang="en-US" sz="2000" i="1">
                            <a:solidFill>
                              <a:schemeClr val="bg1"/>
                            </a:solidFill>
                            <a:latin typeface="Cambria Math"/>
                          </a:rPr>
                          <m:t> </m:t>
                        </m:r>
                        <m:r>
                          <a:rPr lang="en-US" sz="2000" i="1">
                            <a:solidFill>
                              <a:schemeClr val="bg1"/>
                            </a:solidFill>
                            <a:latin typeface="Cambria Math"/>
                          </a:rPr>
                          <m:t>𝑓𝑟𝑜𝑚</m:t>
                        </m:r>
                        <m:r>
                          <a:rPr lang="en-US" sz="2000" i="1">
                            <a:solidFill>
                              <a:schemeClr val="bg1"/>
                            </a:solidFill>
                            <a:latin typeface="Cambria Math"/>
                          </a:rPr>
                          <m:t> </m:t>
                        </m:r>
                        <m:r>
                          <a:rPr lang="en-US" sz="2000" i="1">
                            <a:solidFill>
                              <a:schemeClr val="bg1"/>
                            </a:solidFill>
                            <a:latin typeface="Cambria Math"/>
                          </a:rPr>
                          <m:t>𝑅𝑒𝑝𝑟𝑜𝑑𝑢𝑐𝑡𝑖𝑜𝑛</m:t>
                        </m:r>
                        <m:r>
                          <a:rPr lang="en-US" sz="2000" i="1">
                            <a:solidFill>
                              <a:schemeClr val="bg1"/>
                            </a:solidFill>
                            <a:latin typeface="Cambria Math"/>
                          </a:rPr>
                          <m:t>, </m:t>
                        </m:r>
                        <m:r>
                          <a:rPr lang="en-US" sz="2000" i="1">
                            <a:solidFill>
                              <a:schemeClr val="bg1"/>
                            </a:solidFill>
                            <a:latin typeface="Cambria Math"/>
                          </a:rPr>
                          <m:t>𝐹𝑜𝑜𝑑</m:t>
                        </m:r>
                        <m:r>
                          <a:rPr lang="en-US" sz="2000" i="1">
                            <a:solidFill>
                              <a:schemeClr val="bg1"/>
                            </a:solidFill>
                            <a:latin typeface="Cambria Math"/>
                          </a:rPr>
                          <m:t>,</m:t>
                        </m:r>
                        <m:r>
                          <a:rPr lang="en-US" sz="2000" i="1">
                            <a:solidFill>
                              <a:schemeClr val="bg1"/>
                            </a:solidFill>
                            <a:latin typeface="Cambria Math"/>
                          </a:rPr>
                          <m:t>𝐶𝑜𝑣𝑒𝑟</m:t>
                        </m:r>
                        <m:r>
                          <a:rPr lang="en-US" sz="2000" i="1">
                            <a:solidFill>
                              <a:schemeClr val="bg1"/>
                            </a:solidFill>
                            <a:latin typeface="Cambria Math"/>
                          </a:rPr>
                          <m:t> </m:t>
                        </m:r>
                        <m:r>
                          <a:rPr lang="en-US" sz="2000" i="1">
                            <a:solidFill>
                              <a:schemeClr val="bg1"/>
                            </a:solidFill>
                            <a:latin typeface="Cambria Math"/>
                          </a:rPr>
                          <m:t>𝑜𝑟</m:t>
                        </m:r>
                        <m:r>
                          <a:rPr lang="en-US" sz="2000" i="1">
                            <a:solidFill>
                              <a:schemeClr val="bg1"/>
                            </a:solidFill>
                            <a:latin typeface="Cambria Math"/>
                          </a:rPr>
                          <m:t> </m:t>
                        </m:r>
                        <m:r>
                          <a:rPr lang="en-US" sz="2000" i="1">
                            <a:solidFill>
                              <a:schemeClr val="bg1"/>
                            </a:solidFill>
                            <a:latin typeface="Cambria Math"/>
                          </a:rPr>
                          <m:t>𝑇h𝑒𝑟𝑚𝑎𝑙</m:t>
                        </m:r>
                        <m:r>
                          <a:rPr lang="en-US" sz="2000" i="1" smtClean="0">
                            <a:solidFill>
                              <a:schemeClr val="bg1"/>
                            </a:solidFill>
                            <a:latin typeface="Cambria Math"/>
                          </a:rPr>
                          <m:t> </m:t>
                        </m:r>
                        <m:r>
                          <a:rPr lang="en-US" sz="2000" i="1" smtClean="0">
                            <a:solidFill>
                              <a:schemeClr val="bg1"/>
                            </a:solidFill>
                            <a:latin typeface="Cambria Math"/>
                          </a:rPr>
                          <m:t>𝑅𝑒𝑓𝑢𝑔𝑒</m:t>
                        </m:r>
                      </m:oMath>
                    </m:oMathPara>
                  </a14:m>
                  <a:endParaRPr lang="en-US" sz="2000" dirty="0" smtClean="0">
                    <a:solidFill>
                      <a:schemeClr val="bg1"/>
                    </a:solidFill>
                  </a:endParaRPr>
                </a:p>
                <a:p>
                  <a:pPr algn="ctr"/>
                  <a:r>
                    <a:rPr lang="en-US" sz="2000" dirty="0" smtClean="0">
                      <a:solidFill>
                        <a:schemeClr val="bg1"/>
                      </a:solidFill>
                    </a:rPr>
                    <a:t>                                           </a:t>
                  </a:r>
                  <a:endParaRPr lang="en-US" sz="2000" dirty="0">
                    <a:solidFill>
                      <a:schemeClr val="bg1"/>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27614081" y="28376122"/>
                  <a:ext cx="8376386" cy="2911118"/>
                </a:xfrm>
                <a:prstGeom prst="rect">
                  <a:avLst/>
                </a:prstGeom>
                <a:blipFill rotWithShape="1">
                  <a:blip r:embed="rId15"/>
                  <a:stretch>
                    <a:fillRect l="-2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19583400" y="28376122"/>
                  <a:ext cx="7772400" cy="2885342"/>
                </a:xfrm>
                <a:prstGeom prst="rect">
                  <a:avLst/>
                </a:prstGeom>
                <a:solidFill>
                  <a:schemeClr val="tx1"/>
                </a:solidFill>
              </p:spPr>
              <p:txBody>
                <a:bodyPr wrap="square" rtlCol="0">
                  <a:spAutoFit/>
                </a:bodyPr>
                <a:lstStyle/>
                <a:p>
                  <a:pPr algn="ctr"/>
                  <a14:m>
                    <m:oMath xmlns:m="http://schemas.openxmlformats.org/officeDocument/2006/math">
                      <m:r>
                        <a:rPr lang="en-US" sz="2000" i="1" smtClean="0">
                          <a:solidFill>
                            <a:schemeClr val="bg1"/>
                          </a:solidFill>
                          <a:latin typeface="Cambria Math"/>
                        </a:rPr>
                        <m:t>𝐹𝑜𝑜𝑑</m:t>
                      </m:r>
                      <m:r>
                        <a:rPr lang="en-US" sz="2000" i="1" smtClean="0">
                          <a:solidFill>
                            <a:schemeClr val="bg1"/>
                          </a:solidFill>
                          <a:latin typeface="Cambria Math"/>
                        </a:rPr>
                        <m:t>= </m:t>
                      </m:r>
                      <m:f>
                        <m:fPr>
                          <m:ctrlPr>
                            <a:rPr lang="en-US" sz="2000" i="1">
                              <a:solidFill>
                                <a:schemeClr val="bg1"/>
                              </a:solidFill>
                              <a:latin typeface="Cambria Math"/>
                            </a:rPr>
                          </m:ctrlPr>
                        </m:fPr>
                        <m:num>
                          <m:r>
                            <a:rPr lang="en-US" sz="2000" i="1">
                              <a:solidFill>
                                <a:schemeClr val="bg1"/>
                              </a:solidFill>
                              <a:latin typeface="Cambria Math"/>
                            </a:rPr>
                            <m:t>𝐺𝐷</m:t>
                          </m:r>
                          <m:r>
                            <a:rPr lang="en-US" sz="2000" i="1">
                              <a:solidFill>
                                <a:schemeClr val="bg1"/>
                              </a:solidFill>
                              <a:latin typeface="Cambria Math"/>
                            </a:rPr>
                            <m:t>+</m:t>
                          </m:r>
                          <m:r>
                            <a:rPr lang="en-US" sz="2000" i="1">
                              <a:solidFill>
                                <a:schemeClr val="bg1"/>
                              </a:solidFill>
                              <a:latin typeface="Cambria Math"/>
                            </a:rPr>
                            <m:t>𝐹𝐷</m:t>
                          </m:r>
                        </m:num>
                        <m:den>
                          <m:r>
                            <a:rPr lang="en-US" sz="2000" i="1">
                              <a:solidFill>
                                <a:schemeClr val="bg1"/>
                              </a:solidFill>
                              <a:latin typeface="Cambria Math"/>
                            </a:rPr>
                            <m:t>2</m:t>
                          </m:r>
                        </m:den>
                      </m:f>
                    </m:oMath>
                  </a14:m>
                  <a:r>
                    <a:rPr lang="en-US" sz="2000" dirty="0" smtClean="0">
                      <a:solidFill>
                        <a:schemeClr val="bg1"/>
                      </a:solidFill>
                    </a:rPr>
                    <a:t>, </a:t>
                  </a:r>
                  <a14:m>
                    <m:oMath xmlns:m="http://schemas.openxmlformats.org/officeDocument/2006/math">
                      <m:r>
                        <a:rPr lang="en-US" sz="2000" b="0" i="0" smtClean="0">
                          <a:solidFill>
                            <a:schemeClr val="bg1"/>
                          </a:solidFill>
                          <a:latin typeface="Cambria Math"/>
                        </a:rPr>
                        <m:t> </m:t>
                      </m:r>
                      <m:r>
                        <a:rPr lang="en-US" sz="2000" i="1">
                          <a:solidFill>
                            <a:schemeClr val="bg1"/>
                          </a:solidFill>
                          <a:latin typeface="Cambria Math"/>
                        </a:rPr>
                        <m:t>𝐶𝑜𝑣𝑒𝑟</m:t>
                      </m:r>
                      <m:r>
                        <a:rPr lang="en-US" sz="2000" i="1">
                          <a:solidFill>
                            <a:schemeClr val="bg1"/>
                          </a:solidFill>
                          <a:latin typeface="Cambria Math"/>
                        </a:rPr>
                        <m:t>=</m:t>
                      </m:r>
                      <m:f>
                        <m:fPr>
                          <m:ctrlPr>
                            <a:rPr lang="en-US" sz="2000" i="1">
                              <a:solidFill>
                                <a:schemeClr val="bg1"/>
                              </a:solidFill>
                              <a:latin typeface="Cambria Math"/>
                            </a:rPr>
                          </m:ctrlPr>
                        </m:fPr>
                        <m:num>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𝐹𝐷</m:t>
                                  </m:r>
                                  <m:r>
                                    <a:rPr lang="en-US" sz="2000" i="1">
                                      <a:solidFill>
                                        <a:schemeClr val="bg1"/>
                                      </a:solidFill>
                                      <a:latin typeface="Cambria Math"/>
                                    </a:rPr>
                                    <m:t>∗</m:t>
                                  </m:r>
                                  <m:r>
                                    <a:rPr lang="en-US" sz="2000" i="1">
                                      <a:solidFill>
                                        <a:schemeClr val="bg1"/>
                                      </a:solidFill>
                                      <a:latin typeface="Cambria Math"/>
                                    </a:rPr>
                                    <m:t>𝐹𝐶</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2</m:t>
                                  </m:r>
                                </m:den>
                              </m:f>
                            </m:sup>
                          </m:sSup>
                          <m:r>
                            <a:rPr lang="en-US" sz="2000" i="1">
                              <a:solidFill>
                                <a:schemeClr val="bg1"/>
                              </a:solidFill>
                              <a:latin typeface="Cambria Math"/>
                            </a:rPr>
                            <m:t>+</m:t>
                          </m:r>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𝐺𝐷</m:t>
                                  </m:r>
                                  <m:r>
                                    <a:rPr lang="en-US" sz="2000" i="1">
                                      <a:solidFill>
                                        <a:schemeClr val="bg1"/>
                                      </a:solidFill>
                                      <a:latin typeface="Cambria Math"/>
                                    </a:rPr>
                                    <m:t>∗</m:t>
                                  </m:r>
                                  <m:r>
                                    <a:rPr lang="en-US" sz="2000" i="1">
                                      <a:solidFill>
                                        <a:schemeClr val="bg1"/>
                                      </a:solidFill>
                                      <a:latin typeface="Cambria Math"/>
                                    </a:rPr>
                                    <m:t>𝐺𝐶</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2</m:t>
                                  </m:r>
                                </m:den>
                              </m:f>
                            </m:sup>
                          </m:sSup>
                          <m:r>
                            <a:rPr lang="en-US" sz="2000" i="1">
                              <a:solidFill>
                                <a:schemeClr val="bg1"/>
                              </a:solidFill>
                              <a:latin typeface="Cambria Math"/>
                            </a:rPr>
                            <m:t>+</m:t>
                          </m:r>
                          <m:r>
                            <a:rPr lang="en-US" sz="2000" i="1">
                              <a:solidFill>
                                <a:schemeClr val="bg1"/>
                              </a:solidFill>
                              <a:latin typeface="Cambria Math"/>
                            </a:rPr>
                            <m:t>𝑇𝐶</m:t>
                          </m:r>
                          <m:r>
                            <a:rPr lang="en-US" sz="2000" i="1">
                              <a:solidFill>
                                <a:schemeClr val="bg1"/>
                              </a:solidFill>
                              <a:latin typeface="Cambria Math"/>
                            </a:rPr>
                            <m:t>+</m:t>
                          </m:r>
                          <m:r>
                            <a:rPr lang="en-US" sz="2000" i="1">
                              <a:solidFill>
                                <a:schemeClr val="bg1"/>
                              </a:solidFill>
                              <a:latin typeface="Cambria Math"/>
                            </a:rPr>
                            <m:t>𝑆𝐶</m:t>
                          </m:r>
                        </m:num>
                        <m:den>
                          <m:r>
                            <a:rPr lang="en-US" sz="2000" i="1">
                              <a:solidFill>
                                <a:schemeClr val="bg1"/>
                              </a:solidFill>
                              <a:latin typeface="Cambria Math"/>
                            </a:rPr>
                            <m:t>4</m:t>
                          </m:r>
                        </m:den>
                      </m:f>
                    </m:oMath>
                  </a14:m>
                  <a:endParaRPr lang="en-US" sz="2000" dirty="0">
                    <a:solidFill>
                      <a:schemeClr val="bg1"/>
                    </a:solidFill>
                  </a:endParaRPr>
                </a:p>
                <a:p>
                  <a:r>
                    <a:rPr lang="en-US" sz="2000" dirty="0">
                      <a:solidFill>
                        <a:schemeClr val="bg1"/>
                      </a:solidFill>
                    </a:rPr>
                    <a:t> </a:t>
                  </a:r>
                </a:p>
                <a:p>
                  <a:pPr/>
                  <a14:m>
                    <m:oMathPara xmlns:m="http://schemas.openxmlformats.org/officeDocument/2006/math">
                      <m:oMathParaPr>
                        <m:jc m:val="centerGroup"/>
                      </m:oMathParaPr>
                      <m:oMath xmlns:m="http://schemas.openxmlformats.org/officeDocument/2006/math">
                        <m:r>
                          <a:rPr lang="en-US" sz="2000" i="1">
                            <a:solidFill>
                              <a:schemeClr val="bg1"/>
                            </a:solidFill>
                            <a:latin typeface="Cambria Math"/>
                          </a:rPr>
                          <m:t>𝑇h𝑒𝑟𝑚𝑎𝑙</m:t>
                        </m:r>
                        <m:r>
                          <a:rPr lang="en-US" sz="2000" i="1">
                            <a:solidFill>
                              <a:schemeClr val="bg1"/>
                            </a:solidFill>
                            <a:latin typeface="Cambria Math"/>
                          </a:rPr>
                          <m:t> </m:t>
                        </m:r>
                        <m:r>
                          <a:rPr lang="en-US" sz="2000" i="1">
                            <a:solidFill>
                              <a:schemeClr val="bg1"/>
                            </a:solidFill>
                            <a:latin typeface="Cambria Math"/>
                          </a:rPr>
                          <m:t>𝑅𝑒𝑓𝑢𝑔𝑒</m:t>
                        </m:r>
                        <m:r>
                          <a:rPr lang="en-US" sz="2000" i="1">
                            <a:solidFill>
                              <a:schemeClr val="bg1"/>
                            </a:solidFill>
                            <a:latin typeface="Cambria Math"/>
                          </a:rPr>
                          <m:t>=</m:t>
                        </m:r>
                        <m:f>
                          <m:fPr>
                            <m:ctrlPr>
                              <a:rPr lang="en-US" sz="2000" i="1">
                                <a:solidFill>
                                  <a:schemeClr val="bg1"/>
                                </a:solidFill>
                                <a:latin typeface="Cambria Math"/>
                              </a:rPr>
                            </m:ctrlPr>
                          </m:fPr>
                          <m:num>
                            <m:sSup>
                              <m:sSupPr>
                                <m:ctrlPr>
                                  <a:rPr lang="en-US" sz="2000" i="1">
                                    <a:solidFill>
                                      <a:schemeClr val="bg1"/>
                                    </a:solidFill>
                                    <a:latin typeface="Cambria Math"/>
                                  </a:rPr>
                                </m:ctrlPr>
                              </m:sSupPr>
                              <m:e>
                                <m:d>
                                  <m:dPr>
                                    <m:ctrlPr>
                                      <a:rPr lang="en-US" sz="2000" i="1">
                                        <a:solidFill>
                                          <a:schemeClr val="bg1"/>
                                        </a:solidFill>
                                        <a:latin typeface="Cambria Math"/>
                                      </a:rPr>
                                    </m:ctrlPr>
                                  </m:dPr>
                                  <m:e>
                                    <m:r>
                                      <a:rPr lang="en-US" sz="2000" i="1">
                                        <a:solidFill>
                                          <a:schemeClr val="bg1"/>
                                        </a:solidFill>
                                        <a:latin typeface="Cambria Math"/>
                                      </a:rPr>
                                      <m:t>𝐹𝐷</m:t>
                                    </m:r>
                                    <m:r>
                                      <a:rPr lang="en-US" sz="2000" i="1">
                                        <a:solidFill>
                                          <a:schemeClr val="bg1"/>
                                        </a:solidFill>
                                        <a:latin typeface="Cambria Math"/>
                                      </a:rPr>
                                      <m:t>∗</m:t>
                                    </m:r>
                                    <m:r>
                                      <a:rPr lang="en-US" sz="2000" i="1">
                                        <a:solidFill>
                                          <a:schemeClr val="bg1"/>
                                        </a:solidFill>
                                        <a:latin typeface="Cambria Math"/>
                                      </a:rPr>
                                      <m:t>𝐹𝐶</m:t>
                                    </m:r>
                                  </m:e>
                                </m:d>
                              </m:e>
                              <m:sup>
                                <m:f>
                                  <m:fPr>
                                    <m:type m:val="skw"/>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2</m:t>
                                    </m:r>
                                  </m:den>
                                </m:f>
                              </m:sup>
                            </m:sSup>
                            <m:r>
                              <a:rPr lang="en-US" sz="2000" i="1">
                                <a:solidFill>
                                  <a:schemeClr val="bg1"/>
                                </a:solidFill>
                                <a:latin typeface="Cambria Math"/>
                              </a:rPr>
                              <m:t>+</m:t>
                            </m:r>
                            <m:r>
                              <a:rPr lang="en-US" sz="2000" i="1">
                                <a:solidFill>
                                  <a:schemeClr val="bg1"/>
                                </a:solidFill>
                                <a:latin typeface="Cambria Math"/>
                              </a:rPr>
                              <m:t>𝑇𝐶</m:t>
                            </m:r>
                          </m:num>
                          <m:den>
                            <m:r>
                              <a:rPr lang="en-US" sz="2000" i="1">
                                <a:solidFill>
                                  <a:schemeClr val="bg1"/>
                                </a:solidFill>
                                <a:latin typeface="Cambria Math"/>
                              </a:rPr>
                              <m:t>2</m:t>
                            </m:r>
                          </m:den>
                        </m:f>
                      </m:oMath>
                    </m:oMathPara>
                  </a14:m>
                  <a:endParaRPr lang="en-US" sz="2000" dirty="0">
                    <a:solidFill>
                      <a:schemeClr val="bg1"/>
                    </a:solidFill>
                  </a:endParaRPr>
                </a:p>
                <a:p>
                  <a:r>
                    <a:rPr lang="en-US" sz="2000" dirty="0">
                      <a:solidFill>
                        <a:schemeClr val="bg1"/>
                      </a:solidFill>
                    </a:rPr>
                    <a:t> </a:t>
                  </a:r>
                </a:p>
                <a:p>
                  <a:pPr/>
                  <a14:m>
                    <m:oMathPara xmlns:m="http://schemas.openxmlformats.org/officeDocument/2006/math">
                      <m:oMathParaPr>
                        <m:jc m:val="centerGroup"/>
                      </m:oMathParaPr>
                      <m:oMath xmlns:m="http://schemas.openxmlformats.org/officeDocument/2006/math">
                        <m:r>
                          <a:rPr lang="en-US" sz="2000" i="1">
                            <a:solidFill>
                              <a:schemeClr val="bg1"/>
                            </a:solidFill>
                            <a:latin typeface="Cambria Math"/>
                          </a:rPr>
                          <m:t>𝐻𝑆𝐼</m:t>
                        </m:r>
                        <m:r>
                          <a:rPr lang="en-US" sz="2000" i="1">
                            <a:solidFill>
                              <a:schemeClr val="bg1"/>
                            </a:solidFill>
                            <a:latin typeface="Cambria Math"/>
                          </a:rPr>
                          <m:t>=</m:t>
                        </m:r>
                        <m:r>
                          <a:rPr lang="en-US" sz="2000" i="1">
                            <a:solidFill>
                              <a:schemeClr val="bg1"/>
                            </a:solidFill>
                            <a:latin typeface="Cambria Math"/>
                          </a:rPr>
                          <m:t>𝐿𝑜𝑤𝑒𝑠𝑡</m:t>
                        </m:r>
                        <m:r>
                          <a:rPr lang="en-US" sz="2000" i="1">
                            <a:solidFill>
                              <a:schemeClr val="bg1"/>
                            </a:solidFill>
                            <a:latin typeface="Cambria Math"/>
                          </a:rPr>
                          <m:t> </m:t>
                        </m:r>
                        <m:r>
                          <a:rPr lang="en-US" sz="2000" i="1">
                            <a:solidFill>
                              <a:schemeClr val="bg1"/>
                            </a:solidFill>
                            <a:latin typeface="Cambria Math"/>
                          </a:rPr>
                          <m:t>𝑠𝑐𝑜𝑟𝑒</m:t>
                        </m:r>
                        <m:r>
                          <a:rPr lang="en-US" sz="2000" i="1">
                            <a:solidFill>
                              <a:schemeClr val="bg1"/>
                            </a:solidFill>
                            <a:latin typeface="Cambria Math"/>
                          </a:rPr>
                          <m:t> </m:t>
                        </m:r>
                        <m:r>
                          <a:rPr lang="en-US" sz="2000" i="1">
                            <a:solidFill>
                              <a:schemeClr val="bg1"/>
                            </a:solidFill>
                            <a:latin typeface="Cambria Math"/>
                          </a:rPr>
                          <m:t>𝑓𝑟𝑜𝑚</m:t>
                        </m:r>
                        <m:r>
                          <a:rPr lang="en-US" sz="2000" i="1">
                            <a:solidFill>
                              <a:schemeClr val="bg1"/>
                            </a:solidFill>
                            <a:latin typeface="Cambria Math"/>
                          </a:rPr>
                          <m:t> </m:t>
                        </m:r>
                        <m:r>
                          <a:rPr lang="en-US" sz="2000" i="1">
                            <a:solidFill>
                              <a:schemeClr val="bg1"/>
                            </a:solidFill>
                            <a:latin typeface="Cambria Math"/>
                          </a:rPr>
                          <m:t>𝐹𝑜𝑜𝑑</m:t>
                        </m:r>
                        <m:r>
                          <a:rPr lang="en-US" sz="2000" i="1">
                            <a:solidFill>
                              <a:schemeClr val="bg1"/>
                            </a:solidFill>
                            <a:latin typeface="Cambria Math"/>
                          </a:rPr>
                          <m:t>,</m:t>
                        </m:r>
                        <m:r>
                          <a:rPr lang="en-US" sz="2000" i="1">
                            <a:solidFill>
                              <a:schemeClr val="bg1"/>
                            </a:solidFill>
                            <a:latin typeface="Cambria Math"/>
                          </a:rPr>
                          <m:t>𝐶𝑜𝑣𝑒𝑟</m:t>
                        </m:r>
                        <m:r>
                          <a:rPr lang="en-US" sz="2000" i="1">
                            <a:solidFill>
                              <a:schemeClr val="bg1"/>
                            </a:solidFill>
                            <a:latin typeface="Cambria Math"/>
                          </a:rPr>
                          <m:t> </m:t>
                        </m:r>
                        <m:r>
                          <a:rPr lang="en-US" sz="2000" i="1">
                            <a:solidFill>
                              <a:schemeClr val="bg1"/>
                            </a:solidFill>
                            <a:latin typeface="Cambria Math"/>
                          </a:rPr>
                          <m:t>𝑜𝑟</m:t>
                        </m:r>
                        <m:r>
                          <a:rPr lang="en-US" sz="2000" i="1">
                            <a:solidFill>
                              <a:schemeClr val="bg1"/>
                            </a:solidFill>
                            <a:latin typeface="Cambria Math"/>
                          </a:rPr>
                          <m:t> </m:t>
                        </m:r>
                        <m:r>
                          <a:rPr lang="en-US" sz="2000" i="1">
                            <a:solidFill>
                              <a:schemeClr val="bg1"/>
                            </a:solidFill>
                            <a:latin typeface="Cambria Math"/>
                          </a:rPr>
                          <m:t>𝑇h𝑒𝑟𝑚𝑎𝑙</m:t>
                        </m:r>
                        <m:r>
                          <a:rPr lang="en-US" sz="2000" i="1">
                            <a:solidFill>
                              <a:schemeClr val="bg1"/>
                            </a:solidFill>
                            <a:latin typeface="Cambria Math"/>
                          </a:rPr>
                          <m:t> </m:t>
                        </m:r>
                        <m:r>
                          <a:rPr lang="en-US" sz="2000" i="1">
                            <a:solidFill>
                              <a:schemeClr val="bg1"/>
                            </a:solidFill>
                            <a:latin typeface="Cambria Math"/>
                          </a:rPr>
                          <m:t>𝑅𝑒𝑓𝑢𝑔𝑒</m:t>
                        </m:r>
                      </m:oMath>
                    </m:oMathPara>
                  </a14:m>
                  <a:endParaRPr lang="en-US" sz="2000" dirty="0" smtClean="0">
                    <a:solidFill>
                      <a:schemeClr val="bg1"/>
                    </a:solidFill>
                  </a:endParaRPr>
                </a:p>
                <a:p>
                  <a:endParaRPr lang="en-US" sz="2000" dirty="0">
                    <a:solidFill>
                      <a:schemeClr val="bg1"/>
                    </a:solidFill>
                  </a:endParaRPr>
                </a:p>
                <a:p>
                  <a:pPr algn="ctr"/>
                  <a:r>
                    <a:rPr lang="en-US" sz="2000" dirty="0" smtClean="0">
                      <a:solidFill>
                        <a:schemeClr val="bg1"/>
                      </a:solidFill>
                    </a:rPr>
                    <a:t>                                           </a:t>
                  </a:r>
                  <a:endParaRPr lang="en-US" sz="2000" dirty="0">
                    <a:solidFill>
                      <a:schemeClr val="bg1"/>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19583400" y="28376122"/>
                  <a:ext cx="7772400" cy="2885342"/>
                </a:xfrm>
                <a:prstGeom prst="rect">
                  <a:avLst/>
                </a:prstGeom>
                <a:blipFill rotWithShape="1">
                  <a:blip r:embed="rId16"/>
                  <a:stretch>
                    <a:fillRect/>
                  </a:stretch>
                </a:blipFill>
              </p:spPr>
              <p:txBody>
                <a:bodyPr/>
                <a:lstStyle/>
                <a:p>
                  <a:r>
                    <a:rPr lang="en-US">
                      <a:noFill/>
                    </a:rPr>
                    <a:t> </a:t>
                  </a:r>
                </a:p>
              </p:txBody>
            </p:sp>
          </mc:Fallback>
        </mc:AlternateContent>
      </p:grpSp>
      <p:sp>
        <p:nvSpPr>
          <p:cNvPr id="56" name="TextBox 55"/>
          <p:cNvSpPr txBox="1"/>
          <p:nvPr/>
        </p:nvSpPr>
        <p:spPr>
          <a:xfrm>
            <a:off x="19583400" y="31030560"/>
            <a:ext cx="16407067" cy="1200329"/>
          </a:xfrm>
          <a:prstGeom prst="rect">
            <a:avLst/>
          </a:prstGeom>
          <a:noFill/>
        </p:spPr>
        <p:txBody>
          <a:bodyPr wrap="square" rtlCol="0">
            <a:spAutoFit/>
          </a:bodyPr>
          <a:lstStyle/>
          <a:p>
            <a:r>
              <a:rPr lang="en-US" sz="3600" dirty="0" smtClean="0"/>
              <a:t>Figure 2. Examples of two acyclic graphical models, and their associated equations, created from two different experts.</a:t>
            </a:r>
            <a:endParaRPr lang="en-US" sz="3600" dirty="0"/>
          </a:p>
        </p:txBody>
      </p:sp>
      <p:sp>
        <p:nvSpPr>
          <p:cNvPr id="107" name="TextBox 106"/>
          <p:cNvSpPr txBox="1"/>
          <p:nvPr/>
        </p:nvSpPr>
        <p:spPr>
          <a:xfrm>
            <a:off x="28860302" y="4767015"/>
            <a:ext cx="21382370" cy="7109639"/>
          </a:xfrm>
          <a:prstGeom prst="rect">
            <a:avLst/>
          </a:prstGeom>
          <a:noFill/>
        </p:spPr>
        <p:txBody>
          <a:bodyPr wrap="square" rtlCol="0">
            <a:spAutoFit/>
          </a:bodyPr>
          <a:lstStyle/>
          <a:p>
            <a:r>
              <a:rPr lang="en-US" sz="4000" b="1" u="sng" dirty="0" smtClean="0"/>
              <a:t>Quantifying Uncertainty</a:t>
            </a:r>
            <a:endParaRPr lang="en-US" sz="4000" b="1" u="sng" dirty="0"/>
          </a:p>
          <a:p>
            <a:r>
              <a:rPr lang="en-US" sz="3200" dirty="0"/>
              <a:t>Quantifying the uncertainty associated with these models will be very important as land managers attempt to improve masked bobwhite habitat or find new potential release sites. Multiple sources of uncertainty are associated with each HSI model</a:t>
            </a:r>
            <a:r>
              <a:rPr lang="en-US" sz="3200" dirty="0" smtClean="0"/>
              <a:t>:</a:t>
            </a:r>
          </a:p>
          <a:p>
            <a:pPr marL="742950" indent="-742950">
              <a:buFont typeface="+mj-lt"/>
              <a:buAutoNum type="arabicPeriod"/>
            </a:pPr>
            <a:r>
              <a:rPr lang="en-US" sz="3200" dirty="0" smtClean="0"/>
              <a:t>Variable selection uncertainty</a:t>
            </a:r>
          </a:p>
          <a:p>
            <a:pPr marL="742950" indent="-742950">
              <a:buFont typeface="+mj-lt"/>
              <a:buAutoNum type="arabicPeriod"/>
            </a:pPr>
            <a:r>
              <a:rPr lang="en-US" sz="3200" dirty="0" smtClean="0"/>
              <a:t>The nature of the suitability functions</a:t>
            </a:r>
          </a:p>
          <a:p>
            <a:pPr marL="742950" indent="-742950">
              <a:buFont typeface="+mj-lt"/>
              <a:buAutoNum type="arabicPeriod"/>
            </a:pPr>
            <a:r>
              <a:rPr lang="en-US" sz="3200" dirty="0" smtClean="0"/>
              <a:t>The structure of the model</a:t>
            </a:r>
          </a:p>
          <a:p>
            <a:pPr marL="3146496" lvl="1" indent="-742950">
              <a:buFont typeface="+mj-lt"/>
              <a:buAutoNum type="alphaLcPeriod"/>
            </a:pPr>
            <a:r>
              <a:rPr lang="en-US" sz="3200" dirty="0" smtClean="0"/>
              <a:t>Relationships between variables</a:t>
            </a:r>
          </a:p>
          <a:p>
            <a:pPr marL="3146496" lvl="1" indent="-742950">
              <a:buFont typeface="+mj-lt"/>
              <a:buAutoNum type="alphaLcPeriod"/>
            </a:pPr>
            <a:r>
              <a:rPr lang="en-US" sz="3200" dirty="0" smtClean="0"/>
              <a:t>Importance of variables relative to one another</a:t>
            </a:r>
          </a:p>
          <a:p>
            <a:pPr marL="3146496" lvl="1" indent="-742950">
              <a:buFont typeface="+mj-lt"/>
              <a:buAutoNum type="alphaLcPeriod"/>
            </a:pPr>
            <a:r>
              <a:rPr lang="en-US" sz="3200" dirty="0" smtClean="0"/>
              <a:t>Latent variables (Food, Reproduction, etc.)</a:t>
            </a:r>
          </a:p>
          <a:p>
            <a:pPr marL="742950" indent="-742950">
              <a:buFont typeface="+mj-lt"/>
              <a:buAutoNum type="arabicPeriod"/>
            </a:pPr>
            <a:r>
              <a:rPr lang="en-US" sz="3200" dirty="0" smtClean="0"/>
              <a:t>Measurement error of model inputs</a:t>
            </a:r>
          </a:p>
          <a:p>
            <a:r>
              <a:rPr lang="en-US" sz="3200" dirty="0" smtClean="0"/>
              <a:t>We will focus our efforts on the quantification of uncertainty associated with (2) and (3).  Understanding this uncertainty will not just help land managers make decisions about habitat management, but will also identify the habitat variables which contain the greatest degree of uncertainty.  Understanding the greatest sources of uncertainty will be important for directing future research efforts.</a:t>
            </a:r>
          </a:p>
        </p:txBody>
      </p:sp>
      <p:pic>
        <p:nvPicPr>
          <p:cNvPr id="108" name="Picture 2" descr="C:\Documents and Settings\cnadeau\Desktop\Kingston files\Pictures\Scan-111024-0025.jpg"/>
          <p:cNvPicPr>
            <a:picLocks noChangeAspect="1" noChangeArrowheads="1"/>
          </p:cNvPicPr>
          <p:nvPr/>
        </p:nvPicPr>
        <p:blipFill rotWithShape="1">
          <a:blip r:embed="rId17" cstate="print">
            <a:extLst>
              <a:ext uri="{28A0092B-C50C-407E-A947-70E740481C1C}">
                <a14:useLocalDpi xmlns:a14="http://schemas.microsoft.com/office/drawing/2010/main"/>
              </a:ext>
            </a:extLst>
          </a:blip>
          <a:srcRect/>
          <a:stretch/>
        </p:blipFill>
        <p:spPr bwMode="auto">
          <a:xfrm>
            <a:off x="23522727" y="6125430"/>
            <a:ext cx="4091354" cy="5668230"/>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25931248" y="11793660"/>
            <a:ext cx="1682833" cy="276999"/>
          </a:xfrm>
          <a:prstGeom prst="rect">
            <a:avLst/>
          </a:prstGeom>
          <a:noFill/>
        </p:spPr>
        <p:txBody>
          <a:bodyPr wrap="none" rtlCol="0">
            <a:spAutoFit/>
          </a:bodyPr>
          <a:lstStyle/>
          <a:p>
            <a:r>
              <a:rPr lang="en-US" sz="1200" dirty="0" smtClean="0">
                <a:solidFill>
                  <a:schemeClr val="bg1"/>
                </a:solidFill>
              </a:rPr>
              <a:t>Photo by </a:t>
            </a:r>
            <a:r>
              <a:rPr lang="en-US" sz="1200" dirty="0">
                <a:solidFill>
                  <a:schemeClr val="bg1"/>
                </a:solidFill>
              </a:rPr>
              <a:t>R</a:t>
            </a:r>
            <a:r>
              <a:rPr lang="en-US" sz="1200" dirty="0" smtClean="0">
                <a:solidFill>
                  <a:schemeClr val="bg1"/>
                </a:solidFill>
              </a:rPr>
              <a:t>oy Tomlinson</a:t>
            </a:r>
            <a:endParaRPr lang="en-US" sz="1200" dirty="0">
              <a:solidFill>
                <a:schemeClr val="bg1"/>
              </a:solidFill>
            </a:endParaRPr>
          </a:p>
        </p:txBody>
      </p:sp>
      <p:sp>
        <p:nvSpPr>
          <p:cNvPr id="60" name="TextBox 59"/>
          <p:cNvSpPr txBox="1"/>
          <p:nvPr/>
        </p:nvSpPr>
        <p:spPr>
          <a:xfrm>
            <a:off x="23355124" y="11840154"/>
            <a:ext cx="26887548" cy="3170099"/>
          </a:xfrm>
          <a:prstGeom prst="rect">
            <a:avLst/>
          </a:prstGeom>
          <a:noFill/>
        </p:spPr>
        <p:txBody>
          <a:bodyPr wrap="square" rtlCol="0">
            <a:spAutoFit/>
          </a:bodyPr>
          <a:lstStyle/>
          <a:p>
            <a:r>
              <a:rPr lang="en-US" sz="4000" b="1" u="sng" dirty="0" smtClean="0"/>
              <a:t>Uncertainty of Suitability Relationships</a:t>
            </a:r>
          </a:p>
          <a:p>
            <a:r>
              <a:rPr lang="en-US" sz="3200" dirty="0"/>
              <a:t>Past efforts to quantify uncertainty in expert opinions typically require the expert to explicitly specify their confidence.  Unfortunately, an expert’s confidence in their own knowledge is likely to be a function of many factors, only one of which relates to the precision of their knowledge about the species habitat requirements.  We are instead using the complete set of expert opinions to quantify uncertainty in the species habitat models (Fig. 3).  Our current method assumes the “true” relationship is spanned by the set of expert opinions.  Therefore, the degree of uncertainty surrounding any suitability function is defined by the entire set of functions across all species experts (Fig. 3</a:t>
            </a:r>
            <a:r>
              <a:rPr lang="en-US" sz="3200" dirty="0" smtClean="0"/>
              <a:t>).</a:t>
            </a:r>
            <a:endParaRPr lang="en-US" sz="3200" dirty="0"/>
          </a:p>
        </p:txBody>
      </p:sp>
      <p:sp>
        <p:nvSpPr>
          <p:cNvPr id="61" name="TextBox 60"/>
          <p:cNvSpPr txBox="1"/>
          <p:nvPr/>
        </p:nvSpPr>
        <p:spPr>
          <a:xfrm>
            <a:off x="23355124" y="14971803"/>
            <a:ext cx="12520867" cy="7048083"/>
          </a:xfrm>
          <a:prstGeom prst="rect">
            <a:avLst/>
          </a:prstGeom>
          <a:noFill/>
        </p:spPr>
        <p:txBody>
          <a:bodyPr wrap="square" rtlCol="0">
            <a:spAutoFit/>
          </a:bodyPr>
          <a:lstStyle/>
          <a:p>
            <a:r>
              <a:rPr lang="en-US" sz="3200" dirty="0"/>
              <a:t>This method provides a good tool for visualizing the amount of uncertainty among experts regarding the importance of any specific habitat variable.  However, this method assumes experts at the extreme range of opinions are only either over or underestimating the true relationship</a:t>
            </a:r>
            <a:r>
              <a:rPr lang="en-US" sz="3200" dirty="0" smtClean="0"/>
              <a:t>.</a:t>
            </a:r>
          </a:p>
          <a:p>
            <a:endParaRPr lang="en-US" sz="2000" dirty="0"/>
          </a:p>
          <a:p>
            <a:r>
              <a:rPr lang="en-US" sz="3600" b="1" u="sng" dirty="0" smtClean="0"/>
              <a:t>Future Improvements on this Method</a:t>
            </a:r>
            <a:endParaRPr lang="en-US" sz="3200" dirty="0" smtClean="0"/>
          </a:p>
          <a:p>
            <a:pPr marL="457200" indent="-457200">
              <a:buFont typeface="Arial" pitchFamily="34" charset="0"/>
              <a:buChar char="•"/>
            </a:pPr>
            <a:r>
              <a:rPr lang="en-US" sz="3200" dirty="0"/>
              <a:t>This method ignores differences in the quality of expert knowledge which may be an important factor underlying estimates of uncertainty.  Future refinement of this method will incorporate differences in expertise.</a:t>
            </a:r>
          </a:p>
          <a:p>
            <a:pPr marL="457200" indent="-457200">
              <a:buFont typeface="Arial" pitchFamily="34" charset="0"/>
              <a:buChar char="•"/>
            </a:pPr>
            <a:r>
              <a:rPr lang="en-US" sz="3200" dirty="0"/>
              <a:t>Additionally, information from the complete set of expert opinions will be incorporated into individual suitability functions.  This will allow each model to be considered individually while still accounting for uncertainty.</a:t>
            </a:r>
          </a:p>
        </p:txBody>
      </p:sp>
      <p:pic>
        <p:nvPicPr>
          <p:cNvPr id="1042" name="Picture 18" descr="C:\Users\dominic\Documents\Work\Current Projects\MBQ\GD mean-revised.emf"/>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41681400" y="20421884"/>
            <a:ext cx="41148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dominic\Documents\Work\Current Projects\MBQ\Revised GD all plot-no mean.emf"/>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37122246" y="20421884"/>
            <a:ext cx="41148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Users\dominic\Documents\Work\Current Projects\MBQ\GD meanwith error 2.jpeg"/>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46127872" y="20421884"/>
            <a:ext cx="41148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Users\dominic\Documents\Work\Current Projects\MBQ\GC all-revised.jpeg"/>
          <p:cNvPicPr>
            <a:picLocks noChangeAspect="1" noChangeArrowheads="1"/>
          </p:cNvPicPr>
          <p:nvPr/>
        </p:nvPicPr>
        <p:blipFill>
          <a:blip r:embed="rId21">
            <a:extLst>
              <a:ext uri="{28A0092B-C50C-407E-A947-70E740481C1C}">
                <a14:useLocalDpi xmlns:a14="http://schemas.microsoft.com/office/drawing/2010/main"/>
              </a:ext>
            </a:extLst>
          </a:blip>
          <a:srcRect/>
          <a:stretch>
            <a:fillRect/>
          </a:stretch>
        </p:blipFill>
        <p:spPr bwMode="auto">
          <a:xfrm>
            <a:off x="37122241" y="15543303"/>
            <a:ext cx="41148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Users\dominic\Documents\Work\Current Projects\MBQ\GC mean-revised.jpeg"/>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41681400" y="15543303"/>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37148351" y="14892715"/>
            <a:ext cx="381836" cy="584775"/>
          </a:xfrm>
          <a:prstGeom prst="rect">
            <a:avLst/>
          </a:prstGeom>
          <a:noFill/>
        </p:spPr>
        <p:txBody>
          <a:bodyPr wrap="none" rtlCol="0">
            <a:spAutoFit/>
          </a:bodyPr>
          <a:lstStyle/>
          <a:p>
            <a:r>
              <a:rPr lang="en-US" sz="3200" dirty="0" smtClean="0"/>
              <a:t>a</a:t>
            </a:r>
            <a:endParaRPr lang="en-US" sz="3200" dirty="0"/>
          </a:p>
        </p:txBody>
      </p:sp>
      <p:sp>
        <p:nvSpPr>
          <p:cNvPr id="130" name="TextBox 129"/>
          <p:cNvSpPr txBox="1"/>
          <p:nvPr/>
        </p:nvSpPr>
        <p:spPr>
          <a:xfrm>
            <a:off x="41692612" y="14907380"/>
            <a:ext cx="401072" cy="584775"/>
          </a:xfrm>
          <a:prstGeom prst="rect">
            <a:avLst/>
          </a:prstGeom>
          <a:noFill/>
        </p:spPr>
        <p:txBody>
          <a:bodyPr wrap="none" rtlCol="0">
            <a:spAutoFit/>
          </a:bodyPr>
          <a:lstStyle/>
          <a:p>
            <a:r>
              <a:rPr lang="en-US" sz="3200" dirty="0"/>
              <a:t>b</a:t>
            </a:r>
          </a:p>
        </p:txBody>
      </p:sp>
      <p:sp>
        <p:nvSpPr>
          <p:cNvPr id="131" name="TextBox 130"/>
          <p:cNvSpPr txBox="1"/>
          <p:nvPr/>
        </p:nvSpPr>
        <p:spPr>
          <a:xfrm>
            <a:off x="46129977" y="14936710"/>
            <a:ext cx="357790" cy="584775"/>
          </a:xfrm>
          <a:prstGeom prst="rect">
            <a:avLst/>
          </a:prstGeom>
          <a:noFill/>
        </p:spPr>
        <p:txBody>
          <a:bodyPr wrap="none" rtlCol="0">
            <a:spAutoFit/>
          </a:bodyPr>
          <a:lstStyle/>
          <a:p>
            <a:r>
              <a:rPr lang="en-US" sz="3200" dirty="0"/>
              <a:t>c</a:t>
            </a:r>
          </a:p>
        </p:txBody>
      </p:sp>
      <p:sp>
        <p:nvSpPr>
          <p:cNvPr id="132" name="TextBox 131"/>
          <p:cNvSpPr txBox="1"/>
          <p:nvPr/>
        </p:nvSpPr>
        <p:spPr>
          <a:xfrm>
            <a:off x="37181501" y="19837109"/>
            <a:ext cx="401072" cy="584775"/>
          </a:xfrm>
          <a:prstGeom prst="rect">
            <a:avLst/>
          </a:prstGeom>
          <a:noFill/>
        </p:spPr>
        <p:txBody>
          <a:bodyPr wrap="none" rtlCol="0">
            <a:spAutoFit/>
          </a:bodyPr>
          <a:lstStyle/>
          <a:p>
            <a:r>
              <a:rPr lang="en-US" sz="3200" dirty="0"/>
              <a:t>d</a:t>
            </a:r>
          </a:p>
        </p:txBody>
      </p:sp>
      <p:sp>
        <p:nvSpPr>
          <p:cNvPr id="133" name="TextBox 132"/>
          <p:cNvSpPr txBox="1"/>
          <p:nvPr/>
        </p:nvSpPr>
        <p:spPr>
          <a:xfrm>
            <a:off x="41740655" y="19837864"/>
            <a:ext cx="388248" cy="584775"/>
          </a:xfrm>
          <a:prstGeom prst="rect">
            <a:avLst/>
          </a:prstGeom>
          <a:noFill/>
        </p:spPr>
        <p:txBody>
          <a:bodyPr wrap="none" rtlCol="0">
            <a:spAutoFit/>
          </a:bodyPr>
          <a:lstStyle/>
          <a:p>
            <a:r>
              <a:rPr lang="en-US" sz="3200" dirty="0"/>
              <a:t>e</a:t>
            </a:r>
          </a:p>
        </p:txBody>
      </p:sp>
      <p:sp>
        <p:nvSpPr>
          <p:cNvPr id="134" name="TextBox 133"/>
          <p:cNvSpPr txBox="1"/>
          <p:nvPr/>
        </p:nvSpPr>
        <p:spPr>
          <a:xfrm>
            <a:off x="46129977" y="19837864"/>
            <a:ext cx="309700" cy="584775"/>
          </a:xfrm>
          <a:prstGeom prst="rect">
            <a:avLst/>
          </a:prstGeom>
          <a:noFill/>
        </p:spPr>
        <p:txBody>
          <a:bodyPr wrap="none" rtlCol="0">
            <a:spAutoFit/>
          </a:bodyPr>
          <a:lstStyle/>
          <a:p>
            <a:r>
              <a:rPr lang="en-US" sz="3200" dirty="0"/>
              <a:t>f</a:t>
            </a:r>
          </a:p>
        </p:txBody>
      </p:sp>
      <p:sp>
        <p:nvSpPr>
          <p:cNvPr id="67" name="TextBox 66"/>
          <p:cNvSpPr txBox="1"/>
          <p:nvPr/>
        </p:nvSpPr>
        <p:spPr>
          <a:xfrm>
            <a:off x="37199715" y="25074880"/>
            <a:ext cx="13061171" cy="2554545"/>
          </a:xfrm>
          <a:prstGeom prst="rect">
            <a:avLst/>
          </a:prstGeom>
          <a:noFill/>
        </p:spPr>
        <p:txBody>
          <a:bodyPr wrap="square" rtlCol="0">
            <a:spAutoFit/>
          </a:bodyPr>
          <a:lstStyle/>
          <a:p>
            <a:r>
              <a:rPr lang="en-US" sz="3200" dirty="0"/>
              <a:t>Figure 3. A comparison of the uncertainty in expert opinion between two habitat variables.  Uncertainty among experts was greater for grass cover than for grass diversity and experts lacked consensus regarding an optimal value for grass cover.</a:t>
            </a:r>
          </a:p>
          <a:p>
            <a:endParaRPr lang="en-US" sz="3200" dirty="0"/>
          </a:p>
        </p:txBody>
      </p:sp>
      <p:sp>
        <p:nvSpPr>
          <p:cNvPr id="99" name="TextBox 98"/>
          <p:cNvSpPr txBox="1"/>
          <p:nvPr/>
        </p:nvSpPr>
        <p:spPr>
          <a:xfrm>
            <a:off x="36728400" y="27323554"/>
            <a:ext cx="13810205" cy="2616101"/>
          </a:xfrm>
          <a:prstGeom prst="rect">
            <a:avLst/>
          </a:prstGeom>
          <a:noFill/>
        </p:spPr>
        <p:txBody>
          <a:bodyPr wrap="square" rtlCol="0">
            <a:spAutoFit/>
          </a:bodyPr>
          <a:lstStyle/>
          <a:p>
            <a:r>
              <a:rPr lang="en-US" sz="3600" b="1" u="sng" dirty="0" smtClean="0"/>
              <a:t>Future Work</a:t>
            </a:r>
          </a:p>
          <a:p>
            <a:r>
              <a:rPr lang="en-US" sz="3200" dirty="0" smtClean="0"/>
              <a:t>Future work will also quantify uncertainty in model structure and measurement of habitat variables.  Combining all the sources of uncertainty associated with HSI models for endangered species will be an important improvement for this useful modeling tool.</a:t>
            </a:r>
            <a:endParaRPr lang="en-US" sz="3200" dirty="0"/>
          </a:p>
        </p:txBody>
      </p:sp>
      <p:pic>
        <p:nvPicPr>
          <p:cNvPr id="1026" name="Picture 2" descr="C:\Users\dominic\Documents\Work\Current Projects\MBQ\GC uncertainty 2.jpeg"/>
          <p:cNvPicPr>
            <a:picLocks noChangeAspect="1" noChangeArrowheads="1"/>
          </p:cNvPicPr>
          <p:nvPr/>
        </p:nvPicPr>
        <p:blipFill>
          <a:blip r:embed="rId23">
            <a:extLst>
              <a:ext uri="{28A0092B-C50C-407E-A947-70E740481C1C}">
                <a14:useLocalDpi xmlns:a14="http://schemas.microsoft.com/office/drawing/2010/main"/>
              </a:ext>
            </a:extLst>
          </a:blip>
          <a:srcRect/>
          <a:stretch>
            <a:fillRect/>
          </a:stretch>
        </p:blipFill>
        <p:spPr bwMode="auto">
          <a:xfrm>
            <a:off x="46127872" y="15543303"/>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646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5267</TotalTime>
  <Words>1331</Words>
  <Application>Microsoft Office PowerPoint</Application>
  <PresentationFormat>Custom</PresentationFormat>
  <Paragraphs>63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SNRE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Dlaroche</dc:creator>
  <cp:lastModifiedBy>Dominic D LaRoche</cp:lastModifiedBy>
  <cp:revision>116</cp:revision>
  <dcterms:created xsi:type="dcterms:W3CDTF">2011-10-20T19:12:51Z</dcterms:created>
  <dcterms:modified xsi:type="dcterms:W3CDTF">2012-12-18T15:28:27Z</dcterms:modified>
</cp:coreProperties>
</file>