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30" r:id="rId3"/>
    <p:sldId id="301" r:id="rId4"/>
    <p:sldId id="302" r:id="rId5"/>
    <p:sldId id="305" r:id="rId6"/>
    <p:sldId id="259" r:id="rId7"/>
    <p:sldId id="331" r:id="rId8"/>
    <p:sldId id="332" r:id="rId9"/>
    <p:sldId id="333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44" r:id="rId35"/>
    <p:sldId id="345" r:id="rId36"/>
    <p:sldId id="347" r:id="rId37"/>
    <p:sldId id="348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28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conway" initials="c" lastIdx="14" clrIdx="0"/>
  <p:cmAuthor id="1" name="Dlaroche" initials="DDL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361"/>
    <a:srgbClr val="CD7371"/>
    <a:srgbClr val="D58987"/>
    <a:srgbClr val="DFA5A5"/>
    <a:srgbClr val="D78D8D"/>
    <a:srgbClr val="D07A7A"/>
    <a:srgbClr val="DA9896"/>
    <a:srgbClr val="CA6868"/>
    <a:srgbClr val="F4E1E0"/>
    <a:srgbClr val="F0D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880" autoAdjust="0"/>
  </p:normalViewPr>
  <p:slideViewPr>
    <p:cSldViewPr>
      <p:cViewPr>
        <p:scale>
          <a:sx n="75" d="100"/>
          <a:sy n="75" d="100"/>
        </p:scale>
        <p:origin x="-1014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83069-A56A-463C-B091-B02311AF6B9E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D7019-99E6-46FB-AB36-9BF814FFD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7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0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‘will</a:t>
            </a:r>
            <a:r>
              <a:rPr lang="en-US" baseline="0" dirty="0" smtClean="0"/>
              <a:t> be’ to ‘could be’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73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why we need to get</a:t>
            </a:r>
            <a:r>
              <a:rPr lang="en-US" baseline="0" dirty="0" smtClean="0"/>
              <a:t> to step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4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a heat map of the 16 variables after removing non-habitat variables but including ultimate processes.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47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you can see,</a:t>
            </a:r>
            <a:r>
              <a:rPr lang="en-US" baseline="0" dirty="0" smtClean="0"/>
              <a:t> some variables had strong agreement between experts.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3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r>
              <a:rPr lang="en-US" baseline="0" dirty="0" smtClean="0"/>
              <a:t> had moderate agreement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2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still others had disagreement.  As a side note this</a:t>
            </a:r>
            <a:r>
              <a:rPr lang="en-US" baseline="0" dirty="0" smtClean="0"/>
              <a:t> information may be useful in directing future research to clarify these inconsistencies and settle some of these disputes.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plots to illustrate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9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0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7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5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6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3290-E6A5-47F2-BAC9-B854AD0D9D9F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jpeg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jpeg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3886200" cy="30670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Habitat Suitability Index Models for Masked Bobwhite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95800"/>
            <a:ext cx="41148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Dominic D LaRoche</a:t>
            </a:r>
            <a:r>
              <a:rPr lang="en-US" sz="2400" baseline="300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 and Courtney J Conway</a:t>
            </a:r>
            <a:r>
              <a:rPr lang="en-US" sz="2400" baseline="30000" dirty="0" smtClean="0">
                <a:solidFill>
                  <a:schemeClr val="bg1"/>
                </a:solidFill>
              </a:rPr>
              <a:t>2</a:t>
            </a:r>
          </a:p>
          <a:p>
            <a:r>
              <a:rPr lang="en-US" sz="1400" baseline="30000" dirty="0" smtClean="0">
                <a:solidFill>
                  <a:schemeClr val="bg1"/>
                </a:solidFill>
              </a:rPr>
              <a:t>1</a:t>
            </a:r>
            <a:r>
              <a:rPr lang="en-US" sz="1400" dirty="0" smtClean="0">
                <a:solidFill>
                  <a:schemeClr val="bg1"/>
                </a:solidFill>
              </a:rPr>
              <a:t> University of Arizona, School of Natural Resources</a:t>
            </a:r>
          </a:p>
          <a:p>
            <a:r>
              <a:rPr lang="en-US" sz="1400" baseline="30000" dirty="0" smtClean="0">
                <a:solidFill>
                  <a:schemeClr val="bg1"/>
                </a:solidFill>
              </a:rPr>
              <a:t>2</a:t>
            </a:r>
            <a:r>
              <a:rPr lang="en-US" sz="1400" dirty="0" smtClean="0">
                <a:solidFill>
                  <a:schemeClr val="bg1"/>
                </a:solidFill>
              </a:rPr>
              <a:t> USGS Idaho Cooperative Fish and Wildlife Research Unit</a:t>
            </a:r>
            <a:endParaRPr lang="en-US" sz="1400" baseline="300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cnadeau\Desktop\Kingston files\Pictures\Scan-111024-002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3" t="22143" r="33396"/>
          <a:stretch/>
        </p:blipFill>
        <p:spPr bwMode="auto">
          <a:xfrm>
            <a:off x="4800600" y="457200"/>
            <a:ext cx="4091354" cy="56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09121" y="6108607"/>
            <a:ext cx="1682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Photo by </a:t>
            </a:r>
            <a:r>
              <a:rPr lang="en-US" sz="1200" dirty="0">
                <a:solidFill>
                  <a:schemeClr val="bg1"/>
                </a:solidFill>
              </a:rPr>
              <a:t>R</a:t>
            </a:r>
            <a:r>
              <a:rPr lang="en-US" sz="1200" dirty="0" smtClean="0">
                <a:solidFill>
                  <a:schemeClr val="bg1"/>
                </a:solidFill>
              </a:rPr>
              <a:t>oy Tomlinson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Objective 1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700" dirty="0">
                <a:solidFill>
                  <a:schemeClr val="bg1"/>
                </a:solidFill>
              </a:rPr>
              <a:t>Identify Important Variables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7906"/>
              </p:ext>
            </p:extLst>
          </p:nvPr>
        </p:nvGraphicFramePr>
        <p:xfrm>
          <a:off x="920750" y="2305844"/>
          <a:ext cx="7302500" cy="3495675"/>
        </p:xfrm>
        <a:graphic>
          <a:graphicData uri="http://schemas.openxmlformats.org/drawingml/2006/table">
            <a:tbl>
              <a:tblPr/>
              <a:tblGrid>
                <a:gridCol w="6096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</a:tblGrid>
              <a:tr h="1400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Avian Predators</a:t>
                      </a:r>
                    </a:p>
                  </a:txBody>
                  <a:tcPr marL="9525" marR="9525" marT="9525" marB="0" vert="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Winter Food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Invasive Plant </a:t>
                      </a:r>
                      <a:r>
                        <a:rPr lang="en-US" sz="1100" b="0" i="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spp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Climate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Woodland /Grassland Edges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Thermal </a:t>
                      </a:r>
                      <a:r>
                        <a:rPr lang="en-US" sz="1100" b="0" i="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Refugia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Brush and Shrub Cover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Vegetation Height (herbaceous)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Leguminous Shrubs</a:t>
                      </a:r>
                    </a:p>
                  </a:txBody>
                  <a:tcPr marL="9525" marR="9525" marT="9525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Vegetation Structural Diversity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Arthropod Diversity and Abundance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Bare Ground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Grass Cover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Tree Cover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Mammalian Predators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Herbaceous Species Diversity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Forb Cover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63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63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89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1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5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1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</a:t>
                      </a:r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Very</a:t>
                      </a:r>
                      <a:r>
                        <a:rPr lang="en-US" sz="1100" b="0" i="0" u="none" strike="noStrike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Important and Beneficial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Important and Detrimental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solidFill>
                            <a:prstClr val="white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2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4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CF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A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E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2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7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solidFill>
                            <a:prstClr val="white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A9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686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525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</a:t>
            </a:r>
            <a:r>
              <a:rPr lang="en-US" dirty="0">
                <a:solidFill>
                  <a:schemeClr val="bg1"/>
                </a:solidFill>
              </a:rPr>
              <a:t>Objective 1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700" dirty="0">
                <a:solidFill>
                  <a:schemeClr val="bg1"/>
                </a:solidFill>
              </a:rPr>
              <a:t>Identify Important Variables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578085"/>
              </p:ext>
            </p:extLst>
          </p:nvPr>
        </p:nvGraphicFramePr>
        <p:xfrm>
          <a:off x="920750" y="2305844"/>
          <a:ext cx="7302500" cy="3495675"/>
        </p:xfrm>
        <a:graphic>
          <a:graphicData uri="http://schemas.openxmlformats.org/drawingml/2006/table">
            <a:tbl>
              <a:tblPr/>
              <a:tblGrid>
                <a:gridCol w="6096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</a:tblGrid>
              <a:tr h="1400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Avian Predators</a:t>
                      </a:r>
                    </a:p>
                  </a:txBody>
                  <a:tcPr marL="9525" marR="9525" marT="9525" marB="0" vert="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Winter Food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Invasive Plant </a:t>
                      </a:r>
                      <a:r>
                        <a:rPr lang="en-US" sz="1100" b="0" i="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spp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Climate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Woodland /Grassland Edges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Thermal </a:t>
                      </a:r>
                      <a:r>
                        <a:rPr lang="en-US" sz="1100" b="0" i="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Refugia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Brush and Shrub Cover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Vegetation Height (herbaceous)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Leguminous Shrubs</a:t>
                      </a:r>
                    </a:p>
                  </a:txBody>
                  <a:tcPr marL="9525" marR="9525" marT="9525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Vegetation Structural Diversity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Arthropod Diversity and Abundance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Bare Ground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Grass Cover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Tree Cover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Mammalian Predators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Herbaceous Species Diversity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Forb Cover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63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63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89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1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5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1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</a:t>
                      </a:r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Very</a:t>
                      </a:r>
                      <a:r>
                        <a:rPr lang="en-US" sz="1100" b="0" i="0" u="none" strike="noStrike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Important and Beneficial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Important and Detrimental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solidFill>
                            <a:prstClr val="white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2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4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CF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A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E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2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7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solidFill>
                            <a:prstClr val="white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A9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686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5252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00200" y="1676400"/>
            <a:ext cx="4855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Some strong agreement on variables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625090" y="2362200"/>
            <a:ext cx="533400" cy="3048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91200" y="2362200"/>
            <a:ext cx="533400" cy="3048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Objective 1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700" dirty="0">
                <a:solidFill>
                  <a:schemeClr val="bg1"/>
                </a:solidFill>
              </a:rPr>
              <a:t>Identify Important Variables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08423"/>
              </p:ext>
            </p:extLst>
          </p:nvPr>
        </p:nvGraphicFramePr>
        <p:xfrm>
          <a:off x="920750" y="2305844"/>
          <a:ext cx="7302500" cy="3523456"/>
        </p:xfrm>
        <a:graphic>
          <a:graphicData uri="http://schemas.openxmlformats.org/drawingml/2006/table">
            <a:tbl>
              <a:tblPr/>
              <a:tblGrid>
                <a:gridCol w="6096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</a:tblGrid>
              <a:tr h="1427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Avian Predators</a:t>
                      </a:r>
                    </a:p>
                  </a:txBody>
                  <a:tcPr marL="9525" marR="9525" marT="9525" marB="0" vert="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Winter Food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Invasive Plant </a:t>
                      </a:r>
                      <a:r>
                        <a:rPr lang="en-US" sz="1100" b="0" i="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spp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Climate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Woodland /Grassland Edges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Thermal </a:t>
                      </a:r>
                      <a:r>
                        <a:rPr lang="en-US" sz="1100" b="0" i="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Refugia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Brush and Shrub Cover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Vegetation Height (herbaceous)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Leguminous Shrubs</a:t>
                      </a:r>
                    </a:p>
                  </a:txBody>
                  <a:tcPr marL="9525" marR="9525" marT="9525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Vegetation Structural Diversity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Arthropod Diversity and Abundance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Bare Ground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Grass Cover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Tree Cover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Mammalian Predators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Herbaceous Species Diversity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Forb Cover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63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63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89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1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5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1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</a:t>
                      </a:r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Very</a:t>
                      </a:r>
                      <a:r>
                        <a:rPr lang="en-US" sz="1100" b="0" i="0" u="none" strike="noStrike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Important and Beneficial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Important and Detrimental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solidFill>
                            <a:prstClr val="white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2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4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CF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A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E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2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7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solidFill>
                            <a:prstClr val="white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A9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686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5252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00200" y="1676400"/>
            <a:ext cx="500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Some modest agreement on variables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810000" y="2362200"/>
            <a:ext cx="533400" cy="3200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72400" y="2362200"/>
            <a:ext cx="533400" cy="3124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</a:t>
            </a:r>
            <a:r>
              <a:rPr lang="en-US" dirty="0">
                <a:solidFill>
                  <a:schemeClr val="bg1"/>
                </a:solidFill>
              </a:rPr>
              <a:t>Objective 1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700" dirty="0">
                <a:solidFill>
                  <a:schemeClr val="bg1"/>
                </a:solidFill>
              </a:rPr>
              <a:t>Identify Important Variables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290352"/>
              </p:ext>
            </p:extLst>
          </p:nvPr>
        </p:nvGraphicFramePr>
        <p:xfrm>
          <a:off x="920750" y="2305844"/>
          <a:ext cx="7302500" cy="3495675"/>
        </p:xfrm>
        <a:graphic>
          <a:graphicData uri="http://schemas.openxmlformats.org/drawingml/2006/table">
            <a:tbl>
              <a:tblPr/>
              <a:tblGrid>
                <a:gridCol w="6096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</a:tblGrid>
              <a:tr h="1400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Avian Predators</a:t>
                      </a:r>
                    </a:p>
                  </a:txBody>
                  <a:tcPr marL="9525" marR="9525" marT="9525" marB="0" vert="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Winter Food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Invasive Plant </a:t>
                      </a:r>
                      <a:r>
                        <a:rPr lang="en-US" sz="1100" b="0" i="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spp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Climate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Woodland /Grassland Edges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Thermal </a:t>
                      </a:r>
                      <a:r>
                        <a:rPr lang="en-US" sz="1100" b="0" i="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Refugia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Brush and Shrub Cover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Vegetation Height (herbaceous)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Leguminous Shrubs</a:t>
                      </a:r>
                    </a:p>
                  </a:txBody>
                  <a:tcPr marL="9525" marR="9525" marT="9525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Vegetation Structural Diversity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Arthropod Diversity and Abundance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Bare Ground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Grass Cover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Tree Cover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Mammalian Predators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Herbaceous Species Diversity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Forb Cover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63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63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89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1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5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1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C7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D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Expert </a:t>
                      </a:r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Very</a:t>
                      </a:r>
                      <a:r>
                        <a:rPr lang="en-US" sz="1100" b="0" i="0" u="none" strike="noStrike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Important and Beneficial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Important and Detrimental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solidFill>
                            <a:prstClr val="white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2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4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CF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A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E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2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7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solidFill>
                            <a:prstClr val="white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A9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686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5252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00200" y="1671935"/>
            <a:ext cx="434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Some disagreement on variables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40280" y="2362200"/>
            <a:ext cx="533400" cy="3048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9400" y="2346960"/>
            <a:ext cx="457200" cy="3048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Objective 1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700" dirty="0">
                <a:solidFill>
                  <a:schemeClr val="bg1"/>
                </a:solidFill>
              </a:rPr>
              <a:t>Identify Important Variables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49086"/>
              </p:ext>
            </p:extLst>
          </p:nvPr>
        </p:nvGraphicFramePr>
        <p:xfrm>
          <a:off x="2743200" y="2286000"/>
          <a:ext cx="3581400" cy="421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685800"/>
                <a:gridCol w="838200"/>
              </a:tblGrid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Habitat Variable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r>
                        <a:rPr lang="en-US" sz="1100" u="none" strike="noStrike" baseline="30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Climate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-2.166667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Leguminous Shrubs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2.25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Thermal </a:t>
                      </a:r>
                      <a:r>
                        <a:rPr lang="en-US" sz="110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Refugia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Winter Food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2.75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Herbaceous Species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Woodland /Grassland Edges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Vegetation Structural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Brush and Shrub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3.666667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Bare Ground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Grass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Tree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Avian Predators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-4.333333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Forb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4.333333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Mammalian Predators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-4.666667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Arthropod Diversity and Abundance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Invasive Plant </a:t>
                      </a:r>
                      <a:r>
                        <a:rPr lang="en-US" sz="110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spp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6.5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Vegetation Height (herbaceous)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1999" y="1676400"/>
            <a:ext cx="7729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Developed a weighted list of variables to guide management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Methods: Objective 2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Quantify Species-Habitat Relationships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1" y="17526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Conducted second round of interviews to quantify explicit relationships between habitat variables and habitat suitability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Six experts participated in second round of interviews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Asked experts to draw hypothesized relationships and extrapolated relationships from the literature wherever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 descr="X:\Masked Bobwhite\Ellis graphs page 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6" t="28049" r="23183" b="53068"/>
          <a:stretch/>
        </p:blipFill>
        <p:spPr bwMode="auto">
          <a:xfrm>
            <a:off x="495299" y="4166615"/>
            <a:ext cx="3557111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25699" y="4379340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ight Arrow 5"/>
              <p:cNvSpPr/>
              <p:nvPr/>
            </p:nvSpPr>
            <p:spPr>
              <a:xfrm>
                <a:off x="4197095" y="4657724"/>
                <a:ext cx="978408" cy="484632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/>
                        </a:rPr>
                        <m:t>= 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Right Arrow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5" y="4657724"/>
                <a:ext cx="978408" cy="484632"/>
              </a:xfrm>
              <a:prstGeom prst="righ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1498" y="3785615"/>
            <a:ext cx="170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Forb Diversity</a:t>
            </a:r>
            <a:endParaRPr lang="en-US" b="1" u="sng" dirty="0">
              <a:solidFill>
                <a:schemeClr val="bg1"/>
              </a:solidFill>
            </a:endParaRPr>
          </a:p>
        </p:txBody>
      </p:sp>
      <p:pic>
        <p:nvPicPr>
          <p:cNvPr id="8" name="Picture 2" descr="X:\Masked Bobwhite\Graphs\Suitability Functions\Dave Ellis\FD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899" y="3970281"/>
            <a:ext cx="3017381" cy="16917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914401" y="6019800"/>
            <a:ext cx="655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Created mathematical functions to closely approximate drawings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Objective 2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Quantify Species-Habitat Relationships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1" y="1752600"/>
            <a:ext cx="723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Quantified the hypothesized relationship between 22 habitat variables and habitat suitability for masked bobwhites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Relationships varied by season, geographic location, and expert for a total of 90 individual hypothesized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Computed mean suitability relationships for each season and geographic location for each variable.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dominic\Documents\Work\Current Projects\MBQ\Presentations and Reports\GC_ALL_PLOT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38058"/>
            <a:ext cx="3643313" cy="254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197094" y="4049453"/>
            <a:ext cx="4394455" cy="2639975"/>
            <a:chOff x="4197094" y="4049453"/>
            <a:chExt cx="4394455" cy="2639975"/>
          </a:xfrm>
        </p:grpSpPr>
        <p:pic>
          <p:nvPicPr>
            <p:cNvPr id="1030" name="Picture 6" descr="C:\Users\dominic\Documents\Work\Current Projects\MBQ\Presentations and Reports\GC_P_MX.e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4049453"/>
              <a:ext cx="1581149" cy="1279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dominic\Documents\Work\Current Projects\MBQ\Presentations and Reports\GC_P_AZ.e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4052443"/>
              <a:ext cx="1581149" cy="1276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dominic\Documents\Work\Current Projects\MBQ\Presentations and Reports\GC_A_MX.e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6838" y="5410199"/>
              <a:ext cx="1585911" cy="1279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dominic\Documents\Work\Current Projects\MBQ\Presentations and Reports\GC_A_AZ.e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1" y="5410199"/>
              <a:ext cx="1581148" cy="1279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ight Arrow 11"/>
            <p:cNvSpPr/>
            <p:nvPr/>
          </p:nvSpPr>
          <p:spPr>
            <a:xfrm>
              <a:off x="4197094" y="5086367"/>
              <a:ext cx="832106" cy="484632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691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Objective 3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Develop Habitat Suitability Index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1" y="1752600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Used information from interviews and suitability relationships to create HSI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Created 6 HSI models from experts and 1 from the literature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Sent completed models to each expert for final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1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Additional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1" y="1752600"/>
            <a:ext cx="7239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Identified a need to create actionable information from the large number of hypothesized HSI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Quantify Uncertainty 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Uncertainty of habitat-suitability relationships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be used to identify habitat-suitability relationships with low or high uncertainty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Focus research on areas of highest uncertainty and importance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Uncertainty of Model Structures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determine the importance of model structure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mtClean="0">
                <a:solidFill>
                  <a:schemeClr val="bg1"/>
                </a:solidFill>
              </a:rPr>
              <a:t>Simulations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0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Understanding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057400"/>
            <a:ext cx="6934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Understanding  the uncertainty is important for making management decisions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How much uncertainty  is associated with each suitability estimate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What is the source of the uncertainty?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What is the impact of the uncertainty on recovery?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How can we reduce the uncertainty?</a:t>
            </a:r>
          </a:p>
        </p:txBody>
      </p:sp>
    </p:spTree>
    <p:extLst>
      <p:ext uri="{BB962C8B-B14F-4D97-AF65-F5344CB8AC3E}">
        <p14:creationId xmlns:p14="http://schemas.microsoft.com/office/powerpoint/2010/main" val="34575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Review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Products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Interpretation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Next Steps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0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Understanding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799" y="1752600"/>
            <a:ext cx="6934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Potential sources of uncertainty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Variable selection </a:t>
            </a:r>
            <a:r>
              <a:rPr lang="en-US" sz="2000" dirty="0" smtClean="0">
                <a:solidFill>
                  <a:schemeClr val="bg1"/>
                </a:solidFill>
              </a:rPr>
              <a:t>uncertainty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nature of the suitability </a:t>
            </a:r>
            <a:r>
              <a:rPr lang="en-US" sz="2000" dirty="0" smtClean="0">
                <a:solidFill>
                  <a:schemeClr val="bg1"/>
                </a:solidFill>
              </a:rPr>
              <a:t>functions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structure of the </a:t>
            </a:r>
            <a:r>
              <a:rPr lang="en-US" sz="2000" dirty="0" smtClean="0">
                <a:solidFill>
                  <a:schemeClr val="bg1"/>
                </a:solidFill>
              </a:rPr>
              <a:t>model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</a:rPr>
              <a:t>Relationships </a:t>
            </a:r>
            <a:r>
              <a:rPr lang="en-US" sz="2000" dirty="0">
                <a:solidFill>
                  <a:schemeClr val="bg1"/>
                </a:solidFill>
              </a:rPr>
              <a:t>between </a:t>
            </a:r>
            <a:r>
              <a:rPr lang="en-US" sz="2000" dirty="0" smtClean="0">
                <a:solidFill>
                  <a:schemeClr val="bg1"/>
                </a:solidFill>
              </a:rPr>
              <a:t>variables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</a:rPr>
              <a:t>Importance </a:t>
            </a:r>
            <a:r>
              <a:rPr lang="en-US" sz="2000" dirty="0">
                <a:solidFill>
                  <a:schemeClr val="bg1"/>
                </a:solidFill>
              </a:rPr>
              <a:t>of variables relative to one </a:t>
            </a:r>
            <a:r>
              <a:rPr lang="en-US" sz="2000" dirty="0" smtClean="0">
                <a:solidFill>
                  <a:schemeClr val="bg1"/>
                </a:solidFill>
              </a:rPr>
              <a:t>another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</a:rPr>
              <a:t>Latent </a:t>
            </a:r>
            <a:r>
              <a:rPr lang="en-US" sz="2000" dirty="0">
                <a:solidFill>
                  <a:schemeClr val="bg1"/>
                </a:solidFill>
              </a:rPr>
              <a:t>variables (Food, Reproduction, etc</a:t>
            </a:r>
            <a:r>
              <a:rPr lang="en-US" sz="2000" dirty="0" smtClean="0">
                <a:solidFill>
                  <a:schemeClr val="bg1"/>
                </a:solidFill>
              </a:rPr>
              <a:t>.)</a:t>
            </a:r>
          </a:p>
          <a:p>
            <a:pPr marL="914400" lvl="1" indent="-457200">
              <a:buFont typeface="+mj-lt"/>
              <a:buAutoNum type="alphaLcParenR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Measurement error of model inputs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2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Understanding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799" y="1752600"/>
            <a:ext cx="6934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Potential sources of uncertainty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Variable selection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uncertainty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nature of the suitability </a:t>
            </a:r>
            <a:r>
              <a:rPr lang="en-US" sz="2000" dirty="0" smtClean="0">
                <a:solidFill>
                  <a:schemeClr val="bg1"/>
                </a:solidFill>
              </a:rPr>
              <a:t>functions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The structure of the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model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Relationships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between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variables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Importance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of variables relative to one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another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Latent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variables (Food, Reproduction, etc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.)</a:t>
            </a:r>
          </a:p>
          <a:p>
            <a:pPr marL="914400" lvl="1" indent="-457200">
              <a:buFont typeface="+mj-lt"/>
              <a:buAutoNum type="alphaLcParenR"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Measurement error of model inputs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Understanding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799" y="1752600"/>
            <a:ext cx="6934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Potential sources of uncertainty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Variable selection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uncertainty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nature of the suitability </a:t>
            </a:r>
            <a:r>
              <a:rPr lang="en-US" sz="2000" dirty="0" smtClean="0">
                <a:solidFill>
                  <a:schemeClr val="bg1"/>
                </a:solidFill>
              </a:rPr>
              <a:t>functions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structure of the </a:t>
            </a:r>
            <a:r>
              <a:rPr lang="en-US" sz="2000" dirty="0" smtClean="0">
                <a:solidFill>
                  <a:schemeClr val="bg1"/>
                </a:solidFill>
              </a:rPr>
              <a:t>model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</a:rPr>
              <a:t>Relationships </a:t>
            </a:r>
            <a:r>
              <a:rPr lang="en-US" sz="2000" dirty="0">
                <a:solidFill>
                  <a:schemeClr val="bg1"/>
                </a:solidFill>
              </a:rPr>
              <a:t>between </a:t>
            </a:r>
            <a:r>
              <a:rPr lang="en-US" sz="2000" dirty="0" smtClean="0">
                <a:solidFill>
                  <a:schemeClr val="bg1"/>
                </a:solidFill>
              </a:rPr>
              <a:t>variables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</a:rPr>
              <a:t>Importance </a:t>
            </a:r>
            <a:r>
              <a:rPr lang="en-US" sz="2000" dirty="0">
                <a:solidFill>
                  <a:schemeClr val="bg1"/>
                </a:solidFill>
              </a:rPr>
              <a:t>of variables relative to one </a:t>
            </a:r>
            <a:r>
              <a:rPr lang="en-US" sz="2000" dirty="0" smtClean="0">
                <a:solidFill>
                  <a:schemeClr val="bg1"/>
                </a:solidFill>
              </a:rPr>
              <a:t>another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</a:rPr>
              <a:t>Latent </a:t>
            </a:r>
            <a:r>
              <a:rPr lang="en-US" sz="2000" dirty="0">
                <a:solidFill>
                  <a:schemeClr val="bg1"/>
                </a:solidFill>
              </a:rPr>
              <a:t>variables (Food, Reproduction, etc</a:t>
            </a:r>
            <a:r>
              <a:rPr lang="en-US" sz="2000" dirty="0" smtClean="0">
                <a:solidFill>
                  <a:schemeClr val="bg1"/>
                </a:solidFill>
              </a:rPr>
              <a:t>.)</a:t>
            </a:r>
          </a:p>
          <a:p>
            <a:pPr marL="914400" lvl="1" indent="-457200">
              <a:buFont typeface="+mj-lt"/>
              <a:buAutoNum type="alphaLcParenR"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Measurement error of model inputs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Estimating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799" y="1752600"/>
            <a:ext cx="693420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Uncertainty of Suitability Relationships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 used the complete set of expert opinion to quantify uncertainty for each suitability function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Assumes the “true” relationship is spanned by the set of expert opinions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Assumes experts at the extreme range of the function are either over or underestimating the true relationship </a:t>
            </a:r>
            <a:endParaRPr lang="en-US" dirty="0" smtClean="0">
              <a:solidFill>
                <a:schemeClr val="bg1"/>
              </a:solidFill>
            </a:endParaRPr>
          </a:p>
          <a:p>
            <a:pPr marL="914400" lvl="1" indent="-457200">
              <a:buFont typeface="Wingdings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Provides a tool for understanding where experts agree or disagree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0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 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799" y="1752600"/>
            <a:ext cx="693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Uncertainty of Proportion </a:t>
            </a:r>
            <a:r>
              <a:rPr lang="en-US" sz="2400" dirty="0" smtClean="0">
                <a:solidFill>
                  <a:schemeClr val="bg1"/>
                </a:solidFill>
              </a:rPr>
              <a:t>Forb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Cover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888838" y="4106331"/>
            <a:ext cx="304799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75116" y="4108048"/>
            <a:ext cx="304799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648" y="5866435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Diversity of Opinions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4341" y="5866435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Average Suitability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2799" y="5866435"/>
            <a:ext cx="128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Uncertainty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dominic\Documents\Work\Current Projects\MBQ\Presentations and Reports\GC_ALL_PLOT.em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171691" y="3087552"/>
            <a:ext cx="2681288" cy="252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075902"/>
              </p:ext>
            </p:extLst>
          </p:nvPr>
        </p:nvGraphicFramePr>
        <p:xfrm>
          <a:off x="6286463" y="3060658"/>
          <a:ext cx="2705137" cy="2552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Acrobat Document" r:id="rId5" imgW="3724072" imgH="3124110" progId="AcroExch.Document.7">
                  <p:embed/>
                </p:oleObj>
              </mc:Choice>
              <mc:Fallback>
                <p:oleObj name="Acrobat Document" r:id="rId5" imgW="3724072" imgH="312411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463" y="3060658"/>
                        <a:ext cx="2705137" cy="2552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" name="Picture 5" descr="C:\Users\dominic\Documents\Work\Current Projects\MBQ\Presentations and Reports\GC_P_AVG.e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637" y="3087552"/>
            <a:ext cx="2681479" cy="252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7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Another 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799" y="1752600"/>
            <a:ext cx="693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Uncertainty of Grass Diversity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888838" y="4106331"/>
            <a:ext cx="304799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75116" y="4108048"/>
            <a:ext cx="304799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648" y="5866435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Diversity of Opinions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4341" y="5866435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Average Suitability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2799" y="5866435"/>
            <a:ext cx="128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Uncertainty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8" descr="C:\Users\dominic\Documents\Work\Current Projects\MBQ\GD mean-revised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48977" y="30480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C:\Users\dominic\Documents\Work\Current Projects\MBQ\Revised GD all plot-no mean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3057525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0480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71623"/>
              </p:ext>
            </p:extLst>
          </p:nvPr>
        </p:nvGraphicFramePr>
        <p:xfrm>
          <a:off x="443089" y="1295400"/>
          <a:ext cx="2543601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Acrobat Document" r:id="rId4" imgW="3724072" imgH="3124110" progId="AcroExch.Document.7">
                  <p:embed/>
                </p:oleObj>
              </mc:Choice>
              <mc:Fallback>
                <p:oleObj name="Acrobat Document" r:id="rId4" imgW="3724072" imgH="3124110" progId="AcroExch.Document.7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89" y="1295400"/>
                        <a:ext cx="2543601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does this tell us?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39624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1675537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no consensus on the best amount of grass cover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14400" y="1994583"/>
            <a:ext cx="1371600" cy="60428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712576"/>
              </p:ext>
            </p:extLst>
          </p:nvPr>
        </p:nvGraphicFramePr>
        <p:xfrm>
          <a:off x="442913" y="1295400"/>
          <a:ext cx="2543175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Acrobat Document" r:id="rId4" imgW="3724072" imgH="3124110" progId="AcroExch.Document.7">
                  <p:embed/>
                </p:oleObj>
              </mc:Choice>
              <mc:Fallback>
                <p:oleObj name="Acrobat Document" r:id="rId4" imgW="3724072" imgH="3124110" progId="AcroExch.Document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1295400"/>
                        <a:ext cx="2543175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does this tell us?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39624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1675537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no consensus on the best amount of grass cover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mean is bi-modal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000314" y="2209800"/>
            <a:ext cx="3810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63700" y="1905000"/>
            <a:ext cx="3810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does this tell us?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39624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1675537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no consensus on the best amount of grass cover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mean is bi-modal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a large amount of uncertainty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71623"/>
              </p:ext>
            </p:extLst>
          </p:nvPr>
        </p:nvGraphicFramePr>
        <p:xfrm>
          <a:off x="442913" y="1295400"/>
          <a:ext cx="2543175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Acrobat Document" r:id="rId5" imgW="3724072" imgH="3124110" progId="AcroExch.Document.7">
                  <p:embed/>
                </p:oleObj>
              </mc:Choice>
              <mc:Fallback>
                <p:oleObj name="Acrobat Document" r:id="rId5" imgW="3724072" imgH="3124110" progId="AcroExch.Document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1295400"/>
                        <a:ext cx="2543175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4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does this tell us?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39624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1675537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no consensus on the best amount of grass cover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mean is bi-modal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a large amount of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4347299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</a:t>
            </a:r>
            <a:r>
              <a:rPr lang="en-US" i="1" dirty="0" smtClean="0">
                <a:solidFill>
                  <a:schemeClr val="bg1"/>
                </a:solidFill>
              </a:rPr>
              <a:t>is</a:t>
            </a:r>
            <a:r>
              <a:rPr lang="en-US" dirty="0" smtClean="0">
                <a:solidFill>
                  <a:schemeClr val="bg1"/>
                </a:solidFill>
              </a:rPr>
              <a:t> consensus on an optimal number of grass species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85999" y="4042499"/>
            <a:ext cx="671689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71623"/>
              </p:ext>
            </p:extLst>
          </p:nvPr>
        </p:nvGraphicFramePr>
        <p:xfrm>
          <a:off x="442913" y="1295400"/>
          <a:ext cx="2543175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Acrobat Document" r:id="rId5" imgW="3724072" imgH="3124110" progId="AcroExch.Document.7">
                  <p:embed/>
                </p:oleObj>
              </mc:Choice>
              <mc:Fallback>
                <p:oleObj name="Acrobat Document" r:id="rId5" imgW="3724072" imgH="3124110" progId="AcroExch.Document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1295400"/>
                        <a:ext cx="2543175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1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Habitat Suitability Index Models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(HSI)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Developed by the USFWS in 1981 to better evaluate fish and wildlife habitat needs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Contain quantitative relationships between key environmental variables and habitat suitability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Typically reference numerous experts/ literature sources and consolidate information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Typically used as hypotheses of species-habitat relationships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Serve as a basis for improved decision making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Increase understanding of habitat relationships through testing and refinement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be used to generate maps of ranked habitat units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2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does this tell us?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39624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1675537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no consensus on the best amount of grass cover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mean is bi-modal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a large amount of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4347299"/>
            <a:ext cx="480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</a:t>
            </a:r>
            <a:r>
              <a:rPr lang="en-US" i="1" dirty="0" smtClean="0">
                <a:solidFill>
                  <a:schemeClr val="bg1"/>
                </a:solidFill>
              </a:rPr>
              <a:t>is</a:t>
            </a:r>
            <a:r>
              <a:rPr lang="en-US" dirty="0" smtClean="0">
                <a:solidFill>
                  <a:schemeClr val="bg1"/>
                </a:solidFill>
              </a:rPr>
              <a:t> consensus on an optimal number of grass species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mean is consistent, i.e. one can compare two sites to see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hich is better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95400" y="46482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71623"/>
              </p:ext>
            </p:extLst>
          </p:nvPr>
        </p:nvGraphicFramePr>
        <p:xfrm>
          <a:off x="442913" y="1295400"/>
          <a:ext cx="2543175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Acrobat Document" r:id="rId5" imgW="3724072" imgH="3124110" progId="AcroExch.Document.7">
                  <p:embed/>
                </p:oleObj>
              </mc:Choice>
              <mc:Fallback>
                <p:oleObj name="Acrobat Document" r:id="rId5" imgW="3724072" imgH="3124110" progId="AcroExch.Document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1295400"/>
                        <a:ext cx="2543175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does this tell us?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39624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1675537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no consensus on the best amount of grass cover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mean is bi-modal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a large amount of uncertainty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4347299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</a:t>
            </a:r>
            <a:r>
              <a:rPr lang="en-US" i="1" dirty="0" smtClean="0">
                <a:solidFill>
                  <a:schemeClr val="bg1"/>
                </a:solidFill>
              </a:rPr>
              <a:t>is</a:t>
            </a:r>
            <a:r>
              <a:rPr lang="en-US" dirty="0" smtClean="0">
                <a:solidFill>
                  <a:schemeClr val="bg1"/>
                </a:solidFill>
              </a:rPr>
              <a:t> consensus on an optimal number of grass species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mean is consistent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a less uncertainty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71623"/>
              </p:ext>
            </p:extLst>
          </p:nvPr>
        </p:nvGraphicFramePr>
        <p:xfrm>
          <a:off x="442913" y="1295400"/>
          <a:ext cx="2543175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Acrobat Document" r:id="rId5" imgW="3724072" imgH="3124110" progId="AcroExch.Document.7">
                  <p:embed/>
                </p:oleObj>
              </mc:Choice>
              <mc:Fallback>
                <p:oleObj name="Acrobat Document" r:id="rId5" imgW="3724072" imgH="3124110" progId="AcroExch.Document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1295400"/>
                        <a:ext cx="2543175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15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does this tell us?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93604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We can compare uncertainty between variables by numerically integrating  the area of the uncertainty estimate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22" descr="C:\Users\dominic\Documents\Work\Current Projects\MBQ\GD meanwith error 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89" y="3962400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914400" y="5715000"/>
            <a:ext cx="0" cy="46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90600" y="5224462"/>
            <a:ext cx="0" cy="957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66800" y="4800600"/>
            <a:ext cx="0" cy="138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143000" y="4572000"/>
            <a:ext cx="0" cy="1610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219200" y="4419600"/>
            <a:ext cx="0" cy="176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295400" y="4267200"/>
            <a:ext cx="0" cy="1914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52875" y="4347476"/>
            <a:ext cx="40429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Three steps: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Standardize the units among variables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Integrate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Rank Variables based on uncertainty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0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Uncertainty of Suitability Functions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13724"/>
              </p:ext>
            </p:extLst>
          </p:nvPr>
        </p:nvGraphicFramePr>
        <p:xfrm>
          <a:off x="609599" y="1447800"/>
          <a:ext cx="7924803" cy="4800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422"/>
                <a:gridCol w="1082824"/>
                <a:gridCol w="2947733"/>
                <a:gridCol w="1082824"/>
              </a:tblGrid>
              <a:tr h="5250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Habitat Variable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effectLst/>
                        </a:rPr>
                        <a:t>Uncertainty</a:t>
                      </a:r>
                      <a:endParaRPr lang="en-US" sz="1400" b="1" dirty="0">
                        <a:ln>
                          <a:noFill/>
                        </a:ln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Habitat Variable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Uncertainty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Forb Cover: AZ, Summer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988.1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Forb Cover: AZ, Winter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988.1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Proportion of Bare Ground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630.2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Forb Cover: MX, Winter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986.7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Tree Cover: AZ, Uplands, Winter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603.7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Forb Cover: MX, Summer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986.7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Tree Cover: MX, Arroyos, Winter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586.0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Perennial Grass Cover, MX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974.6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Grass Height for Cover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557.6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Annual Grass Cover, MX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974.5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Annual Grass Diversity, MX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550.0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Perennial Grass Cover, AZ 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956.9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Annual Grass Diversity, AZ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549.9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Annual Grass Cover, AZ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956.8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Forb Height in the Spring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530.6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Forb Diversity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787.5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Tree Cover: MX, Arroyos, Summer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527.7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Shrub Cover: MX, Summer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681.5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Perennial Grass Diversity, MX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527.3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Shrub Cover: MX, Winter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681.5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Perennial Grass Diversity, AZ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524.9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Forb Height in the Fall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680.6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Tree Cover: MX, Uplands, Summer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523.7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Shrub Cover: AZ, Summer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669.5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Tree Cover: AZ, Arroyos, Summer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522.2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Tree Cover: MX, Uplands, Winter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649.7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Grass Height for Nesting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511.8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Shrub Cover: AZ, Winter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635.0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Tree Cover: AZ, Uplands, Summer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480.9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Tree Cover: AZ, Arroyos, Winter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632.0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Shrub Height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127.2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02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Methods: Simulations and Uncertainty of Model Structure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09600" y="1600200"/>
                <a:ext cx="7924800" cy="4874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We used simulations  to determine the uncertainty associated with model structure</a:t>
                </a: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Simulated suitability scores for 3“habitats”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Simulated  variable scores </a:t>
                </a:r>
                <a:r>
                  <a:rPr lang="en-US" i="1" dirty="0" smtClean="0">
                    <a:solidFill>
                      <a:schemeClr val="bg1"/>
                    </a:solidFill>
                  </a:rPr>
                  <a:t>not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variable values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Scores were simulated as a symmetric beta process: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𝐵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5,5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</a:rPr>
                        <m:t>, 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𝑎𝑛𝑑</m:t>
                      </m:r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</a:rPr>
                        <m:t>=0.5 ∀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,</m:t>
                          </m:r>
                        </m:sub>
                      </m:sSub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This allowed us to know what the mean score should be for any linear combination of the variables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0"/>
                <a:ext cx="7924800" cy="4874861"/>
              </a:xfrm>
              <a:prstGeom prst="rect">
                <a:avLst/>
              </a:prstGeom>
              <a:blipFill rotWithShape="1">
                <a:blip r:embed="rId2"/>
                <a:stretch>
                  <a:fillRect l="-615" t="-626" b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54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Methods: Simulations and Uncertainty of Model 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688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 each of the simulations we compared: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Overall suitability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Variation in suitability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Range of suitability values 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47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Simulations and Uncertainty of Model Structure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3" t="16406" r="50000" b="26758"/>
          <a:stretch/>
        </p:blipFill>
        <p:spPr bwMode="auto">
          <a:xfrm>
            <a:off x="1828801" y="1514475"/>
            <a:ext cx="5257800" cy="507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5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Simulations and Uncertainty of Model Structure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1" y="1933419"/>
          <a:ext cx="8229598" cy="3757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487"/>
                <a:gridCol w="459561"/>
                <a:gridCol w="419328"/>
                <a:gridCol w="419328"/>
                <a:gridCol w="638626"/>
                <a:gridCol w="432361"/>
                <a:gridCol w="419328"/>
                <a:gridCol w="419328"/>
                <a:gridCol w="638626"/>
                <a:gridCol w="432361"/>
                <a:gridCol w="419328"/>
                <a:gridCol w="419328"/>
                <a:gridCol w="638626"/>
                <a:gridCol w="414228"/>
                <a:gridCol w="434061"/>
                <a:gridCol w="596693"/>
              </a:tblGrid>
              <a:tr h="172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/>
                      </a:endParaRPr>
                    </a:p>
                  </a:txBody>
                  <a:tcPr marL="61199" marR="61199" marT="0" marB="0" anchor="b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Simulation 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Simulation 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Simulation 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Average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0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Author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Mean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Variance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Mean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Variance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Mean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Variance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Mean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Range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Variance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</a:tr>
              <a:tr h="1720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Dan Cohan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0.237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0.672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0.251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0.646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0.220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0.620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</a:tr>
              <a:tr h="1720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Dave Ellis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0.399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0.709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0.380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0.673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0.362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0.756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0.380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0.713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</a:tr>
              <a:tr h="1720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J. Goodwin (MX)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0.323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0.767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0.317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0.705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0.286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0.662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0.309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</a:tr>
              <a:tr h="1720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J. Goodwin (AZ)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0.323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0.767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0.317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0.705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0.286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0.662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0.309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</a:tr>
              <a:tr h="1720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Mary Hunnicutt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0.358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0.128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0.627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0.383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0.730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0.340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0.074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0.360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0.572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</a:tr>
              <a:tr h="1720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Sally Gall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0.227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0.672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0.243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0.646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0.212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0.538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0.227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0.619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</a:tr>
              <a:tr h="1720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Roy Tomlinson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0.474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0.129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0.783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0.441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0.113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0.769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0.418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0.108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0.733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0.444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0.645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</a:tr>
              <a:tr h="1720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Literature (AZ)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0.386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0.776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0.388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0.712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0.346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0.074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0.659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0.373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0.686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</a:tr>
              <a:tr h="1720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Literature (MX)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0.386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0.776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0.388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0.712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0.346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0.074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0.659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0.373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0.686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</a:tr>
              <a:tr h="1790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99" marR="61199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7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Simulations and Uncertainty of Model 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688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 Structure Matters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Accounted for between 50% and 90% of total uncertainty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Structure is an important component which should be tested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Showed Lowest Score Bias 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8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Methods: Habitat Simulations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688" y="21336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Simulated 3 different habitats: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26 habitat components (variables)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Used “realistic” correlation structure among and within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Components differed in scale (e.g. structural diversity)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Calculated HSI scores for each model on each habitat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8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 to Masked Bobwhite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habitat suitability model will be valuable for masked bobwhite recovery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inform the search for existing masked bobwhite populations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help identify the best places to release captive bred bobwhites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inform land management decisions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2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Habitat Simulations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1" t="15527" r="63646" b="23242"/>
          <a:stretch/>
        </p:blipFill>
        <p:spPr bwMode="auto">
          <a:xfrm>
            <a:off x="2133600" y="1371600"/>
            <a:ext cx="4900612" cy="525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Habitat Simulations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688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Scores were stable between simulations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Models differed in discriminatory 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Models with components measured at large scales had low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Literature model had the lowest discrimination </a:t>
            </a:r>
          </a:p>
        </p:txBody>
      </p:sp>
    </p:spTree>
    <p:extLst>
      <p:ext uri="{BB962C8B-B14F-4D97-AF65-F5344CB8AC3E}">
        <p14:creationId xmlns:p14="http://schemas.microsoft.com/office/powerpoint/2010/main" val="326737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Habitat Simulations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688" y="1604546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Calculated upper and lower confidence intervals for overall HSI score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Lower limit can be used as a conservative estimate of suitability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5" t="31934" r="63008" b="39649"/>
          <a:stretch/>
        </p:blipFill>
        <p:spPr bwMode="auto">
          <a:xfrm>
            <a:off x="1666874" y="2895600"/>
            <a:ext cx="5425065" cy="240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66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Habitat Simulations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688" y="1604546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Demonstrated the utility of models for habitat management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Can use models to identify limiting habitat components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t="42593" r="63428" b="27880"/>
          <a:stretch/>
        </p:blipFill>
        <p:spPr bwMode="auto">
          <a:xfrm>
            <a:off x="1676400" y="2438400"/>
            <a:ext cx="5268190" cy="24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83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Next Steps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688" y="1604546"/>
            <a:ext cx="792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 estimates of uncertainty to target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 lower confidence limit to identify best areas for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 models to determine most limiting habitat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Conduct experiments using marked release birds to test HSI model hypotheses 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3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 and Feedback?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Expert Opinion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Expert opinion has been used to develop models for many species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Best used for species where data is limited (Pearce et al. 2001)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Frequently used for habitat suitability models (Johnson and </a:t>
            </a:r>
            <a:r>
              <a:rPr lang="en-US" dirty="0" err="1" smtClean="0">
                <a:solidFill>
                  <a:schemeClr val="bg1"/>
                </a:solidFill>
              </a:rPr>
              <a:t>Gillingham</a:t>
            </a:r>
            <a:r>
              <a:rPr lang="en-US" dirty="0" smtClean="0">
                <a:solidFill>
                  <a:schemeClr val="bg1"/>
                </a:solidFill>
              </a:rPr>
              <a:t> 2004)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60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Goals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Summarize and synthesize important habitat features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Quantify </a:t>
            </a:r>
            <a:r>
              <a:rPr lang="en-US" sz="2500" dirty="0">
                <a:solidFill>
                  <a:schemeClr val="bg1"/>
                </a:solidFill>
              </a:rPr>
              <a:t>the relationships between important habitat features and habitat suitability for masked </a:t>
            </a:r>
            <a:r>
              <a:rPr lang="en-US" sz="2500" dirty="0" smtClean="0">
                <a:solidFill>
                  <a:schemeClr val="bg1"/>
                </a:solidFill>
              </a:rPr>
              <a:t>bobwhite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Translate the various bivariate relationships between habitat features and masked bobwhite into a suite of mathematical habitat suitability models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8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Methods: Objective 1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Identify Important variables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Identified and contacted 12 species experts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Phone conversations with 9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In-person interviews with </a:t>
            </a:r>
            <a:r>
              <a:rPr lang="en-US" dirty="0">
                <a:solidFill>
                  <a:schemeClr val="bg1"/>
                </a:solidFill>
              </a:rPr>
              <a:t>7</a:t>
            </a:r>
            <a:r>
              <a:rPr lang="en-US" dirty="0" smtClean="0">
                <a:solidFill>
                  <a:schemeClr val="bg1"/>
                </a:solidFill>
              </a:rPr>
              <a:t> species experts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8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Methods: Objective 1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Identify Important Variables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Asked three main questions about habitat: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What has prevented masked bobwhite from persisting or recovering?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What are the most important habitat characteristics for masked bobwhite?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does season (time of year) affect these variables and their relative importance?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94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Objective 1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700" dirty="0">
                <a:solidFill>
                  <a:schemeClr val="bg1"/>
                </a:solidFill>
              </a:rPr>
              <a:t>Identify Important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Identified 22 separate issues affecting masked bobwhite recovery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20 were related habitat or environment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Sent out a separate survey so experts could rank these in order of importance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29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16602</TotalTime>
  <Words>2593</Words>
  <Application>Microsoft Office PowerPoint</Application>
  <PresentationFormat>On-screen Show (4:3)</PresentationFormat>
  <Paragraphs>1089</Paragraphs>
  <Slides>45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Adobe Acrobat Document</vt:lpstr>
      <vt:lpstr>Habitat Suitability Index Models for Masked Bobwhite</vt:lpstr>
      <vt:lpstr>Outline</vt:lpstr>
      <vt:lpstr>Habitat Suitability Index Models (HSI)</vt:lpstr>
      <vt:lpstr>Application to Masked Bobwhite</vt:lpstr>
      <vt:lpstr>Expert Opinion</vt:lpstr>
      <vt:lpstr>Project Goals</vt:lpstr>
      <vt:lpstr>Methods: Objective 1 Identify Important variables</vt:lpstr>
      <vt:lpstr>Methods: Objective 1 Identify Important Variables</vt:lpstr>
      <vt:lpstr>Results: Objective 1 Identify Important Variables</vt:lpstr>
      <vt:lpstr>Results: Objective 1 Identify Important Variables</vt:lpstr>
      <vt:lpstr>Results: Objective 1 Identify Important Variables</vt:lpstr>
      <vt:lpstr>Results: Objective 1 Identify Important Variables</vt:lpstr>
      <vt:lpstr>Results: Objective 1 Identify Important Variables</vt:lpstr>
      <vt:lpstr>Results: Objective 1 Identify Important Variables</vt:lpstr>
      <vt:lpstr>Methods: Objective 2 Quantify Species-Habitat Relationships</vt:lpstr>
      <vt:lpstr>Results: Objective 2 Quantify Species-Habitat Relationships</vt:lpstr>
      <vt:lpstr>Objective 3 Develop Habitat Suitability Index Models</vt:lpstr>
      <vt:lpstr>Additional Work</vt:lpstr>
      <vt:lpstr>Understanding Uncertainty</vt:lpstr>
      <vt:lpstr>Understanding Uncertainty</vt:lpstr>
      <vt:lpstr>Understanding Uncertainty</vt:lpstr>
      <vt:lpstr>Understanding Uncertainty</vt:lpstr>
      <vt:lpstr>Estimating Uncertainty</vt:lpstr>
      <vt:lpstr>An Example</vt:lpstr>
      <vt:lpstr>Another Example</vt:lpstr>
      <vt:lpstr>What does this tell us?</vt:lpstr>
      <vt:lpstr>What does this tell us?</vt:lpstr>
      <vt:lpstr>What does this tell us?</vt:lpstr>
      <vt:lpstr>What does this tell us?</vt:lpstr>
      <vt:lpstr>What does this tell us?</vt:lpstr>
      <vt:lpstr>What does this tell us?</vt:lpstr>
      <vt:lpstr>What does this tell us?</vt:lpstr>
      <vt:lpstr>Uncertainty of Suitability Functions</vt:lpstr>
      <vt:lpstr>Methods: Simulations and Uncertainty of Model Structure</vt:lpstr>
      <vt:lpstr>Methods: Simulations and Uncertainty of Model Structure</vt:lpstr>
      <vt:lpstr>Results: Simulations and Uncertainty of Model Structure</vt:lpstr>
      <vt:lpstr>Results: Simulations and Uncertainty of Model Structure</vt:lpstr>
      <vt:lpstr>Results: Simulations and Uncertainty of Model Structure</vt:lpstr>
      <vt:lpstr>Methods: Habitat Simulations</vt:lpstr>
      <vt:lpstr>Results: Habitat Simulations</vt:lpstr>
      <vt:lpstr>Results: Habitat Simulations</vt:lpstr>
      <vt:lpstr>Results: Habitat Simulations</vt:lpstr>
      <vt:lpstr>Results: Habitat Simulations</vt:lpstr>
      <vt:lpstr>Next Steps</vt:lpstr>
      <vt:lpstr>Questions and Feedback?</vt:lpstr>
    </vt:vector>
  </TitlesOfParts>
  <Company>SNRE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habitat suitability model for masked bobwhite quail from expert opinion</dc:title>
  <dc:creator>Dlaroche</dc:creator>
  <cp:lastModifiedBy>Dominic D LaRoche</cp:lastModifiedBy>
  <cp:revision>185</cp:revision>
  <dcterms:created xsi:type="dcterms:W3CDTF">2012-01-16T22:37:19Z</dcterms:created>
  <dcterms:modified xsi:type="dcterms:W3CDTF">2013-11-13T17:51:21Z</dcterms:modified>
</cp:coreProperties>
</file>