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1" r:id="rId6"/>
    <p:sldId id="273" r:id="rId7"/>
    <p:sldId id="274" r:id="rId8"/>
    <p:sldId id="275" r:id="rId9"/>
    <p:sldId id="279" r:id="rId10"/>
    <p:sldId id="265" r:id="rId11"/>
    <p:sldId id="266" r:id="rId12"/>
    <p:sldId id="267" r:id="rId13"/>
    <p:sldId id="268" r:id="rId14"/>
    <p:sldId id="270" r:id="rId15"/>
    <p:sldId id="271" r:id="rId16"/>
    <p:sldId id="272" r:id="rId17"/>
    <p:sldId id="276" r:id="rId18"/>
    <p:sldId id="277" r:id="rId19"/>
    <p:sldId id="269" r:id="rId20"/>
    <p:sldId id="278" r:id="rId21"/>
    <p:sldId id="280" r:id="rId22"/>
    <p:sldId id="287" r:id="rId23"/>
    <p:sldId id="282" r:id="rId24"/>
    <p:sldId id="283"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conway" initials="c" lastIdx="13" clrIdx="0"/>
  <p:cmAuthor id="1" name="Dlaroche" initials="DD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6361"/>
    <a:srgbClr val="CD7371"/>
    <a:srgbClr val="D58987"/>
    <a:srgbClr val="DFA5A5"/>
    <a:srgbClr val="D78D8D"/>
    <a:srgbClr val="D07A7A"/>
    <a:srgbClr val="DA9896"/>
    <a:srgbClr val="CA6868"/>
    <a:srgbClr val="F4E1E0"/>
    <a:srgbClr val="F0D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880" autoAdjust="0"/>
  </p:normalViewPr>
  <p:slideViewPr>
    <p:cSldViewPr>
      <p:cViewPr>
        <p:scale>
          <a:sx n="80" d="100"/>
          <a:sy n="80" d="100"/>
        </p:scale>
        <p:origin x="-864" y="-52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1-18T10:59:13.958" idx="9">
    <p:pos x="2" y="10"/>
    <p:text>again, I wouldn't classify many of these as habitat variables (ie, food, predators, etc)</p:text>
  </p:cm>
  <p:cm authorId="1" dt="2012-01-19T10:31:51.703" idx="1">
    <p:pos x="10" y="182"/>
    <p:text>Should I just remove the ultimate processes from this table?  I included them in the survey I sent out to clarify the relationship between processes and habitat features but it might be confusing to present them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183069-A56A-463C-B091-B02311AF6B9E}" type="datetimeFigureOut">
              <a:rPr lang="en-US" smtClean="0"/>
              <a:t>1/22/2012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AD7019-99E6-46FB-AB36-9BF814FFD13C}" type="slidenum">
              <a:rPr lang="en-US" smtClean="0"/>
              <a:t>‹#›</a:t>
            </a:fld>
            <a:endParaRPr lang="en-US"/>
          </a:p>
        </p:txBody>
      </p:sp>
    </p:spTree>
    <p:extLst>
      <p:ext uri="{BB962C8B-B14F-4D97-AF65-F5344CB8AC3E}">
        <p14:creationId xmlns:p14="http://schemas.microsoft.com/office/powerpoint/2010/main" val="400407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a lack of published literature</a:t>
            </a:r>
            <a:r>
              <a:rPr lang="en-US" baseline="0" dirty="0" smtClean="0"/>
              <a:t> on the masked bobwhite quail and the difficulty in conducting research on wild quail we attempted to conduct research through interviews with experts who have worked with masked bobwhite quail in the field.  We first contacted experts and set up in-person interviews to determine what the important habitat factors were and what their relationship to masked bobwhite quail was.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2</a:t>
            </a:fld>
            <a:endParaRPr lang="en-US"/>
          </a:p>
        </p:txBody>
      </p:sp>
    </p:spTree>
    <p:extLst>
      <p:ext uri="{BB962C8B-B14F-4D97-AF65-F5344CB8AC3E}">
        <p14:creationId xmlns:p14="http://schemas.microsoft.com/office/powerpoint/2010/main" val="3593321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a:t>
            </a:r>
            <a:r>
              <a:rPr lang="en-US" baseline="0" dirty="0" smtClean="0"/>
              <a:t> some variables had strong agreement between experts.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14</a:t>
            </a:fld>
            <a:endParaRPr lang="en-US"/>
          </a:p>
        </p:txBody>
      </p:sp>
    </p:spTree>
    <p:extLst>
      <p:ext uri="{BB962C8B-B14F-4D97-AF65-F5344CB8AC3E}">
        <p14:creationId xmlns:p14="http://schemas.microsoft.com/office/powerpoint/2010/main" val="1380938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a:t>
            </a:r>
            <a:r>
              <a:rPr lang="en-US" baseline="0" dirty="0" smtClean="0"/>
              <a:t> had moderate agreement</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15</a:t>
            </a:fld>
            <a:endParaRPr lang="en-US"/>
          </a:p>
        </p:txBody>
      </p:sp>
    </p:spTree>
    <p:extLst>
      <p:ext uri="{BB962C8B-B14F-4D97-AF65-F5344CB8AC3E}">
        <p14:creationId xmlns:p14="http://schemas.microsoft.com/office/powerpoint/2010/main" val="257495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still others had disagreement.  As a side note this</a:t>
            </a:r>
            <a:r>
              <a:rPr lang="en-US" baseline="0" dirty="0" smtClean="0"/>
              <a:t> information may be useful in directing future research to clarify these inconsistencies and settle some of these disputes.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16</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17</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18</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currently working on the 2</a:t>
            </a:r>
            <a:r>
              <a:rPr lang="en-US" baseline="30000" dirty="0" smtClean="0"/>
              <a:t>nd</a:t>
            </a:r>
            <a:r>
              <a:rPr lang="en-US" baseline="0" dirty="0" smtClean="0"/>
              <a:t> project goal of combining results from expert interviews with that of the published literature to define the relationship between important habitat variables and masked bobwhite quail.</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3</a:t>
            </a:fld>
            <a:endParaRPr lang="en-US"/>
          </a:p>
        </p:txBody>
      </p:sp>
    </p:spTree>
    <p:extLst>
      <p:ext uri="{BB962C8B-B14F-4D97-AF65-F5344CB8AC3E}">
        <p14:creationId xmlns:p14="http://schemas.microsoft.com/office/powerpoint/2010/main" val="325588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collected all of the information</a:t>
            </a:r>
            <a:r>
              <a:rPr lang="en-US" baseline="0" dirty="0" smtClean="0"/>
              <a:t> on these habitat variables from experts we will then create a series of habitat suitability models.  1 for each expert and paper and synthesis model which attempts to incorporate each individual model through a weighting system.</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4</a:t>
            </a:fld>
            <a:endParaRPr lang="en-US"/>
          </a:p>
        </p:txBody>
      </p:sp>
    </p:spTree>
    <p:extLst>
      <p:ext uri="{BB962C8B-B14F-4D97-AF65-F5344CB8AC3E}">
        <p14:creationId xmlns:p14="http://schemas.microsoft.com/office/powerpoint/2010/main" val="93214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 important variables experts brought</a:t>
            </a:r>
            <a:r>
              <a:rPr lang="en-US" baseline="0" dirty="0" smtClean="0"/>
              <a:t> up were related to habitat.</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8</a:t>
            </a:fld>
            <a:endParaRPr lang="en-US"/>
          </a:p>
        </p:txBody>
      </p:sp>
    </p:spTree>
    <p:extLst>
      <p:ext uri="{BB962C8B-B14F-4D97-AF65-F5344CB8AC3E}">
        <p14:creationId xmlns:p14="http://schemas.microsoft.com/office/powerpoint/2010/main" val="239797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such as breeding problems or the suitability of released birds are beyond the scope of this project and so will not be considered further in this study.</a:t>
            </a:r>
          </a:p>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9</a:t>
            </a:fld>
            <a:endParaRPr lang="en-US"/>
          </a:p>
        </p:txBody>
      </p:sp>
    </p:spTree>
    <p:extLst>
      <p:ext uri="{BB962C8B-B14F-4D97-AF65-F5344CB8AC3E}">
        <p14:creationId xmlns:p14="http://schemas.microsoft.com/office/powerpoint/2010/main" val="280724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we identified</a:t>
            </a:r>
            <a:r>
              <a:rPr lang="en-US" baseline="0" dirty="0" smtClean="0"/>
              <a:t> variables which could be considered ultimate factors.  Factors that describe the ecological conditions to which the birds are either indirectly or directly responding but which are not directly measureable.</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10</a:t>
            </a:fld>
            <a:endParaRPr lang="en-US"/>
          </a:p>
        </p:txBody>
      </p:sp>
    </p:spTree>
    <p:extLst>
      <p:ext uri="{BB962C8B-B14F-4D97-AF65-F5344CB8AC3E}">
        <p14:creationId xmlns:p14="http://schemas.microsoft.com/office/powerpoint/2010/main" val="341144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with the ultimate factors, the list includes</a:t>
            </a:r>
            <a:r>
              <a:rPr lang="en-US" baseline="0" dirty="0" smtClean="0"/>
              <a:t> proximate factors.  These are directly measureable habitat features.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11</a:t>
            </a:fld>
            <a:endParaRPr lang="en-US"/>
          </a:p>
        </p:txBody>
      </p:sp>
    </p:spTree>
    <p:extLst>
      <p:ext uri="{BB962C8B-B14F-4D97-AF65-F5344CB8AC3E}">
        <p14:creationId xmlns:p14="http://schemas.microsoft.com/office/powerpoint/2010/main" val="268893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ultimate and proximate</a:t>
            </a:r>
            <a:r>
              <a:rPr lang="en-US" baseline="0" dirty="0" smtClean="0"/>
              <a:t> factors are related and the relationship is not always clear so for now we will keep both types of factors in our list and we will attempt to consolidate for the </a:t>
            </a:r>
            <a:r>
              <a:rPr lang="en-US" baseline="0" dirty="0" smtClean="0"/>
              <a:t>3rd </a:t>
            </a:r>
            <a:r>
              <a:rPr lang="en-US" baseline="0" dirty="0" smtClean="0"/>
              <a:t>and </a:t>
            </a:r>
            <a:r>
              <a:rPr lang="en-US" baseline="0" dirty="0" smtClean="0"/>
              <a:t>4th </a:t>
            </a:r>
            <a:r>
              <a:rPr lang="en-US" baseline="0" dirty="0" smtClean="0"/>
              <a:t>project objectives.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12</a:t>
            </a:fld>
            <a:endParaRPr lang="en-US"/>
          </a:p>
        </p:txBody>
      </p:sp>
    </p:spTree>
    <p:extLst>
      <p:ext uri="{BB962C8B-B14F-4D97-AF65-F5344CB8AC3E}">
        <p14:creationId xmlns:p14="http://schemas.microsoft.com/office/powerpoint/2010/main" val="428614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heat map of the 16 variables after removing non-habitat variables but including ultimate processes. </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13</a:t>
            </a:fld>
            <a:endParaRPr lang="en-US"/>
          </a:p>
        </p:txBody>
      </p:sp>
    </p:spTree>
    <p:extLst>
      <p:ext uri="{BB962C8B-B14F-4D97-AF65-F5344CB8AC3E}">
        <p14:creationId xmlns:p14="http://schemas.microsoft.com/office/powerpoint/2010/main" val="26349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06619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265782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93079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55670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93290-E6A5-47F2-BAC9-B854AD0D9D9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78036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E93290-E6A5-47F2-BAC9-B854AD0D9D9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318877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E93290-E6A5-47F2-BAC9-B854AD0D9D9F}" type="datetimeFigureOut">
              <a:rPr lang="en-US" smtClean="0"/>
              <a:t>1/22/2012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405385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E93290-E6A5-47F2-BAC9-B854AD0D9D9F}" type="datetimeFigureOut">
              <a:rPr lang="en-US" smtClean="0"/>
              <a:t>1/22/2012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410987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93290-E6A5-47F2-BAC9-B854AD0D9D9F}" type="datetimeFigureOut">
              <a:rPr lang="en-US" smtClean="0"/>
              <a:t>1/22/2012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5555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93290-E6A5-47F2-BAC9-B854AD0D9D9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66659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93290-E6A5-47F2-BAC9-B854AD0D9D9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291686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93290-E6A5-47F2-BAC9-B854AD0D9D9F}" type="datetimeFigureOut">
              <a:rPr lang="en-US" smtClean="0"/>
              <a:t>1/22/2012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53420-F846-4B98-A7A6-911F3D25A98C}" type="slidenum">
              <a:rPr lang="en-US" smtClean="0"/>
              <a:t>‹#›</a:t>
            </a:fld>
            <a:endParaRPr lang="en-US"/>
          </a:p>
        </p:txBody>
      </p:sp>
    </p:spTree>
    <p:extLst>
      <p:ext uri="{BB962C8B-B14F-4D97-AF65-F5344CB8AC3E}">
        <p14:creationId xmlns:p14="http://schemas.microsoft.com/office/powerpoint/2010/main" val="32648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3886200" cy="3067050"/>
          </a:xfrm>
        </p:spPr>
        <p:txBody>
          <a:bodyPr>
            <a:normAutofit fontScale="90000"/>
          </a:bodyPr>
          <a:lstStyle/>
          <a:p>
            <a:r>
              <a:rPr lang="en-US" dirty="0" smtClean="0">
                <a:solidFill>
                  <a:schemeClr val="bg1"/>
                </a:solidFill>
              </a:rPr>
              <a:t>Developing a habitat suitability index model for masked bobwhite</a:t>
            </a:r>
            <a:endParaRPr lang="en-US" dirty="0">
              <a:solidFill>
                <a:schemeClr val="bg1"/>
              </a:solidFill>
            </a:endParaRPr>
          </a:p>
        </p:txBody>
      </p:sp>
      <p:sp>
        <p:nvSpPr>
          <p:cNvPr id="3" name="Subtitle 2"/>
          <p:cNvSpPr>
            <a:spLocks noGrp="1"/>
          </p:cNvSpPr>
          <p:nvPr>
            <p:ph type="subTitle" idx="1"/>
          </p:nvPr>
        </p:nvSpPr>
        <p:spPr>
          <a:xfrm>
            <a:off x="457200" y="4495800"/>
            <a:ext cx="4114800" cy="1752600"/>
          </a:xfrm>
        </p:spPr>
        <p:txBody>
          <a:bodyPr>
            <a:normAutofit/>
          </a:bodyPr>
          <a:lstStyle/>
          <a:p>
            <a:r>
              <a:rPr lang="en-US" sz="2400" dirty="0" smtClean="0">
                <a:solidFill>
                  <a:schemeClr val="bg1"/>
                </a:solidFill>
              </a:rPr>
              <a:t>Dominic LaRoche</a:t>
            </a:r>
            <a:r>
              <a:rPr lang="en-US" sz="2400" baseline="30000" dirty="0" smtClean="0">
                <a:solidFill>
                  <a:schemeClr val="bg1"/>
                </a:solidFill>
              </a:rPr>
              <a:t>1</a:t>
            </a:r>
            <a:r>
              <a:rPr lang="en-US" sz="2400" dirty="0" smtClean="0">
                <a:solidFill>
                  <a:schemeClr val="bg1"/>
                </a:solidFill>
              </a:rPr>
              <a:t> and Courtney Conway</a:t>
            </a:r>
            <a:r>
              <a:rPr lang="en-US" sz="2400" baseline="30000" dirty="0" smtClean="0">
                <a:solidFill>
                  <a:schemeClr val="bg1"/>
                </a:solidFill>
              </a:rPr>
              <a:t>2</a:t>
            </a:r>
          </a:p>
          <a:p>
            <a:r>
              <a:rPr lang="en-US" sz="1400" baseline="30000" dirty="0" smtClean="0">
                <a:solidFill>
                  <a:schemeClr val="bg1"/>
                </a:solidFill>
              </a:rPr>
              <a:t>1</a:t>
            </a:r>
            <a:r>
              <a:rPr lang="en-US" sz="1400" dirty="0" smtClean="0">
                <a:solidFill>
                  <a:schemeClr val="bg1"/>
                </a:solidFill>
              </a:rPr>
              <a:t> University of Arizona, School of Natural Resources</a:t>
            </a:r>
          </a:p>
          <a:p>
            <a:r>
              <a:rPr lang="en-US" sz="1400" baseline="30000" dirty="0" smtClean="0">
                <a:solidFill>
                  <a:schemeClr val="bg1"/>
                </a:solidFill>
              </a:rPr>
              <a:t>2</a:t>
            </a:r>
            <a:r>
              <a:rPr lang="en-US" sz="1400" dirty="0" smtClean="0">
                <a:solidFill>
                  <a:schemeClr val="bg1"/>
                </a:solidFill>
              </a:rPr>
              <a:t> USGS Idaho Cooperative Fish and Wildlife Research Unit</a:t>
            </a:r>
            <a:endParaRPr lang="en-US" sz="1400" baseline="30000" dirty="0" smtClean="0">
              <a:solidFill>
                <a:schemeClr val="bg1"/>
              </a:solidFill>
            </a:endParaRPr>
          </a:p>
        </p:txBody>
      </p:sp>
      <p:pic>
        <p:nvPicPr>
          <p:cNvPr id="1026" name="Picture 2" descr="C:\Documents and Settings\cnadeau\Desktop\Kingston files\Pictures\Scan-111024-0025.jpg"/>
          <p:cNvPicPr>
            <a:picLocks noChangeAspect="1" noChangeArrowheads="1"/>
          </p:cNvPicPr>
          <p:nvPr/>
        </p:nvPicPr>
        <p:blipFill rotWithShape="1">
          <a:blip r:embed="rId2">
            <a:extLst>
              <a:ext uri="{28A0092B-C50C-407E-A947-70E740481C1C}">
                <a14:useLocalDpi xmlns:a14="http://schemas.microsoft.com/office/drawing/2010/main" val="0"/>
              </a:ext>
            </a:extLst>
          </a:blip>
          <a:srcRect l="28063" t="22143" r="33396"/>
          <a:stretch/>
        </p:blipFill>
        <p:spPr bwMode="auto">
          <a:xfrm>
            <a:off x="4800600" y="457200"/>
            <a:ext cx="4091354" cy="5668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09121" y="6108607"/>
            <a:ext cx="1682833" cy="276999"/>
          </a:xfrm>
          <a:prstGeom prst="rect">
            <a:avLst/>
          </a:prstGeom>
          <a:noFill/>
        </p:spPr>
        <p:txBody>
          <a:bodyPr wrap="none" rtlCol="0">
            <a:spAutoFit/>
          </a:bodyPr>
          <a:lstStyle/>
          <a:p>
            <a:r>
              <a:rPr lang="en-US" sz="1200" dirty="0" smtClean="0">
                <a:solidFill>
                  <a:schemeClr val="bg1"/>
                </a:solidFill>
              </a:rPr>
              <a:t>Photo by </a:t>
            </a:r>
            <a:r>
              <a:rPr lang="en-US" sz="1200" dirty="0">
                <a:solidFill>
                  <a:schemeClr val="bg1"/>
                </a:solidFill>
              </a:rPr>
              <a:t>R</a:t>
            </a:r>
            <a:r>
              <a:rPr lang="en-US" sz="1200" dirty="0" smtClean="0">
                <a:solidFill>
                  <a:schemeClr val="bg1"/>
                </a:solidFill>
              </a:rPr>
              <a:t>oy Tomlinson</a:t>
            </a:r>
            <a:endParaRPr lang="en-US" sz="1200" dirty="0">
              <a:solidFill>
                <a:schemeClr val="bg1"/>
              </a:solidFill>
            </a:endParaRPr>
          </a:p>
        </p:txBody>
      </p:sp>
    </p:spTree>
    <p:extLst>
      <p:ext uri="{BB962C8B-B14F-4D97-AF65-F5344CB8AC3E}">
        <p14:creationId xmlns:p14="http://schemas.microsoft.com/office/powerpoint/2010/main" val="331372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smtClean="0">
                <a:solidFill>
                  <a:srgbClr val="C00000"/>
                </a:solidFill>
              </a:rPr>
              <a:t>Mammalian Predators</a:t>
            </a:r>
          </a:p>
          <a:p>
            <a:pPr marL="285750" indent="-285750">
              <a:buFont typeface="Arial" pitchFamily="34" charset="0"/>
              <a:buChar char="•"/>
            </a:pPr>
            <a:r>
              <a:rPr lang="en-US" dirty="0" smtClean="0">
                <a:solidFill>
                  <a:srgbClr val="C00000"/>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rgbClr val="C00000"/>
                </a:solidFill>
              </a:rPr>
              <a:t>Climate</a:t>
            </a: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rgbClr val="C00000"/>
                </a:solidFill>
              </a:rPr>
              <a:t>Avian Predators</a:t>
            </a:r>
          </a:p>
          <a:p>
            <a:pPr marL="285750" indent="-285750">
              <a:buFont typeface="Arial" pitchFamily="34" charset="0"/>
              <a:buChar char="•"/>
            </a:pPr>
            <a:r>
              <a:rPr lang="en-US" dirty="0" smtClean="0">
                <a:solidFill>
                  <a:srgbClr val="C00000"/>
                </a:solidFill>
              </a:rPr>
              <a:t>Thermal </a:t>
            </a:r>
            <a:r>
              <a:rPr lang="en-US" dirty="0" err="1" smtClean="0">
                <a:solidFill>
                  <a:srgbClr val="C00000"/>
                </a:solidFill>
              </a:rPr>
              <a:t>Refugia</a:t>
            </a:r>
            <a:endParaRPr lang="en-US" dirty="0" smtClean="0">
              <a:solidFill>
                <a:srgbClr val="C00000"/>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rgbClr val="C00000"/>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Wild</a:t>
            </a:r>
          </a:p>
          <a:p>
            <a:pPr marL="285750" indent="-285750">
              <a:buFont typeface="Arial" pitchFamily="34" charset="0"/>
              <a:buChar char="•"/>
            </a:pPr>
            <a:r>
              <a:rPr lang="en-US" dirty="0" smtClean="0">
                <a:solidFill>
                  <a:schemeClr val="bg1"/>
                </a:solidFill>
              </a:rPr>
              <a:t>Edge of Range</a:t>
            </a:r>
            <a:endParaRPr lang="en-US" dirty="0">
              <a:solidFill>
                <a:schemeClr val="bg1"/>
              </a:solidFill>
            </a:endParaRPr>
          </a:p>
        </p:txBody>
      </p:sp>
      <p:sp>
        <p:nvSpPr>
          <p:cNvPr id="5" name="TextBox 4"/>
          <p:cNvSpPr txBox="1"/>
          <p:nvPr/>
        </p:nvSpPr>
        <p:spPr>
          <a:xfrm>
            <a:off x="1371600" y="4876800"/>
            <a:ext cx="6141874" cy="2677656"/>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r>
              <a:rPr lang="en-US" sz="2400" dirty="0" smtClean="0">
                <a:solidFill>
                  <a:schemeClr val="bg1"/>
                </a:solidFill>
              </a:rPr>
              <a:t>Ultimate </a:t>
            </a:r>
            <a:r>
              <a:rPr lang="en-US" sz="2400" dirty="0">
                <a:solidFill>
                  <a:schemeClr val="bg1"/>
                </a:solidFill>
              </a:rPr>
              <a:t>p</a:t>
            </a:r>
            <a:r>
              <a:rPr lang="en-US" sz="2400" dirty="0" smtClean="0">
                <a:solidFill>
                  <a:schemeClr val="bg1"/>
                </a:solidFill>
              </a:rPr>
              <a:t>rocesses  that affect habitat selection</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0205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smtClean="0">
                <a:solidFill>
                  <a:schemeClr val="bg1"/>
                </a:solidFill>
              </a:rPr>
              <a:t>Mammalian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rgbClr val="C00000"/>
                </a:solidFill>
              </a:rPr>
              <a:t>Summer Forb Diversity</a:t>
            </a:r>
          </a:p>
          <a:p>
            <a:pPr marL="285750" indent="-285750">
              <a:buFont typeface="Arial" pitchFamily="34" charset="0"/>
              <a:buChar char="•"/>
            </a:pPr>
            <a:r>
              <a:rPr lang="en-US" dirty="0" smtClean="0">
                <a:solidFill>
                  <a:srgbClr val="C00000"/>
                </a:solidFill>
              </a:rPr>
              <a:t>Shrub and Brush Cover</a:t>
            </a:r>
          </a:p>
          <a:p>
            <a:pPr marL="285750" indent="-285750">
              <a:buFont typeface="Arial" pitchFamily="34" charset="0"/>
              <a:buChar char="•"/>
            </a:pPr>
            <a:r>
              <a:rPr lang="en-US" dirty="0" smtClean="0">
                <a:solidFill>
                  <a:srgbClr val="C00000"/>
                </a:solidFill>
              </a:rPr>
              <a:t>Grass Cover</a:t>
            </a:r>
          </a:p>
          <a:p>
            <a:pPr marL="285750" indent="-285750">
              <a:buFont typeface="Arial" pitchFamily="34" charset="0"/>
              <a:buChar char="•"/>
            </a:pPr>
            <a:r>
              <a:rPr lang="en-US" dirty="0" smtClean="0">
                <a:solidFill>
                  <a:srgbClr val="C00000"/>
                </a:solidFill>
              </a:rPr>
              <a:t>Tree Cover</a:t>
            </a:r>
          </a:p>
          <a:p>
            <a:pPr marL="285750" indent="-285750">
              <a:buFont typeface="Arial" pitchFamily="34" charset="0"/>
              <a:buChar char="•"/>
            </a:pPr>
            <a:r>
              <a:rPr lang="en-US" dirty="0" smtClean="0">
                <a:solidFill>
                  <a:srgbClr val="C00000"/>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rgbClr val="C00000"/>
                </a:solidFill>
              </a:rPr>
              <a:t>Leguminous Shrubs</a:t>
            </a: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rgbClr val="C00000"/>
                </a:solidFill>
              </a:rPr>
              <a:t>Bare ground</a:t>
            </a:r>
          </a:p>
          <a:p>
            <a:pPr marL="285750" indent="-285750">
              <a:buFont typeface="Arial" pitchFamily="34" charset="0"/>
              <a:buChar char="•"/>
            </a:pPr>
            <a:r>
              <a:rPr lang="en-US" dirty="0" smtClean="0">
                <a:solidFill>
                  <a:srgbClr val="C00000"/>
                </a:solidFill>
              </a:rPr>
              <a:t>Vegetation Height (herbaceous)</a:t>
            </a:r>
          </a:p>
          <a:p>
            <a:pPr marL="285750" indent="-285750">
              <a:buFont typeface="Arial" pitchFamily="34" charset="0"/>
              <a:buChar char="•"/>
            </a:pPr>
            <a:r>
              <a:rPr lang="en-US" dirty="0" smtClean="0">
                <a:solidFill>
                  <a:srgbClr val="C00000"/>
                </a:solidFill>
              </a:rPr>
              <a:t>Water</a:t>
            </a:r>
          </a:p>
          <a:p>
            <a:pPr marL="285750" indent="-285750">
              <a:buFont typeface="Arial" pitchFamily="34" charset="0"/>
              <a:buChar char="•"/>
            </a:pPr>
            <a:r>
              <a:rPr lang="en-US" dirty="0" smtClean="0">
                <a:solidFill>
                  <a:schemeClr val="bg1"/>
                </a:solidFill>
              </a:rPr>
              <a:t>Summer Food</a:t>
            </a:r>
          </a:p>
          <a:p>
            <a:pPr marL="285750" indent="-285750">
              <a:buFont typeface="Arial" pitchFamily="34" charset="0"/>
              <a:buChar char="•"/>
            </a:pPr>
            <a:r>
              <a:rPr lang="en-US" dirty="0" smtClean="0">
                <a:solidFill>
                  <a:srgbClr val="C00000"/>
                </a:solidFill>
              </a:rPr>
              <a:t>Herbaceous Species Diversity</a:t>
            </a:r>
          </a:p>
          <a:p>
            <a:pPr marL="285750" indent="-285750">
              <a:buFont typeface="Arial" pitchFamily="34" charset="0"/>
              <a:buChar char="•"/>
            </a:pPr>
            <a:r>
              <a:rPr lang="en-US" dirty="0" smtClean="0">
                <a:solidFill>
                  <a:srgbClr val="C00000"/>
                </a:solidFill>
              </a:rPr>
              <a:t>Structural Diversity</a:t>
            </a:r>
          </a:p>
          <a:p>
            <a:pPr marL="285750" indent="-285750">
              <a:buFont typeface="Arial" pitchFamily="34" charset="0"/>
              <a:buChar char="•"/>
            </a:pPr>
            <a:r>
              <a:rPr lang="en-US" dirty="0" smtClean="0">
                <a:solidFill>
                  <a:srgbClr val="C00000"/>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Wild</a:t>
            </a:r>
          </a:p>
          <a:p>
            <a:pPr marL="285750" indent="-285750">
              <a:buFont typeface="Arial" pitchFamily="34" charset="0"/>
              <a:buChar char="•"/>
            </a:pPr>
            <a:r>
              <a:rPr lang="en-US" dirty="0" smtClean="0">
                <a:solidFill>
                  <a:schemeClr val="bg1"/>
                </a:solidFill>
              </a:rPr>
              <a:t>Edge of Range</a:t>
            </a:r>
            <a:endParaRPr lang="en-US" dirty="0">
              <a:solidFill>
                <a:schemeClr val="bg1"/>
              </a:solidFill>
            </a:endParaRPr>
          </a:p>
        </p:txBody>
      </p:sp>
      <p:sp>
        <p:nvSpPr>
          <p:cNvPr id="6" name="TextBox 5"/>
          <p:cNvSpPr txBox="1"/>
          <p:nvPr/>
        </p:nvSpPr>
        <p:spPr>
          <a:xfrm>
            <a:off x="1371600" y="4876800"/>
            <a:ext cx="6141874" cy="2677656"/>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r>
              <a:rPr lang="en-US" sz="2400" dirty="0" smtClean="0">
                <a:solidFill>
                  <a:schemeClr val="bg1"/>
                </a:solidFill>
              </a:rPr>
              <a:t>Ultimate </a:t>
            </a:r>
            <a:r>
              <a:rPr lang="en-US" sz="2400" dirty="0">
                <a:solidFill>
                  <a:schemeClr val="bg1"/>
                </a:solidFill>
              </a:rPr>
              <a:t>p</a:t>
            </a:r>
            <a:r>
              <a:rPr lang="en-US" sz="2400" dirty="0" smtClean="0">
                <a:solidFill>
                  <a:schemeClr val="bg1"/>
                </a:solidFill>
              </a:rPr>
              <a:t>rocesses  that affect habitat selection</a:t>
            </a:r>
          </a:p>
          <a:p>
            <a:r>
              <a:rPr lang="en-US" sz="2400" dirty="0" smtClean="0">
                <a:solidFill>
                  <a:schemeClr val="bg1"/>
                </a:solidFill>
              </a:rPr>
              <a:t>Proximate habitat factors (Directly Measurable)</a:t>
            </a: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33153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64"/>
            <a:ext cx="8229600" cy="1143000"/>
          </a:xfrm>
        </p:spPr>
        <p:txBody>
          <a:bodyPr/>
          <a:lstStyle/>
          <a:p>
            <a:r>
              <a:rPr lang="en-US" dirty="0" smtClean="0">
                <a:solidFill>
                  <a:schemeClr val="bg1"/>
                </a:solidFill>
              </a:rPr>
              <a:t>Ultimate </a:t>
            </a:r>
            <a:r>
              <a:rPr lang="en-US" dirty="0" err="1" smtClean="0">
                <a:solidFill>
                  <a:schemeClr val="bg1"/>
                </a:solidFill>
              </a:rPr>
              <a:t>vs</a:t>
            </a:r>
            <a:r>
              <a:rPr lang="en-US" dirty="0" smtClean="0">
                <a:solidFill>
                  <a:schemeClr val="bg1"/>
                </a:solidFill>
              </a:rPr>
              <a:t> Proximate Factors</a:t>
            </a:r>
            <a:endParaRPr lang="en-US" dirty="0">
              <a:solidFill>
                <a:schemeClr val="bg1"/>
              </a:solidFill>
            </a:endParaRPr>
          </a:p>
        </p:txBody>
      </p:sp>
      <p:sp>
        <p:nvSpPr>
          <p:cNvPr id="3" name="TextBox 2"/>
          <p:cNvSpPr txBox="1"/>
          <p:nvPr/>
        </p:nvSpPr>
        <p:spPr>
          <a:xfrm>
            <a:off x="1329411" y="3573661"/>
            <a:ext cx="1353512" cy="369332"/>
          </a:xfrm>
          <a:prstGeom prst="rect">
            <a:avLst/>
          </a:prstGeom>
          <a:noFill/>
        </p:spPr>
        <p:txBody>
          <a:bodyPr wrap="none" rtlCol="0">
            <a:spAutoFit/>
          </a:bodyPr>
          <a:lstStyle/>
          <a:p>
            <a:r>
              <a:rPr lang="en-US" dirty="0" smtClean="0">
                <a:solidFill>
                  <a:schemeClr val="bg1"/>
                </a:solidFill>
              </a:rPr>
              <a:t>Winter Food</a:t>
            </a:r>
            <a:endParaRPr lang="en-US" dirty="0">
              <a:solidFill>
                <a:schemeClr val="bg1"/>
              </a:solidFill>
            </a:endParaRPr>
          </a:p>
        </p:txBody>
      </p:sp>
      <p:sp>
        <p:nvSpPr>
          <p:cNvPr id="4" name="TextBox 3"/>
          <p:cNvSpPr txBox="1"/>
          <p:nvPr/>
        </p:nvSpPr>
        <p:spPr>
          <a:xfrm>
            <a:off x="1149041" y="2300109"/>
            <a:ext cx="1714252" cy="369332"/>
          </a:xfrm>
          <a:prstGeom prst="rect">
            <a:avLst/>
          </a:prstGeom>
          <a:noFill/>
        </p:spPr>
        <p:txBody>
          <a:bodyPr wrap="none" rtlCol="0">
            <a:spAutoFit/>
          </a:bodyPr>
          <a:lstStyle/>
          <a:p>
            <a:r>
              <a:rPr lang="en-US" dirty="0" smtClean="0">
                <a:solidFill>
                  <a:schemeClr val="bg1"/>
                </a:solidFill>
              </a:rPr>
              <a:t>Thermal </a:t>
            </a:r>
            <a:r>
              <a:rPr lang="en-US" dirty="0" err="1" smtClean="0">
                <a:solidFill>
                  <a:schemeClr val="bg1"/>
                </a:solidFill>
              </a:rPr>
              <a:t>Refugia</a:t>
            </a:r>
            <a:endParaRPr lang="en-US" dirty="0">
              <a:solidFill>
                <a:schemeClr val="bg1"/>
              </a:solidFill>
            </a:endParaRPr>
          </a:p>
        </p:txBody>
      </p:sp>
      <p:sp>
        <p:nvSpPr>
          <p:cNvPr id="5" name="TextBox 4"/>
          <p:cNvSpPr txBox="1"/>
          <p:nvPr/>
        </p:nvSpPr>
        <p:spPr>
          <a:xfrm>
            <a:off x="5318569" y="2073533"/>
            <a:ext cx="2329420" cy="369332"/>
          </a:xfrm>
          <a:prstGeom prst="rect">
            <a:avLst/>
          </a:prstGeom>
          <a:noFill/>
        </p:spPr>
        <p:txBody>
          <a:bodyPr wrap="none" rtlCol="0">
            <a:spAutoFit/>
          </a:bodyPr>
          <a:lstStyle/>
          <a:p>
            <a:r>
              <a:rPr lang="en-US" dirty="0" smtClean="0">
                <a:solidFill>
                  <a:schemeClr val="bg1"/>
                </a:solidFill>
              </a:rPr>
              <a:t>Shrub and Brush Cover</a:t>
            </a:r>
            <a:endParaRPr lang="en-US" dirty="0">
              <a:solidFill>
                <a:schemeClr val="bg1"/>
              </a:solidFill>
            </a:endParaRPr>
          </a:p>
        </p:txBody>
      </p:sp>
      <p:sp>
        <p:nvSpPr>
          <p:cNvPr id="6" name="TextBox 5"/>
          <p:cNvSpPr txBox="1"/>
          <p:nvPr/>
        </p:nvSpPr>
        <p:spPr>
          <a:xfrm>
            <a:off x="5318569" y="3064133"/>
            <a:ext cx="2014141" cy="369332"/>
          </a:xfrm>
          <a:prstGeom prst="rect">
            <a:avLst/>
          </a:prstGeom>
          <a:noFill/>
        </p:spPr>
        <p:txBody>
          <a:bodyPr wrap="none" rtlCol="0">
            <a:spAutoFit/>
          </a:bodyPr>
          <a:lstStyle/>
          <a:p>
            <a:r>
              <a:rPr lang="en-US" dirty="0" smtClean="0">
                <a:solidFill>
                  <a:schemeClr val="bg1"/>
                </a:solidFill>
              </a:rPr>
              <a:t>Leguminous Shrubs</a:t>
            </a:r>
            <a:endParaRPr lang="en-US" dirty="0">
              <a:solidFill>
                <a:schemeClr val="bg1"/>
              </a:solidFill>
            </a:endParaRPr>
          </a:p>
        </p:txBody>
      </p:sp>
      <p:sp>
        <p:nvSpPr>
          <p:cNvPr id="7" name="TextBox 6"/>
          <p:cNvSpPr txBox="1"/>
          <p:nvPr/>
        </p:nvSpPr>
        <p:spPr>
          <a:xfrm>
            <a:off x="5318569" y="4073783"/>
            <a:ext cx="1868588" cy="369332"/>
          </a:xfrm>
          <a:prstGeom prst="rect">
            <a:avLst/>
          </a:prstGeom>
          <a:noFill/>
        </p:spPr>
        <p:txBody>
          <a:bodyPr wrap="none" rtlCol="0">
            <a:spAutoFit/>
          </a:bodyPr>
          <a:lstStyle/>
          <a:p>
            <a:r>
              <a:rPr lang="en-US" dirty="0" smtClean="0">
                <a:solidFill>
                  <a:schemeClr val="bg1"/>
                </a:solidFill>
              </a:rPr>
              <a:t>Vegetation Height</a:t>
            </a:r>
            <a:endParaRPr lang="en-US" dirty="0">
              <a:solidFill>
                <a:schemeClr val="bg1"/>
              </a:solidFill>
            </a:endParaRPr>
          </a:p>
        </p:txBody>
      </p:sp>
      <p:sp>
        <p:nvSpPr>
          <p:cNvPr id="8" name="TextBox 7"/>
          <p:cNvSpPr txBox="1"/>
          <p:nvPr/>
        </p:nvSpPr>
        <p:spPr>
          <a:xfrm>
            <a:off x="5318569" y="5045333"/>
            <a:ext cx="3281604" cy="369332"/>
          </a:xfrm>
          <a:prstGeom prst="rect">
            <a:avLst/>
          </a:prstGeom>
          <a:noFill/>
        </p:spPr>
        <p:txBody>
          <a:bodyPr wrap="none" rtlCol="0">
            <a:spAutoFit/>
          </a:bodyPr>
          <a:lstStyle/>
          <a:p>
            <a:r>
              <a:rPr lang="en-US" dirty="0" smtClean="0">
                <a:solidFill>
                  <a:schemeClr val="bg1"/>
                </a:solidFill>
              </a:rPr>
              <a:t>Structural Diversity of Vegetation</a:t>
            </a:r>
            <a:endParaRPr lang="en-US" dirty="0">
              <a:solidFill>
                <a:schemeClr val="bg1"/>
              </a:solidFill>
            </a:endParaRPr>
          </a:p>
        </p:txBody>
      </p:sp>
      <p:cxnSp>
        <p:nvCxnSpPr>
          <p:cNvPr id="10" name="Straight Arrow Connector 9"/>
          <p:cNvCxnSpPr>
            <a:stCxn id="5" idx="1"/>
            <a:endCxn id="4" idx="3"/>
          </p:cNvCxnSpPr>
          <p:nvPr/>
        </p:nvCxnSpPr>
        <p:spPr>
          <a:xfrm flipH="1">
            <a:off x="2863293" y="2258199"/>
            <a:ext cx="2455276" cy="22657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4" idx="3"/>
          </p:cNvCxnSpPr>
          <p:nvPr/>
        </p:nvCxnSpPr>
        <p:spPr>
          <a:xfrm flipH="1" flipV="1">
            <a:off x="2863293" y="2484775"/>
            <a:ext cx="2455276" cy="7640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a:endCxn id="3" idx="3"/>
          </p:cNvCxnSpPr>
          <p:nvPr/>
        </p:nvCxnSpPr>
        <p:spPr>
          <a:xfrm flipH="1">
            <a:off x="2682923" y="3248799"/>
            <a:ext cx="2635646" cy="50952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4" idx="3"/>
          </p:cNvCxnSpPr>
          <p:nvPr/>
        </p:nvCxnSpPr>
        <p:spPr>
          <a:xfrm flipH="1" flipV="1">
            <a:off x="2863293" y="2484775"/>
            <a:ext cx="2455276" cy="177367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4" idx="3"/>
          </p:cNvCxnSpPr>
          <p:nvPr/>
        </p:nvCxnSpPr>
        <p:spPr>
          <a:xfrm flipH="1" flipV="1">
            <a:off x="2863293" y="2484775"/>
            <a:ext cx="2455276" cy="27452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a:endCxn id="3" idx="3"/>
          </p:cNvCxnSpPr>
          <p:nvPr/>
        </p:nvCxnSpPr>
        <p:spPr>
          <a:xfrm flipH="1" flipV="1">
            <a:off x="2682923" y="3758327"/>
            <a:ext cx="2635646" cy="14716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89170" y="4722167"/>
            <a:ext cx="1858831" cy="369332"/>
          </a:xfrm>
          <a:prstGeom prst="rect">
            <a:avLst/>
          </a:prstGeom>
          <a:noFill/>
        </p:spPr>
        <p:txBody>
          <a:bodyPr wrap="square" rtlCol="0">
            <a:spAutoFit/>
          </a:bodyPr>
          <a:lstStyle/>
          <a:p>
            <a:r>
              <a:rPr lang="en-US" dirty="0" smtClean="0">
                <a:solidFill>
                  <a:schemeClr val="bg1"/>
                </a:solidFill>
              </a:rPr>
              <a:t>Risk of Predation</a:t>
            </a:r>
            <a:endParaRPr lang="en-US" dirty="0">
              <a:solidFill>
                <a:schemeClr val="bg1"/>
              </a:solidFill>
            </a:endParaRPr>
          </a:p>
        </p:txBody>
      </p:sp>
      <p:cxnSp>
        <p:nvCxnSpPr>
          <p:cNvPr id="32" name="Straight Arrow Connector 31"/>
          <p:cNvCxnSpPr>
            <a:stCxn id="8" idx="1"/>
            <a:endCxn id="27" idx="3"/>
          </p:cNvCxnSpPr>
          <p:nvPr/>
        </p:nvCxnSpPr>
        <p:spPr>
          <a:xfrm flipH="1" flipV="1">
            <a:off x="3048001" y="4906833"/>
            <a:ext cx="2270568" cy="32316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1"/>
            <a:endCxn id="27" idx="3"/>
          </p:cNvCxnSpPr>
          <p:nvPr/>
        </p:nvCxnSpPr>
        <p:spPr>
          <a:xfrm flipH="1">
            <a:off x="3048001" y="4258449"/>
            <a:ext cx="2270568" cy="64838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27" idx="3"/>
          </p:cNvCxnSpPr>
          <p:nvPr/>
        </p:nvCxnSpPr>
        <p:spPr>
          <a:xfrm flipH="1">
            <a:off x="3048001" y="3248799"/>
            <a:ext cx="2270568" cy="16580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1"/>
            <a:endCxn id="27" idx="3"/>
          </p:cNvCxnSpPr>
          <p:nvPr/>
        </p:nvCxnSpPr>
        <p:spPr>
          <a:xfrm flipH="1">
            <a:off x="3048001" y="2258199"/>
            <a:ext cx="2270568" cy="26486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189170" y="1507867"/>
            <a:ext cx="1753750" cy="369332"/>
          </a:xfrm>
          <a:prstGeom prst="rect">
            <a:avLst/>
          </a:prstGeom>
          <a:noFill/>
        </p:spPr>
        <p:txBody>
          <a:bodyPr wrap="none" rtlCol="0">
            <a:spAutoFit/>
          </a:bodyPr>
          <a:lstStyle/>
          <a:p>
            <a:r>
              <a:rPr lang="en-US" b="1" u="sng" dirty="0" smtClean="0">
                <a:solidFill>
                  <a:schemeClr val="bg1"/>
                </a:solidFill>
              </a:rPr>
              <a:t>Ultimate Factors</a:t>
            </a:r>
            <a:endParaRPr lang="en-US" b="1" u="sng" dirty="0">
              <a:solidFill>
                <a:schemeClr val="bg1"/>
              </a:solidFill>
            </a:endParaRPr>
          </a:p>
        </p:txBody>
      </p:sp>
      <p:sp>
        <p:nvSpPr>
          <p:cNvPr id="60" name="TextBox 59"/>
          <p:cNvSpPr txBox="1"/>
          <p:nvPr/>
        </p:nvSpPr>
        <p:spPr>
          <a:xfrm>
            <a:off x="5397949" y="1507867"/>
            <a:ext cx="1893788" cy="369332"/>
          </a:xfrm>
          <a:prstGeom prst="rect">
            <a:avLst/>
          </a:prstGeom>
          <a:noFill/>
        </p:spPr>
        <p:txBody>
          <a:bodyPr wrap="none" rtlCol="0">
            <a:spAutoFit/>
          </a:bodyPr>
          <a:lstStyle/>
          <a:p>
            <a:r>
              <a:rPr lang="en-US" b="1" u="sng" dirty="0" smtClean="0">
                <a:solidFill>
                  <a:schemeClr val="bg1"/>
                </a:solidFill>
              </a:rPr>
              <a:t>Proximate Factors</a:t>
            </a:r>
            <a:endParaRPr lang="en-US" b="1" u="sng" dirty="0">
              <a:solidFill>
                <a:schemeClr val="bg1"/>
              </a:solidFill>
            </a:endParaRPr>
          </a:p>
        </p:txBody>
      </p:sp>
    </p:spTree>
    <p:extLst>
      <p:ext uri="{BB962C8B-B14F-4D97-AF65-F5344CB8AC3E}">
        <p14:creationId xmlns:p14="http://schemas.microsoft.com/office/powerpoint/2010/main" val="258337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18815875"/>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Beneficial</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Detrimental</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Tree>
    <p:extLst>
      <p:ext uri="{BB962C8B-B14F-4D97-AF65-F5344CB8AC3E}">
        <p14:creationId xmlns:p14="http://schemas.microsoft.com/office/powerpoint/2010/main" val="3018983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96131707"/>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Beneficial</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Detrimental</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729867" cy="369332"/>
          </a:xfrm>
          <a:prstGeom prst="rect">
            <a:avLst/>
          </a:prstGeom>
          <a:noFill/>
        </p:spPr>
        <p:txBody>
          <a:bodyPr wrap="none" rtlCol="0">
            <a:spAutoFit/>
          </a:bodyPr>
          <a:lstStyle/>
          <a:p>
            <a:r>
              <a:rPr lang="en-US" b="1" u="sng" dirty="0" smtClean="0">
                <a:solidFill>
                  <a:schemeClr val="bg1"/>
                </a:solidFill>
              </a:rPr>
              <a:t>Some strong agreement on variables</a:t>
            </a:r>
            <a:endParaRPr lang="en-US" b="1" u="sng" dirty="0">
              <a:solidFill>
                <a:schemeClr val="bg1"/>
              </a:solidFill>
            </a:endParaRPr>
          </a:p>
        </p:txBody>
      </p:sp>
      <p:sp>
        <p:nvSpPr>
          <p:cNvPr id="4" name="Oval 3"/>
          <p:cNvSpPr/>
          <p:nvPr/>
        </p:nvSpPr>
        <p:spPr>
          <a:xfrm>
            <a:off x="262509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120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19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13502671"/>
              </p:ext>
            </p:extLst>
          </p:nvPr>
        </p:nvGraphicFramePr>
        <p:xfrm>
          <a:off x="920750" y="2305844"/>
          <a:ext cx="7302500" cy="3523456"/>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27956">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Beneficial</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Detrimental</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792000" cy="369332"/>
          </a:xfrm>
          <a:prstGeom prst="rect">
            <a:avLst/>
          </a:prstGeom>
          <a:noFill/>
        </p:spPr>
        <p:txBody>
          <a:bodyPr wrap="none" rtlCol="0">
            <a:spAutoFit/>
          </a:bodyPr>
          <a:lstStyle/>
          <a:p>
            <a:r>
              <a:rPr lang="en-US" b="1" u="sng" dirty="0" smtClean="0">
                <a:solidFill>
                  <a:schemeClr val="bg1"/>
                </a:solidFill>
              </a:rPr>
              <a:t>Some modest agreement on variables</a:t>
            </a:r>
            <a:endParaRPr lang="en-US" b="1" u="sng" dirty="0">
              <a:solidFill>
                <a:schemeClr val="bg1"/>
              </a:solidFill>
            </a:endParaRPr>
          </a:p>
        </p:txBody>
      </p:sp>
      <p:sp>
        <p:nvSpPr>
          <p:cNvPr id="4" name="Oval 3"/>
          <p:cNvSpPr/>
          <p:nvPr/>
        </p:nvSpPr>
        <p:spPr>
          <a:xfrm>
            <a:off x="3810000" y="2362200"/>
            <a:ext cx="533400" cy="320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72400" y="2362200"/>
            <a:ext cx="533400" cy="3124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498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27266933"/>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Beneficial</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Detrimental</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291222" cy="369332"/>
          </a:xfrm>
          <a:prstGeom prst="rect">
            <a:avLst/>
          </a:prstGeom>
          <a:noFill/>
        </p:spPr>
        <p:txBody>
          <a:bodyPr wrap="none" rtlCol="0">
            <a:spAutoFit/>
          </a:bodyPr>
          <a:lstStyle/>
          <a:p>
            <a:r>
              <a:rPr lang="en-US" b="1" u="sng" dirty="0" smtClean="0">
                <a:solidFill>
                  <a:schemeClr val="bg1"/>
                </a:solidFill>
              </a:rPr>
              <a:t>Some disagreement on variables</a:t>
            </a:r>
            <a:endParaRPr lang="en-US" b="1" u="sng" dirty="0">
              <a:solidFill>
                <a:schemeClr val="bg1"/>
              </a:solidFill>
            </a:endParaRPr>
          </a:p>
        </p:txBody>
      </p:sp>
      <p:sp>
        <p:nvSpPr>
          <p:cNvPr id="4" name="Oval 3"/>
          <p:cNvSpPr/>
          <p:nvPr/>
        </p:nvSpPr>
        <p:spPr>
          <a:xfrm>
            <a:off x="224028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29400" y="2346960"/>
            <a:ext cx="4572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835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4880300"/>
              </p:ext>
            </p:extLst>
          </p:nvPr>
        </p:nvGraphicFramePr>
        <p:xfrm>
          <a:off x="2514600" y="1828800"/>
          <a:ext cx="3581400" cy="4210050"/>
        </p:xfrm>
        <a:graphic>
          <a:graphicData uri="http://schemas.openxmlformats.org/drawingml/2006/table">
            <a:tbl>
              <a:tblPr>
                <a:tableStyleId>{5C22544A-7EE6-4342-B048-85BDC9FD1C3A}</a:tableStyleId>
              </a:tblPr>
              <a:tblGrid>
                <a:gridCol w="2057400"/>
                <a:gridCol w="685800"/>
                <a:gridCol w="838200"/>
              </a:tblGrid>
              <a:tr h="323850">
                <a:tc>
                  <a:txBody>
                    <a:bodyPr/>
                    <a:lstStyle/>
                    <a:p>
                      <a:pPr algn="r" fontAlgn="b"/>
                      <a:r>
                        <a:rPr lang="en-US" sz="1100" u="none" strike="noStrike" dirty="0">
                          <a:ln>
                            <a:solidFill>
                              <a:schemeClr val="bg1"/>
                            </a:solidFill>
                          </a:ln>
                          <a:solidFill>
                            <a:schemeClr val="bg1"/>
                          </a:solidFill>
                          <a:effectLst/>
                        </a:rPr>
                        <a:t>Habitat Variable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u="none" strike="noStrike" dirty="0">
                          <a:ln>
                            <a:solidFill>
                              <a:schemeClr val="bg1"/>
                            </a:solidFill>
                          </a:ln>
                          <a:solidFill>
                            <a:schemeClr val="bg1"/>
                          </a:solidFill>
                          <a:effectLst/>
                        </a:rPr>
                        <a:t>Rank</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u="none" strike="noStrike" dirty="0">
                          <a:ln>
                            <a:solidFill>
                              <a:schemeClr val="bg1"/>
                            </a:solidFill>
                          </a:ln>
                          <a:solidFill>
                            <a:schemeClr val="bg1"/>
                          </a:solidFill>
                          <a:effectLst/>
                        </a:rPr>
                        <a:t>Weight</a:t>
                      </a:r>
                      <a:r>
                        <a:rPr lang="en-US" sz="1100" u="none" strike="noStrike" baseline="30000" dirty="0">
                          <a:ln>
                            <a:solidFill>
                              <a:schemeClr val="bg1"/>
                            </a:solidFill>
                          </a:ln>
                          <a:solidFill>
                            <a:schemeClr val="bg1"/>
                          </a:solidFill>
                          <a:effectLst/>
                        </a:rPr>
                        <a:t>-1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28600">
                <a:tc>
                  <a:txBody>
                    <a:bodyPr/>
                    <a:lstStyle/>
                    <a:p>
                      <a:pPr algn="r" fontAlgn="b"/>
                      <a:r>
                        <a:rPr lang="en-US" sz="1100" u="none" strike="noStrike" dirty="0">
                          <a:ln>
                            <a:solidFill>
                              <a:schemeClr val="bg1"/>
                            </a:solidFill>
                          </a:ln>
                          <a:solidFill>
                            <a:schemeClr val="bg1"/>
                          </a:solidFill>
                          <a:effectLst/>
                        </a:rPr>
                        <a:t>Climate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-2.166667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Leguminous Shrubs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2.25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Thermal </a:t>
                      </a:r>
                      <a:r>
                        <a:rPr lang="en-US" sz="1100" u="none" strike="noStrike" dirty="0" err="1">
                          <a:ln>
                            <a:solidFill>
                              <a:schemeClr val="bg1"/>
                            </a:solidFill>
                          </a:ln>
                          <a:solidFill>
                            <a:schemeClr val="bg1"/>
                          </a:solidFill>
                          <a:effectLst/>
                        </a:rPr>
                        <a:t>Refugia</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Winter Food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2.75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Herbaceous Species Diversity</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Woodland /Grassland Edges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6</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Vegetation Structural Diversity</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Brush and Shrub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8</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3.666667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Bare Ground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9</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Grass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10</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Tree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Avian Predators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12</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-4.333333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Forb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4.333333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Mammalian Predators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-4.666667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Arthropod Diversity and Abundance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Invasive Plant </a:t>
                      </a:r>
                      <a:r>
                        <a:rPr lang="en-US" sz="1100" u="none" strike="noStrike" dirty="0" err="1">
                          <a:ln>
                            <a:solidFill>
                              <a:schemeClr val="bg1"/>
                            </a:solidFill>
                          </a:ln>
                          <a:solidFill>
                            <a:schemeClr val="bg1"/>
                          </a:solidFill>
                          <a:effectLst/>
                        </a:rPr>
                        <a:t>spp</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16</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6.5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Vegetation Height (herbaceous)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9</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66169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sp>
        <p:nvSpPr>
          <p:cNvPr id="4" name="TextBox 3"/>
          <p:cNvSpPr txBox="1"/>
          <p:nvPr/>
        </p:nvSpPr>
        <p:spPr>
          <a:xfrm>
            <a:off x="990601" y="1981200"/>
            <a:ext cx="7086600" cy="3693319"/>
          </a:xfrm>
          <a:prstGeom prst="rect">
            <a:avLst/>
          </a:prstGeom>
          <a:noFill/>
        </p:spPr>
        <p:txBody>
          <a:bodyPr wrap="square" rtlCol="0">
            <a:spAutoFit/>
          </a:bodyPr>
          <a:lstStyle/>
          <a:p>
            <a:r>
              <a:rPr lang="en-US" dirty="0" smtClean="0">
                <a:solidFill>
                  <a:schemeClr val="bg1"/>
                </a:solidFill>
              </a:rPr>
              <a:t>Interview  shortfalls:</a:t>
            </a:r>
          </a:p>
          <a:p>
            <a:pPr marL="285750" indent="-285750">
              <a:buFont typeface="Arial" pitchFamily="34" charset="0"/>
              <a:buChar char="•"/>
            </a:pPr>
            <a:r>
              <a:rPr lang="en-US" dirty="0" smtClean="0">
                <a:solidFill>
                  <a:schemeClr val="bg1"/>
                </a:solidFill>
              </a:rPr>
              <a:t>Had to guess about the rank of some variables based on other comments</a:t>
            </a:r>
          </a:p>
          <a:p>
            <a:pPr marL="285750" indent="-285750">
              <a:buFont typeface="Arial" pitchFamily="34" charset="0"/>
              <a:buChar char="•"/>
            </a:pPr>
            <a:r>
              <a:rPr lang="en-US" dirty="0" smtClean="0">
                <a:solidFill>
                  <a:schemeClr val="bg1"/>
                </a:solidFill>
              </a:rPr>
              <a:t>Did not get detail about the nature of the relationships between variables and quail</a:t>
            </a:r>
          </a:p>
          <a:p>
            <a:endParaRPr lang="en-US" dirty="0">
              <a:solidFill>
                <a:schemeClr val="bg1"/>
              </a:solidFill>
            </a:endParaRPr>
          </a:p>
          <a:p>
            <a:r>
              <a:rPr lang="en-US" dirty="0" smtClean="0">
                <a:solidFill>
                  <a:schemeClr val="bg1"/>
                </a:solidFill>
              </a:rPr>
              <a:t>Secondary Surveys:</a:t>
            </a:r>
          </a:p>
          <a:p>
            <a:pPr marL="285750" indent="-285750">
              <a:buFont typeface="Arial" pitchFamily="34" charset="0"/>
              <a:buChar char="•"/>
            </a:pPr>
            <a:r>
              <a:rPr lang="en-US" dirty="0" smtClean="0">
                <a:solidFill>
                  <a:schemeClr val="bg1"/>
                </a:solidFill>
              </a:rPr>
              <a:t>Confirm variable ranks</a:t>
            </a:r>
          </a:p>
          <a:p>
            <a:pPr marL="285750" indent="-285750">
              <a:buFont typeface="Arial" pitchFamily="34" charset="0"/>
              <a:buChar char="•"/>
            </a:pPr>
            <a:r>
              <a:rPr lang="en-US" dirty="0" smtClean="0">
                <a:solidFill>
                  <a:schemeClr val="bg1"/>
                </a:solidFill>
              </a:rPr>
              <a:t>Investigate the relationship between proximate and ultimate factors</a:t>
            </a:r>
          </a:p>
          <a:p>
            <a:pPr marL="285750" indent="-285750">
              <a:buFont typeface="Arial" pitchFamily="34" charset="0"/>
              <a:buChar char="•"/>
            </a:pPr>
            <a:r>
              <a:rPr lang="en-US" dirty="0" smtClean="0">
                <a:solidFill>
                  <a:schemeClr val="bg1"/>
                </a:solidFill>
              </a:rPr>
              <a:t>Identify the quantitative relationship between each variable and habitat </a:t>
            </a:r>
            <a:r>
              <a:rPr lang="en-US" dirty="0" smtClean="0">
                <a:solidFill>
                  <a:schemeClr val="bg1"/>
                </a:solidFill>
              </a:rPr>
              <a:t>suitability- Bivariate Relationships</a:t>
            </a: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3633221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2133600"/>
            <a:ext cx="6857999"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Used existing literature and information from interviews to develop suites of bivariate relationships for each variable </a:t>
            </a:r>
          </a:p>
          <a:p>
            <a:endParaRPr lang="en-US" dirty="0">
              <a:solidFill>
                <a:schemeClr val="bg1"/>
              </a:solidFill>
            </a:endParaRPr>
          </a:p>
          <a:p>
            <a:pPr marL="285750" indent="-285750">
              <a:buFont typeface="Arial" pitchFamily="34" charset="0"/>
              <a:buChar char="•"/>
            </a:pPr>
            <a:r>
              <a:rPr lang="en-US" dirty="0" smtClean="0">
                <a:solidFill>
                  <a:schemeClr val="bg1"/>
                </a:solidFill>
              </a:rPr>
              <a:t>Created theoretical probability density graphs associated with parameterized distributions</a:t>
            </a:r>
          </a:p>
          <a:p>
            <a:pPr marL="742950" lvl="1" indent="-285750">
              <a:buFont typeface="Arial" pitchFamily="34" charset="0"/>
              <a:buChar char="•"/>
            </a:pPr>
            <a:r>
              <a:rPr lang="en-US" dirty="0" smtClean="0">
                <a:solidFill>
                  <a:schemeClr val="bg1"/>
                </a:solidFill>
              </a:rPr>
              <a:t>Beta (</a:t>
            </a:r>
            <a:r>
              <a:rPr lang="el-GR" dirty="0" smtClean="0">
                <a:solidFill>
                  <a:schemeClr val="bg1"/>
                </a:solidFill>
              </a:rPr>
              <a:t>α</a:t>
            </a:r>
            <a:r>
              <a:rPr lang="en-US" dirty="0" smtClean="0">
                <a:solidFill>
                  <a:schemeClr val="bg1"/>
                </a:solidFill>
              </a:rPr>
              <a:t>, </a:t>
            </a:r>
            <a:r>
              <a:rPr lang="el-GR" dirty="0" smtClean="0">
                <a:solidFill>
                  <a:schemeClr val="bg1"/>
                </a:solidFill>
              </a:rPr>
              <a:t>β</a:t>
            </a:r>
            <a:r>
              <a:rPr lang="en-US" dirty="0" smtClean="0">
                <a:solidFill>
                  <a:schemeClr val="bg1"/>
                </a:solidFill>
              </a:rPr>
              <a:t>) and restricted log-normal (</a:t>
            </a:r>
            <a:r>
              <a:rPr lang="el-GR" dirty="0" smtClean="0">
                <a:solidFill>
                  <a:schemeClr val="bg1"/>
                </a:solidFill>
              </a:rPr>
              <a:t>μ</a:t>
            </a:r>
            <a:r>
              <a:rPr lang="en-US" dirty="0" smtClean="0">
                <a:solidFill>
                  <a:schemeClr val="bg1"/>
                </a:solidFill>
              </a:rPr>
              <a:t>, </a:t>
            </a:r>
            <a:r>
              <a:rPr lang="el-GR" dirty="0" smtClean="0">
                <a:solidFill>
                  <a:schemeClr val="bg1"/>
                </a:solidFill>
              </a:rPr>
              <a:t>σ</a:t>
            </a:r>
            <a:r>
              <a:rPr lang="en-US" baseline="30000" dirty="0">
                <a:solidFill>
                  <a:schemeClr val="bg1"/>
                </a:solidFill>
              </a:rPr>
              <a:t>2</a:t>
            </a:r>
            <a:r>
              <a:rPr lang="en-US" dirty="0" smtClean="0">
                <a:solidFill>
                  <a:schemeClr val="bg1"/>
                </a:solidFill>
              </a:rPr>
              <a:t>) distributions for cover variables</a:t>
            </a:r>
          </a:p>
          <a:p>
            <a:pPr marL="742950" lvl="1" indent="-285750">
              <a:buFont typeface="Arial" pitchFamily="34" charset="0"/>
              <a:buChar char="•"/>
            </a:pPr>
            <a:r>
              <a:rPr lang="en-US" dirty="0" smtClean="0">
                <a:solidFill>
                  <a:schemeClr val="bg1"/>
                </a:solidFill>
              </a:rPr>
              <a:t>Normal </a:t>
            </a:r>
            <a:r>
              <a:rPr lang="en-US" dirty="0">
                <a:solidFill>
                  <a:schemeClr val="bg1"/>
                </a:solidFill>
              </a:rPr>
              <a:t>(</a:t>
            </a:r>
            <a:r>
              <a:rPr lang="el-GR" dirty="0">
                <a:solidFill>
                  <a:schemeClr val="bg1"/>
                </a:solidFill>
              </a:rPr>
              <a:t>μ</a:t>
            </a:r>
            <a:r>
              <a:rPr lang="en-US" dirty="0">
                <a:solidFill>
                  <a:schemeClr val="bg1"/>
                </a:solidFill>
              </a:rPr>
              <a:t>, </a:t>
            </a:r>
            <a:r>
              <a:rPr lang="el-GR" dirty="0">
                <a:solidFill>
                  <a:schemeClr val="bg1"/>
                </a:solidFill>
              </a:rPr>
              <a:t>σ</a:t>
            </a:r>
            <a:r>
              <a:rPr lang="en-US" baseline="30000" dirty="0">
                <a:solidFill>
                  <a:schemeClr val="bg1"/>
                </a:solidFill>
              </a:rPr>
              <a:t>2</a:t>
            </a:r>
            <a:r>
              <a:rPr lang="en-US" dirty="0" smtClean="0">
                <a:solidFill>
                  <a:schemeClr val="bg1"/>
                </a:solidFill>
              </a:rPr>
              <a:t>) and log-normal </a:t>
            </a:r>
            <a:r>
              <a:rPr lang="en-US" dirty="0">
                <a:solidFill>
                  <a:schemeClr val="bg1"/>
                </a:solidFill>
              </a:rPr>
              <a:t>(</a:t>
            </a:r>
            <a:r>
              <a:rPr lang="el-GR" dirty="0">
                <a:solidFill>
                  <a:schemeClr val="bg1"/>
                </a:solidFill>
              </a:rPr>
              <a:t>μ</a:t>
            </a:r>
            <a:r>
              <a:rPr lang="en-US" dirty="0">
                <a:solidFill>
                  <a:schemeClr val="bg1"/>
                </a:solidFill>
              </a:rPr>
              <a:t>, </a:t>
            </a:r>
            <a:r>
              <a:rPr lang="el-GR" dirty="0">
                <a:solidFill>
                  <a:schemeClr val="bg1"/>
                </a:solidFill>
              </a:rPr>
              <a:t>σ</a:t>
            </a:r>
            <a:r>
              <a:rPr lang="en-US" baseline="30000" dirty="0">
                <a:solidFill>
                  <a:schemeClr val="bg1"/>
                </a:solidFill>
              </a:rPr>
              <a:t>2</a:t>
            </a:r>
            <a:r>
              <a:rPr lang="en-US" dirty="0">
                <a:solidFill>
                  <a:schemeClr val="bg1"/>
                </a:solidFill>
              </a:rPr>
              <a:t>) </a:t>
            </a:r>
            <a:r>
              <a:rPr lang="en-US" dirty="0" smtClean="0">
                <a:solidFill>
                  <a:schemeClr val="bg1"/>
                </a:solidFill>
              </a:rPr>
              <a:t>distributions for other variables</a:t>
            </a:r>
          </a:p>
          <a:p>
            <a:pPr lvl="1"/>
            <a:endParaRPr lang="en-US" dirty="0">
              <a:solidFill>
                <a:schemeClr val="bg1"/>
              </a:solidFill>
            </a:endParaRPr>
          </a:p>
          <a:p>
            <a:pPr marL="285750" indent="-285750">
              <a:buFont typeface="Arial" pitchFamily="34" charset="0"/>
              <a:buChar char="•"/>
            </a:pPr>
            <a:r>
              <a:rPr lang="en-US" dirty="0" smtClean="0">
                <a:solidFill>
                  <a:schemeClr val="bg1"/>
                </a:solidFill>
              </a:rPr>
              <a:t>Will collect expert feedback to determine which graphs best approximate the true relationship between each variable and habitat suitability</a:t>
            </a:r>
          </a:p>
          <a:p>
            <a:pPr marL="742950" lvl="1"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133579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identify important habitat features</a:t>
            </a:r>
          </a:p>
          <a:p>
            <a:endParaRPr lang="en-US" sz="2500" dirty="0" smtClean="0">
              <a:solidFill>
                <a:schemeClr val="bg1"/>
              </a:solidFill>
            </a:endParaRPr>
          </a:p>
        </p:txBody>
      </p:sp>
    </p:spTree>
    <p:extLst>
      <p:ext uri="{BB962C8B-B14F-4D97-AF65-F5344CB8AC3E}">
        <p14:creationId xmlns:p14="http://schemas.microsoft.com/office/powerpoint/2010/main" val="421843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1600200"/>
            <a:ext cx="6857999" cy="923330"/>
          </a:xfrm>
          <a:prstGeom prst="rect">
            <a:avLst/>
          </a:prstGeom>
          <a:noFill/>
        </p:spPr>
        <p:txBody>
          <a:bodyPr wrap="square" rtlCol="0">
            <a:spAutoFit/>
          </a:bodyPr>
          <a:lstStyle/>
          <a:p>
            <a:pPr lvl="1"/>
            <a:r>
              <a:rPr lang="en-US" dirty="0" smtClean="0">
                <a:solidFill>
                  <a:schemeClr val="bg1"/>
                </a:solidFill>
              </a:rPr>
              <a:t>Identified and approximated 9 different possible relationships between woody cover (brush and shrub) and masked bobwhite</a:t>
            </a:r>
          </a:p>
          <a:p>
            <a:pPr marL="742950" lvl="1" indent="-285750">
              <a:buFont typeface="Arial" pitchFamily="34" charset="0"/>
              <a:buChar char="•"/>
            </a:pPr>
            <a:endParaRPr lang="en-US" dirty="0">
              <a:solidFill>
                <a:schemeClr val="bg1"/>
              </a:solidFill>
            </a:endParaRPr>
          </a:p>
        </p:txBody>
      </p:sp>
      <p:pic>
        <p:nvPicPr>
          <p:cNvPr id="1026" name="Picture 2" descr="C:\Documents and Settings\cnadeau\My Documents\Work\Masked Bobwhite\Graphs\Woody Veg\Goodwin interview woody cover-#5.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648" y="2590800"/>
            <a:ext cx="2858826" cy="2854323"/>
          </a:xfrm>
          <a:prstGeom prst="rect">
            <a:avLst/>
          </a:prstGeom>
          <a:solidFill>
            <a:schemeClr val="bg1"/>
          </a:solidFill>
        </p:spPr>
      </p:pic>
      <mc:AlternateContent xmlns:mc="http://schemas.openxmlformats.org/markup-compatibility/2006" xmlns:a14="http://schemas.microsoft.com/office/drawing/2010/main">
        <mc:Choice Requires="a14">
          <p:sp>
            <p:nvSpPr>
              <p:cNvPr id="4" name="TextBox 3"/>
              <p:cNvSpPr txBox="1"/>
              <p:nvPr/>
            </p:nvSpPr>
            <p:spPr>
              <a:xfrm>
                <a:off x="1176648" y="5638800"/>
                <a:ext cx="2769604"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a:rPr>
                          </m:ctrlPr>
                        </m:fPr>
                        <m:num>
                          <m:r>
                            <a:rPr lang="en-US" b="0" i="1" smtClean="0">
                              <a:solidFill>
                                <a:schemeClr val="bg1"/>
                              </a:solidFill>
                              <a:latin typeface="Cambria Math"/>
                            </a:rPr>
                            <m:t>1</m:t>
                          </m:r>
                        </m:num>
                        <m:den>
                          <m:r>
                            <a:rPr lang="en-US" b="0" i="1" smtClean="0">
                              <a:solidFill>
                                <a:schemeClr val="bg1"/>
                              </a:solidFill>
                              <a:latin typeface="Cambria Math"/>
                            </a:rPr>
                            <m:t>𝐵</m:t>
                          </m:r>
                          <m:d>
                            <m:dPr>
                              <m:ctrlPr>
                                <a:rPr lang="en-US" b="0" i="1" smtClean="0">
                                  <a:solidFill>
                                    <a:schemeClr val="bg1"/>
                                  </a:solidFill>
                                  <a:latin typeface="Cambria Math"/>
                                </a:rPr>
                              </m:ctrlPr>
                            </m:dPr>
                            <m:e>
                              <m:r>
                                <a:rPr lang="en-US" b="0" i="1" smtClean="0">
                                  <a:solidFill>
                                    <a:schemeClr val="bg1"/>
                                  </a:solidFill>
                                  <a:latin typeface="Cambria Math"/>
                                </a:rPr>
                                <m:t>5</m:t>
                              </m:r>
                              <m:r>
                                <a:rPr lang="en-US" b="0" i="1" smtClean="0">
                                  <a:solidFill>
                                    <a:schemeClr val="bg1"/>
                                  </a:solidFill>
                                  <a:latin typeface="Cambria Math"/>
                                  <a:ea typeface="Cambria Math"/>
                                </a:rPr>
                                <m:t>,36.66</m:t>
                              </m:r>
                            </m:e>
                          </m:d>
                        </m:den>
                      </m:f>
                      <m:sSup>
                        <m:sSupPr>
                          <m:ctrlPr>
                            <a:rPr lang="en-US" b="0" i="1" smtClean="0">
                              <a:solidFill>
                                <a:schemeClr val="bg1"/>
                              </a:solidFill>
                              <a:latin typeface="Cambria Math"/>
                            </a:rPr>
                          </m:ctrlPr>
                        </m:sSupPr>
                        <m:e>
                          <m:r>
                            <a:rPr lang="en-US" b="0" i="1" smtClean="0">
                              <a:solidFill>
                                <a:schemeClr val="bg1"/>
                              </a:solidFill>
                              <a:latin typeface="Cambria Math"/>
                            </a:rPr>
                            <m:t>𝑥</m:t>
                          </m:r>
                        </m:e>
                        <m:sup>
                          <m:r>
                            <a:rPr lang="en-US" b="0" i="1" smtClean="0">
                              <a:solidFill>
                                <a:schemeClr val="bg1"/>
                              </a:solidFill>
                              <a:latin typeface="Cambria Math"/>
                            </a:rPr>
                            <m:t>4</m:t>
                          </m:r>
                        </m:sup>
                      </m:sSup>
                      <m:sSup>
                        <m:sSupPr>
                          <m:ctrlPr>
                            <a:rPr lang="en-US" b="0" i="1" smtClean="0">
                              <a:solidFill>
                                <a:schemeClr val="bg1"/>
                              </a:solidFill>
                              <a:latin typeface="Cambria Math"/>
                            </a:rPr>
                          </m:ctrlPr>
                        </m:sSupPr>
                        <m:e>
                          <m:r>
                            <a:rPr lang="en-US" b="0" i="1" smtClean="0">
                              <a:solidFill>
                                <a:schemeClr val="bg1"/>
                              </a:solidFill>
                              <a:latin typeface="Cambria Math"/>
                            </a:rPr>
                            <m:t>(1−</m:t>
                          </m:r>
                          <m:r>
                            <a:rPr lang="en-US" b="0" i="1" smtClean="0">
                              <a:solidFill>
                                <a:schemeClr val="bg1"/>
                              </a:solidFill>
                              <a:latin typeface="Cambria Math"/>
                            </a:rPr>
                            <m:t>𝑥</m:t>
                          </m:r>
                          <m:r>
                            <a:rPr lang="en-US" b="0" i="1" smtClean="0">
                              <a:solidFill>
                                <a:schemeClr val="bg1"/>
                              </a:solidFill>
                              <a:latin typeface="Cambria Math"/>
                            </a:rPr>
                            <m:t>)</m:t>
                          </m:r>
                        </m:e>
                        <m:sup>
                          <m:r>
                            <a:rPr lang="en-US" b="0" i="1" smtClean="0">
                              <a:solidFill>
                                <a:schemeClr val="bg1"/>
                              </a:solidFill>
                              <a:latin typeface="Cambria Math"/>
                            </a:rPr>
                            <m:t>35.66</m:t>
                          </m:r>
                        </m:sup>
                      </m:sSup>
                    </m:oMath>
                  </m:oMathPara>
                </a14:m>
                <a:endParaRPr lang="en-US"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76648" y="5638800"/>
                <a:ext cx="2769604" cy="65197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29200" y="5638800"/>
                <a:ext cx="2431371" cy="661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a:rPr>
                          </m:ctrlPr>
                        </m:fPr>
                        <m:num>
                          <m:r>
                            <a:rPr lang="en-US" b="0" i="1" smtClean="0">
                              <a:solidFill>
                                <a:schemeClr val="bg1"/>
                              </a:solidFill>
                              <a:latin typeface="Cambria Math"/>
                            </a:rPr>
                            <m:t>1</m:t>
                          </m:r>
                        </m:num>
                        <m:den>
                          <m:r>
                            <a:rPr lang="en-US" b="0" i="1" smtClean="0">
                              <a:solidFill>
                                <a:schemeClr val="bg1"/>
                              </a:solidFill>
                              <a:latin typeface="Cambria Math"/>
                            </a:rPr>
                            <m:t>𝐵</m:t>
                          </m:r>
                          <m:r>
                            <a:rPr lang="en-US" b="0" i="1" smtClean="0">
                              <a:solidFill>
                                <a:schemeClr val="bg1"/>
                              </a:solidFill>
                              <a:latin typeface="Cambria Math"/>
                            </a:rPr>
                            <m:t>(2,5.27)</m:t>
                          </m:r>
                        </m:den>
                      </m:f>
                      <m:r>
                        <a:rPr lang="en-US" b="0" i="1" smtClean="0">
                          <a:solidFill>
                            <a:schemeClr val="bg1"/>
                          </a:solidFill>
                          <a:latin typeface="Cambria Math"/>
                        </a:rPr>
                        <m:t>𝑥</m:t>
                      </m:r>
                      <m:sSup>
                        <m:sSupPr>
                          <m:ctrlPr>
                            <a:rPr lang="en-US" b="0" i="1" smtClean="0">
                              <a:solidFill>
                                <a:schemeClr val="bg1"/>
                              </a:solidFill>
                              <a:latin typeface="Cambria Math"/>
                            </a:rPr>
                          </m:ctrlPr>
                        </m:sSupPr>
                        <m:e>
                          <m:r>
                            <a:rPr lang="en-US" b="0" i="1" smtClean="0">
                              <a:solidFill>
                                <a:schemeClr val="bg1"/>
                              </a:solidFill>
                              <a:latin typeface="Cambria Math"/>
                            </a:rPr>
                            <m:t>(1−</m:t>
                          </m:r>
                          <m:r>
                            <a:rPr lang="en-US" b="0" i="1" smtClean="0">
                              <a:solidFill>
                                <a:schemeClr val="bg1"/>
                              </a:solidFill>
                              <a:latin typeface="Cambria Math"/>
                            </a:rPr>
                            <m:t>𝑥</m:t>
                          </m:r>
                          <m:r>
                            <a:rPr lang="en-US" b="0" i="1" smtClean="0">
                              <a:solidFill>
                                <a:schemeClr val="bg1"/>
                              </a:solidFill>
                              <a:latin typeface="Cambria Math"/>
                            </a:rPr>
                            <m:t>)</m:t>
                          </m:r>
                        </m:e>
                        <m:sup>
                          <m:r>
                            <a:rPr lang="en-US" b="0" i="1" smtClean="0">
                              <a:solidFill>
                                <a:schemeClr val="bg1"/>
                              </a:solidFill>
                              <a:latin typeface="Cambria Math"/>
                            </a:rPr>
                            <m:t>4.27</m:t>
                          </m:r>
                        </m:sup>
                      </m:sSup>
                    </m:oMath>
                  </m:oMathPara>
                </a14:m>
                <a:endParaRPr lang="en-US"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29200" y="5638800"/>
                <a:ext cx="2431371" cy="661912"/>
              </a:xfrm>
              <a:prstGeom prst="rect">
                <a:avLst/>
              </a:prstGeom>
              <a:blipFill rotWithShape="1">
                <a:blip r:embed="rId4"/>
                <a:stretch>
                  <a:fillRect/>
                </a:stretch>
              </a:blipFill>
            </p:spPr>
            <p:txBody>
              <a:bodyPr/>
              <a:lstStyle/>
              <a:p>
                <a:r>
                  <a:rPr lang="en-US">
                    <a:noFill/>
                  </a:rPr>
                  <a:t> </a:t>
                </a:r>
              </a:p>
            </p:txBody>
          </p:sp>
        </mc:Fallback>
      </mc:AlternateContent>
      <p:pic>
        <p:nvPicPr>
          <p:cNvPr id="1028" name="Picture 4" descr="C:\Documents and Settings\cnadeau\My Documents\Work\Masked Bobwhite\Graphs\Woody Veg\Guthery 2001 woody cover- fatter curve-#2.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90800"/>
            <a:ext cx="2858825" cy="2854323"/>
          </a:xfrm>
          <a:prstGeom prst="rect">
            <a:avLst/>
          </a:prstGeom>
          <a:solidFill>
            <a:schemeClr val="bg1"/>
          </a:solidFill>
        </p:spPr>
      </p:pic>
    </p:spTree>
    <p:extLst>
      <p:ext uri="{BB962C8B-B14F-4D97-AF65-F5344CB8AC3E}">
        <p14:creationId xmlns:p14="http://schemas.microsoft.com/office/powerpoint/2010/main" val="2440925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1447800"/>
            <a:ext cx="6857999" cy="4955203"/>
          </a:xfrm>
          <a:prstGeom prst="rect">
            <a:avLst/>
          </a:prstGeom>
          <a:noFill/>
        </p:spPr>
        <p:txBody>
          <a:bodyPr wrap="square" rtlCol="0">
            <a:spAutoFit/>
          </a:bodyPr>
          <a:lstStyle/>
          <a:p>
            <a:pPr lvl="1"/>
            <a:r>
              <a:rPr lang="en-US" sz="2000" dirty="0" smtClean="0">
                <a:solidFill>
                  <a:schemeClr val="bg1"/>
                </a:solidFill>
              </a:rPr>
              <a:t>We first selected 5 variables which were also represented in the published literature to develop a suite of potential relationships.</a:t>
            </a:r>
          </a:p>
          <a:p>
            <a:pPr lvl="1"/>
            <a:endParaRPr lang="en-US" sz="2000" dirty="0">
              <a:solidFill>
                <a:schemeClr val="bg1"/>
              </a:solidFill>
            </a:endParaRPr>
          </a:p>
          <a:p>
            <a:pPr marL="742950" lvl="1" indent="-285750">
              <a:buFont typeface="Arial" pitchFamily="34" charset="0"/>
              <a:buChar char="•"/>
            </a:pPr>
            <a:r>
              <a:rPr lang="en-US" sz="2000" dirty="0" smtClean="0">
                <a:solidFill>
                  <a:schemeClr val="bg1"/>
                </a:solidFill>
              </a:rPr>
              <a:t>Woody Cover – 9 potential relationships</a:t>
            </a:r>
          </a:p>
          <a:p>
            <a:pPr marL="742950" lvl="1" indent="-285750">
              <a:buFont typeface="Arial" pitchFamily="34" charset="0"/>
              <a:buChar char="•"/>
            </a:pPr>
            <a:r>
              <a:rPr lang="en-US" sz="2000" dirty="0" smtClean="0">
                <a:solidFill>
                  <a:schemeClr val="bg1"/>
                </a:solidFill>
              </a:rPr>
              <a:t>Bare Ground – 3 potential relationships</a:t>
            </a:r>
          </a:p>
          <a:p>
            <a:pPr marL="742950" lvl="1" indent="-285750">
              <a:buFont typeface="Arial" pitchFamily="34" charset="0"/>
              <a:buChar char="•"/>
            </a:pPr>
            <a:r>
              <a:rPr lang="en-US" sz="2000" dirty="0" smtClean="0">
                <a:solidFill>
                  <a:schemeClr val="bg1"/>
                </a:solidFill>
              </a:rPr>
              <a:t>Nest </a:t>
            </a:r>
            <a:r>
              <a:rPr lang="en-US" sz="2000" dirty="0">
                <a:solidFill>
                  <a:schemeClr val="bg1"/>
                </a:solidFill>
              </a:rPr>
              <a:t>S</a:t>
            </a:r>
            <a:r>
              <a:rPr lang="en-US" sz="2000" dirty="0" smtClean="0">
                <a:solidFill>
                  <a:schemeClr val="bg1"/>
                </a:solidFill>
              </a:rPr>
              <a:t>ubstrate Height – 3 potential relationships</a:t>
            </a:r>
          </a:p>
          <a:p>
            <a:pPr marL="742950" lvl="1" indent="-285750">
              <a:buFont typeface="Arial" pitchFamily="34" charset="0"/>
              <a:buChar char="•"/>
            </a:pPr>
            <a:r>
              <a:rPr lang="en-US" sz="2000" dirty="0" smtClean="0">
                <a:solidFill>
                  <a:schemeClr val="bg1"/>
                </a:solidFill>
              </a:rPr>
              <a:t>Herbaceous </a:t>
            </a:r>
            <a:r>
              <a:rPr lang="en-US" sz="2000" dirty="0">
                <a:solidFill>
                  <a:schemeClr val="bg1"/>
                </a:solidFill>
              </a:rPr>
              <a:t>Cover – </a:t>
            </a:r>
            <a:r>
              <a:rPr lang="en-US" sz="2000" dirty="0" smtClean="0">
                <a:solidFill>
                  <a:schemeClr val="bg1"/>
                </a:solidFill>
              </a:rPr>
              <a:t>9 potential relationships</a:t>
            </a:r>
          </a:p>
          <a:p>
            <a:pPr marL="742950" lvl="1" indent="-285750">
              <a:buFont typeface="Arial" pitchFamily="34" charset="0"/>
              <a:buChar char="•"/>
            </a:pPr>
            <a:r>
              <a:rPr lang="en-US" sz="2000" dirty="0" smtClean="0">
                <a:solidFill>
                  <a:schemeClr val="bg1"/>
                </a:solidFill>
              </a:rPr>
              <a:t>Visual Obstruction – 6 potential relationships</a:t>
            </a:r>
          </a:p>
          <a:p>
            <a:pPr marL="742950" lvl="1" indent="-285750">
              <a:buFont typeface="Arial" pitchFamily="34" charset="0"/>
              <a:buChar char="•"/>
            </a:pPr>
            <a:endParaRPr lang="en-US" sz="2000" dirty="0">
              <a:solidFill>
                <a:schemeClr val="bg1"/>
              </a:solidFill>
            </a:endParaRPr>
          </a:p>
          <a:p>
            <a:pPr lvl="1"/>
            <a:endParaRPr lang="en-US" sz="2000" dirty="0" smtClean="0">
              <a:solidFill>
                <a:schemeClr val="bg1"/>
              </a:solidFill>
            </a:endParaRPr>
          </a:p>
          <a:p>
            <a:pPr lvl="1"/>
            <a:r>
              <a:rPr lang="en-US" sz="2000" dirty="0" smtClean="0">
                <a:solidFill>
                  <a:schemeClr val="bg1"/>
                </a:solidFill>
              </a:rPr>
              <a:t>The number of relationships for each variable represents the diversity of opinion about that relationship from both expert interviews and published </a:t>
            </a:r>
            <a:r>
              <a:rPr lang="en-US" sz="2000" dirty="0" smtClean="0">
                <a:solidFill>
                  <a:schemeClr val="bg1"/>
                </a:solidFill>
              </a:rPr>
              <a:t>literature </a:t>
            </a:r>
            <a:endParaRPr lang="en-US" sz="2000" dirty="0">
              <a:solidFill>
                <a:schemeClr val="bg1"/>
              </a:solidFill>
            </a:endParaRPr>
          </a:p>
          <a:p>
            <a:pPr lvl="1"/>
            <a:endParaRPr lang="en-US" dirty="0" smtClean="0">
              <a:solidFill>
                <a:schemeClr val="bg1"/>
              </a:solidFill>
            </a:endParaRPr>
          </a:p>
          <a:p>
            <a:pPr marL="742950" lvl="1"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3380826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1447800"/>
            <a:ext cx="6857999" cy="3600986"/>
          </a:xfrm>
          <a:prstGeom prst="rect">
            <a:avLst/>
          </a:prstGeom>
          <a:noFill/>
        </p:spPr>
        <p:txBody>
          <a:bodyPr wrap="square" rtlCol="0">
            <a:spAutoFit/>
          </a:bodyPr>
          <a:lstStyle/>
          <a:p>
            <a:pPr lvl="1"/>
            <a:r>
              <a:rPr lang="en-US" sz="2400" dirty="0" smtClean="0">
                <a:solidFill>
                  <a:schemeClr val="bg1"/>
                </a:solidFill>
              </a:rPr>
              <a:t>Sent out a survey for experts to evaluate and select the most likely relationship by selecting the graph they felt best approximated the true relationship</a:t>
            </a:r>
          </a:p>
          <a:p>
            <a:pPr marL="800100" lvl="1" indent="-342900">
              <a:buFont typeface="Arial" pitchFamily="34" charset="0"/>
              <a:buChar char="•"/>
            </a:pPr>
            <a:r>
              <a:rPr lang="en-US" sz="2400" dirty="0" smtClean="0">
                <a:solidFill>
                  <a:schemeClr val="bg1"/>
                </a:solidFill>
              </a:rPr>
              <a:t>Sent out 12 surveys</a:t>
            </a:r>
          </a:p>
          <a:p>
            <a:pPr marL="800100" lvl="1" indent="-342900">
              <a:buFont typeface="Arial" pitchFamily="34" charset="0"/>
              <a:buChar char="•"/>
            </a:pPr>
            <a:r>
              <a:rPr lang="en-US" sz="2400" dirty="0" smtClean="0">
                <a:solidFill>
                  <a:schemeClr val="bg1"/>
                </a:solidFill>
              </a:rPr>
              <a:t>Received </a:t>
            </a:r>
            <a:r>
              <a:rPr lang="en-US" sz="2400" dirty="0" smtClean="0">
                <a:solidFill>
                  <a:schemeClr val="bg1"/>
                </a:solidFill>
              </a:rPr>
              <a:t>5 </a:t>
            </a:r>
            <a:r>
              <a:rPr lang="en-US" sz="2400" dirty="0" smtClean="0">
                <a:solidFill>
                  <a:schemeClr val="bg1"/>
                </a:solidFill>
              </a:rPr>
              <a:t>back so far…</a:t>
            </a:r>
          </a:p>
          <a:p>
            <a:pPr marL="800100" lvl="1" indent="-342900">
              <a:buFont typeface="Arial" pitchFamily="34" charset="0"/>
              <a:buChar char="•"/>
            </a:pPr>
            <a:r>
              <a:rPr lang="en-US" sz="2400" dirty="0" smtClean="0">
                <a:solidFill>
                  <a:schemeClr val="bg1"/>
                </a:solidFill>
              </a:rPr>
              <a:t>Might need to change strategy to improve response rate for future </a:t>
            </a:r>
            <a:endParaRPr lang="en-US" sz="2400" dirty="0">
              <a:solidFill>
                <a:schemeClr val="bg1"/>
              </a:solidFill>
            </a:endParaRPr>
          </a:p>
          <a:p>
            <a:pPr lvl="1"/>
            <a:endParaRPr lang="en-US" dirty="0" smtClean="0">
              <a:solidFill>
                <a:schemeClr val="bg1"/>
              </a:solidFill>
            </a:endParaRPr>
          </a:p>
          <a:p>
            <a:pPr marL="742950" lvl="1"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152784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2246769"/>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716439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3477875"/>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161276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4401205"/>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incorporate information from variable importance measures and relationship graphs to create individual habitat suitability index models for each expert</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283365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5632311"/>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incorporate information from variable importance measures and relationship graphs to create individual habitat suitability index models for each expert</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create a consensus model by incorporating information from all experts into a single habitat suitability index model</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529034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solidFill>
                  <a:schemeClr val="bg1"/>
                </a:solidFill>
              </a:rPr>
              <a:t>Questions?</a:t>
            </a:r>
            <a:endParaRPr lang="en-US" dirty="0">
              <a:solidFill>
                <a:schemeClr val="bg1"/>
              </a:solidFill>
            </a:endParaRPr>
          </a:p>
        </p:txBody>
      </p:sp>
    </p:spTree>
    <p:extLst>
      <p:ext uri="{BB962C8B-B14F-4D97-AF65-F5344CB8AC3E}">
        <p14:creationId xmlns:p14="http://schemas.microsoft.com/office/powerpoint/2010/main" val="2520656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identify important habitat features</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smtClean="0">
                <a:solidFill>
                  <a:schemeClr val="bg1"/>
                </a:solidFill>
              </a:rPr>
              <a:t>Use both established literature and results from interviews to quantify the relationships between important habitat features and habitat suitability for masked bobwhite</a:t>
            </a:r>
          </a:p>
        </p:txBody>
      </p:sp>
    </p:spTree>
    <p:extLst>
      <p:ext uri="{BB962C8B-B14F-4D97-AF65-F5344CB8AC3E}">
        <p14:creationId xmlns:p14="http://schemas.microsoft.com/office/powerpoint/2010/main" val="136345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determine important habitat features</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a:solidFill>
                  <a:schemeClr val="bg1"/>
                </a:solidFill>
              </a:rPr>
              <a:t>Use both established literature and results from interviews to quantify the relationships between important habitat features and habitat suitability for masked </a:t>
            </a:r>
            <a:r>
              <a:rPr lang="en-US" sz="2500" dirty="0" smtClean="0">
                <a:solidFill>
                  <a:schemeClr val="bg1"/>
                </a:solidFill>
              </a:rPr>
              <a:t>bobwhite</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smtClean="0">
                <a:solidFill>
                  <a:schemeClr val="bg1"/>
                </a:solidFill>
              </a:rPr>
              <a:t>Translate the various bivariate relationships between habitat features and masked bobwhite into a suite of mathematical habitat suitability models</a:t>
            </a:r>
          </a:p>
          <a:p>
            <a:pPr marL="457200" indent="-457200">
              <a:buFont typeface="+mj-lt"/>
              <a:buAutoNum type="arabicPeriod"/>
            </a:pPr>
            <a:endParaRPr lang="en-US" sz="2500" dirty="0" smtClean="0">
              <a:solidFill>
                <a:schemeClr val="bg1"/>
              </a:solidFill>
            </a:endParaRPr>
          </a:p>
        </p:txBody>
      </p:sp>
    </p:spTree>
    <p:extLst>
      <p:ext uri="{BB962C8B-B14F-4D97-AF65-F5344CB8AC3E}">
        <p14:creationId xmlns:p14="http://schemas.microsoft.com/office/powerpoint/2010/main" val="4919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Identified 12 masked bobwhite experts to interview</a:t>
            </a:r>
          </a:p>
          <a:p>
            <a:pPr lvl="2"/>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6859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Identified 12 masked bobwhite experts to interview</a:t>
            </a:r>
          </a:p>
          <a:p>
            <a:endParaRPr lang="en-US" dirty="0">
              <a:solidFill>
                <a:schemeClr val="bg1"/>
              </a:solidFill>
            </a:endParaRPr>
          </a:p>
          <a:p>
            <a:r>
              <a:rPr lang="en-US" dirty="0" smtClean="0">
                <a:solidFill>
                  <a:schemeClr val="bg1"/>
                </a:solidFill>
              </a:rPr>
              <a:t>Conducted 9 interviews due to no response from 3 experts</a:t>
            </a: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98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Identified 12 masked bobwhite experts to interview</a:t>
            </a:r>
          </a:p>
          <a:p>
            <a:endParaRPr lang="en-US" dirty="0">
              <a:solidFill>
                <a:schemeClr val="bg1"/>
              </a:solidFill>
            </a:endParaRPr>
          </a:p>
          <a:p>
            <a:r>
              <a:rPr lang="en-US" dirty="0" smtClean="0">
                <a:solidFill>
                  <a:schemeClr val="bg1"/>
                </a:solidFill>
              </a:rPr>
              <a:t>Conducted 9 interviews</a:t>
            </a:r>
          </a:p>
          <a:p>
            <a:pPr marL="971550" lvl="1" indent="-514350">
              <a:buFont typeface="+mj-lt"/>
              <a:buAutoNum type="arabicPeriod"/>
            </a:pPr>
            <a:r>
              <a:rPr lang="en-US" dirty="0" smtClean="0">
                <a:solidFill>
                  <a:schemeClr val="bg1"/>
                </a:solidFill>
              </a:rPr>
              <a:t>What has prevented masked bobwhite from establishing or recovering?</a:t>
            </a:r>
          </a:p>
          <a:p>
            <a:pPr marL="971550" lvl="1" indent="-514350">
              <a:buFont typeface="+mj-lt"/>
              <a:buAutoNum type="arabicPeriod"/>
            </a:pPr>
            <a:r>
              <a:rPr lang="en-US" dirty="0" smtClean="0">
                <a:solidFill>
                  <a:schemeClr val="bg1"/>
                </a:solidFill>
              </a:rPr>
              <a:t>What are the most important habitat variables for masked bobwhite?</a:t>
            </a:r>
          </a:p>
          <a:p>
            <a:pPr marL="971550" lvl="1" indent="-514350">
              <a:buFont typeface="+mj-lt"/>
              <a:buAutoNum type="arabicPeriod"/>
            </a:pPr>
            <a:r>
              <a:rPr lang="en-US" dirty="0" smtClean="0">
                <a:solidFill>
                  <a:schemeClr val="bg1"/>
                </a:solidFill>
              </a:rPr>
              <a:t>How does season affect these variables and their importance?</a:t>
            </a:r>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6342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Identified </a:t>
            </a:r>
            <a:r>
              <a:rPr lang="en-US" dirty="0" smtClean="0">
                <a:solidFill>
                  <a:schemeClr val="bg1"/>
                </a:solidFill>
              </a:rPr>
              <a:t>22 </a:t>
            </a:r>
            <a:r>
              <a:rPr lang="en-US" dirty="0" smtClean="0">
                <a:solidFill>
                  <a:schemeClr val="bg1"/>
                </a:solidFill>
              </a:rPr>
              <a:t>different “issues” with the recovery of masked bobwhite quail</a:t>
            </a:r>
          </a:p>
          <a:p>
            <a:endParaRPr lang="en-US" dirty="0" smtClean="0">
              <a:solidFill>
                <a:schemeClr val="bg1"/>
              </a:solidFill>
            </a:endParaRPr>
          </a:p>
          <a:p>
            <a:endParaRPr lang="en-US" dirty="0">
              <a:solidFill>
                <a:schemeClr val="bg1"/>
              </a:solidFill>
            </a:endParaRPr>
          </a:p>
        </p:txBody>
      </p:sp>
      <p:sp>
        <p:nvSpPr>
          <p:cNvPr id="4" name="TextBox 3"/>
          <p:cNvSpPr txBox="1"/>
          <p:nvPr/>
        </p:nvSpPr>
        <p:spPr>
          <a:xfrm>
            <a:off x="838200" y="2819400"/>
            <a:ext cx="7467600" cy="3970318"/>
          </a:xfrm>
          <a:prstGeom prst="rect">
            <a:avLst/>
          </a:prstGeom>
          <a:noFill/>
        </p:spPr>
        <p:txBody>
          <a:bodyPr wrap="square" numCol="2" rtlCol="0">
            <a:spAutoFit/>
          </a:bodyPr>
          <a:lstStyle/>
          <a:p>
            <a:pPr marL="285750" indent="-285750">
              <a:buFont typeface="Arial" pitchFamily="34" charset="0"/>
              <a:buChar char="•"/>
            </a:pPr>
            <a:r>
              <a:rPr lang="en-US" dirty="0" smtClean="0">
                <a:solidFill>
                  <a:schemeClr val="bg1"/>
                </a:solidFill>
              </a:rPr>
              <a:t>Mammalian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a:t>
            </a:r>
            <a:endParaRPr lang="en-US" dirty="0" smtClean="0">
              <a:solidFill>
                <a:schemeClr val="bg1"/>
              </a:solidFill>
            </a:endParaRP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chemeClr val="bg1"/>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a:t>
            </a:r>
            <a:r>
              <a:rPr lang="en-US" dirty="0" smtClean="0">
                <a:solidFill>
                  <a:schemeClr val="bg1"/>
                </a:solidFill>
              </a:rPr>
              <a:t>Wild</a:t>
            </a:r>
          </a:p>
          <a:p>
            <a:pPr marL="285750" indent="-285750">
              <a:buFont typeface="Arial" pitchFamily="34" charset="0"/>
              <a:buChar char="•"/>
            </a:pPr>
            <a:r>
              <a:rPr lang="en-US" dirty="0" smtClean="0">
                <a:solidFill>
                  <a:schemeClr val="bg1"/>
                </a:solidFill>
              </a:rPr>
              <a:t>Edge </a:t>
            </a:r>
            <a:r>
              <a:rPr lang="en-US" dirty="0">
                <a:solidFill>
                  <a:schemeClr val="bg1"/>
                </a:solidFill>
              </a:rPr>
              <a:t>of Range</a:t>
            </a:r>
            <a:endParaRPr lang="en-US" dirty="0">
              <a:solidFill>
                <a:schemeClr val="bg1"/>
              </a:solidFill>
            </a:endParaRPr>
          </a:p>
        </p:txBody>
      </p:sp>
    </p:spTree>
    <p:extLst>
      <p:ext uri="{BB962C8B-B14F-4D97-AF65-F5344CB8AC3E}">
        <p14:creationId xmlns:p14="http://schemas.microsoft.com/office/powerpoint/2010/main" val="120859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smtClean="0">
                <a:solidFill>
                  <a:schemeClr val="bg1"/>
                </a:solidFill>
              </a:rPr>
              <a:t>Mammalian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rgbClr val="FF0000"/>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chemeClr val="bg1"/>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rgbClr val="FF0000"/>
                </a:solidFill>
              </a:rPr>
              <a:t>Released </a:t>
            </a:r>
            <a:r>
              <a:rPr lang="en-US" dirty="0">
                <a:solidFill>
                  <a:srgbClr val="FF0000"/>
                </a:solidFill>
              </a:rPr>
              <a:t>B</a:t>
            </a:r>
            <a:r>
              <a:rPr lang="en-US" dirty="0" smtClean="0">
                <a:solidFill>
                  <a:srgbClr val="FF0000"/>
                </a:solidFill>
              </a:rPr>
              <a:t>irds Unfit for the Wild</a:t>
            </a:r>
          </a:p>
          <a:p>
            <a:pPr marL="285750" indent="-285750">
              <a:buFont typeface="Arial" pitchFamily="34" charset="0"/>
              <a:buChar char="•"/>
            </a:pPr>
            <a:r>
              <a:rPr lang="en-US" dirty="0" smtClean="0">
                <a:solidFill>
                  <a:schemeClr val="bg1"/>
                </a:solidFill>
              </a:rPr>
              <a:t>Edge of Range</a:t>
            </a:r>
            <a:endParaRPr lang="en-US" dirty="0">
              <a:solidFill>
                <a:schemeClr val="bg1"/>
              </a:solidFill>
            </a:endParaRPr>
          </a:p>
        </p:txBody>
      </p:sp>
      <p:sp>
        <p:nvSpPr>
          <p:cNvPr id="5" name="TextBox 4"/>
          <p:cNvSpPr txBox="1"/>
          <p:nvPr/>
        </p:nvSpPr>
        <p:spPr>
          <a:xfrm>
            <a:off x="2667000" y="4648200"/>
            <a:ext cx="3505383" cy="1938992"/>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5659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TotalTime>
  <Words>2107</Words>
  <Application>Microsoft Office PowerPoint</Application>
  <PresentationFormat>On-screen Show (4:3)</PresentationFormat>
  <Paragraphs>777</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Developing a habitat suitability index model for masked bobwhite</vt:lpstr>
      <vt:lpstr>Project Goals</vt:lpstr>
      <vt:lpstr>Project Goals</vt:lpstr>
      <vt:lpstr>Project Goals</vt:lpstr>
      <vt:lpstr>Project Goal #1: Expert Interviews</vt:lpstr>
      <vt:lpstr>Project Goal #1: Expert Interviews</vt:lpstr>
      <vt:lpstr>Project Goal #1: Expert Interviews</vt:lpstr>
      <vt:lpstr>Project Goal #1: Expert Interviews</vt:lpstr>
      <vt:lpstr>“Issues” with Quail Recovery</vt:lpstr>
      <vt:lpstr>“Issues” with Quail Recovery</vt:lpstr>
      <vt:lpstr>“Issues” with Quail Recovery</vt:lpstr>
      <vt:lpstr>Ultimate vs Proximate Factors</vt:lpstr>
      <vt:lpstr>Importance of Variables (From Interviews)</vt:lpstr>
      <vt:lpstr>Importance of Variables (From Interviews)</vt:lpstr>
      <vt:lpstr>Importance of Variables (From Interviews)</vt:lpstr>
      <vt:lpstr>Importance of Variables (From Interviews)</vt:lpstr>
      <vt:lpstr>Importance of Variables (From Interviews)</vt:lpstr>
      <vt:lpstr>Importance of Variables (From Interviews)</vt:lpstr>
      <vt:lpstr>Bivariate Relationships</vt:lpstr>
      <vt:lpstr>Bivariate Relationships</vt:lpstr>
      <vt:lpstr>Bivariate Relationships</vt:lpstr>
      <vt:lpstr>Bivariate Relationships</vt:lpstr>
      <vt:lpstr>Next Steps…</vt:lpstr>
      <vt:lpstr>Next Steps…</vt:lpstr>
      <vt:lpstr>Next Steps…</vt:lpstr>
      <vt:lpstr>Next Steps…</vt:lpstr>
      <vt:lpstr>Questions?</vt:lpstr>
    </vt:vector>
  </TitlesOfParts>
  <Company>SNRE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habitat suitability model for masked bobwhite quail from expert opinion</dc:title>
  <dc:creator>Dlaroche</dc:creator>
  <cp:lastModifiedBy>Dominic LaRoche</cp:lastModifiedBy>
  <cp:revision>54</cp:revision>
  <dcterms:created xsi:type="dcterms:W3CDTF">2012-01-16T22:37:19Z</dcterms:created>
  <dcterms:modified xsi:type="dcterms:W3CDTF">2012-01-23T03:11:01Z</dcterms:modified>
</cp:coreProperties>
</file>