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73" r:id="rId8"/>
    <p:sldId id="274" r:id="rId9"/>
    <p:sldId id="275" r:id="rId10"/>
    <p:sldId id="279" r:id="rId11"/>
    <p:sldId id="265" r:id="rId12"/>
    <p:sldId id="266" r:id="rId13"/>
    <p:sldId id="267" r:id="rId14"/>
    <p:sldId id="268" r:id="rId15"/>
    <p:sldId id="270" r:id="rId16"/>
    <p:sldId id="271" r:id="rId17"/>
    <p:sldId id="272" r:id="rId18"/>
    <p:sldId id="276" r:id="rId19"/>
    <p:sldId id="277" r:id="rId20"/>
    <p:sldId id="269" r:id="rId21"/>
    <p:sldId id="278" r:id="rId22"/>
    <p:sldId id="280" r:id="rId23"/>
    <p:sldId id="282" r:id="rId24"/>
    <p:sldId id="283" r:id="rId25"/>
    <p:sldId id="284" r:id="rId26"/>
    <p:sldId id="285" r:id="rId27"/>
    <p:sldId id="28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6361"/>
    <a:srgbClr val="CD7371"/>
    <a:srgbClr val="D58987"/>
    <a:srgbClr val="DFA5A5"/>
    <a:srgbClr val="D78D8D"/>
    <a:srgbClr val="D07A7A"/>
    <a:srgbClr val="DA9896"/>
    <a:srgbClr val="CA6868"/>
    <a:srgbClr val="F4E1E0"/>
    <a:srgbClr val="F0D5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1880" autoAdjust="0"/>
  </p:normalViewPr>
  <p:slideViewPr>
    <p:cSldViewPr>
      <p:cViewPr>
        <p:scale>
          <a:sx n="80" d="100"/>
          <a:sy n="80" d="100"/>
        </p:scale>
        <p:origin x="-54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183069-A56A-463C-B091-B02311AF6B9E}" type="datetimeFigureOut">
              <a:rPr lang="en-US" smtClean="0"/>
              <a:t>1/18/2012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AD7019-99E6-46FB-AB36-9BF814FFD13C}" type="slidenum">
              <a:rPr lang="en-US" smtClean="0"/>
              <a:t>‹#›</a:t>
            </a:fld>
            <a:endParaRPr lang="en-US"/>
          </a:p>
        </p:txBody>
      </p:sp>
    </p:spTree>
    <p:extLst>
      <p:ext uri="{BB962C8B-B14F-4D97-AF65-F5344CB8AC3E}">
        <p14:creationId xmlns:p14="http://schemas.microsoft.com/office/powerpoint/2010/main" val="4004077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a lack of published literature</a:t>
            </a:r>
            <a:r>
              <a:rPr lang="en-US" baseline="0" dirty="0" smtClean="0"/>
              <a:t> on the masked bobwhite quail and the difficulty in conducting research on wild quail we attempted to conduct research through interviews with experts who have worked with masked bobwhite quail in the field.  We first contacted experts and set up in-person interviews to determine what the important habitat factors were and what their relationship to masked bobwhite quail was.</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2</a:t>
            </a:fld>
            <a:endParaRPr lang="en-US"/>
          </a:p>
        </p:txBody>
      </p:sp>
    </p:spTree>
    <p:extLst>
      <p:ext uri="{BB962C8B-B14F-4D97-AF65-F5344CB8AC3E}">
        <p14:creationId xmlns:p14="http://schemas.microsoft.com/office/powerpoint/2010/main" val="3593321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 heat map of the 16 variables (after removing non-habitat variables) experts mentioned in our interviews.</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14</a:t>
            </a:fld>
            <a:endParaRPr lang="en-US"/>
          </a:p>
        </p:txBody>
      </p:sp>
    </p:spTree>
    <p:extLst>
      <p:ext uri="{BB962C8B-B14F-4D97-AF65-F5344CB8AC3E}">
        <p14:creationId xmlns:p14="http://schemas.microsoft.com/office/powerpoint/2010/main" val="2634947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a:t>
            </a:r>
            <a:r>
              <a:rPr lang="en-US" baseline="0" dirty="0" smtClean="0"/>
              <a:t> some variables had strong agreement between experts.</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15</a:t>
            </a:fld>
            <a:endParaRPr lang="en-US"/>
          </a:p>
        </p:txBody>
      </p:sp>
    </p:spTree>
    <p:extLst>
      <p:ext uri="{BB962C8B-B14F-4D97-AF65-F5344CB8AC3E}">
        <p14:creationId xmlns:p14="http://schemas.microsoft.com/office/powerpoint/2010/main" val="1380938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Others</a:t>
            </a:r>
            <a:r>
              <a:rPr lang="en-US" baseline="0" dirty="0" smtClean="0"/>
              <a:t> had moderate agreement</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16</a:t>
            </a:fld>
            <a:endParaRPr lang="en-US"/>
          </a:p>
        </p:txBody>
      </p:sp>
    </p:spTree>
    <p:extLst>
      <p:ext uri="{BB962C8B-B14F-4D97-AF65-F5344CB8AC3E}">
        <p14:creationId xmlns:p14="http://schemas.microsoft.com/office/powerpoint/2010/main" val="2574952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still others had disagreement.  As a side note this</a:t>
            </a:r>
            <a:r>
              <a:rPr lang="en-US" baseline="0" dirty="0" smtClean="0"/>
              <a:t> information may be useful in directing future research to clarify these inconsistencies and settle some of these disputes.</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17</a:t>
            </a:fld>
            <a:endParaRPr lang="en-US"/>
          </a:p>
        </p:txBody>
      </p:sp>
    </p:spTree>
    <p:extLst>
      <p:ext uri="{BB962C8B-B14F-4D97-AF65-F5344CB8AC3E}">
        <p14:creationId xmlns:p14="http://schemas.microsoft.com/office/powerpoint/2010/main" val="1522481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18</a:t>
            </a:fld>
            <a:endParaRPr lang="en-US"/>
          </a:p>
        </p:txBody>
      </p:sp>
    </p:spTree>
    <p:extLst>
      <p:ext uri="{BB962C8B-B14F-4D97-AF65-F5344CB8AC3E}">
        <p14:creationId xmlns:p14="http://schemas.microsoft.com/office/powerpoint/2010/main" val="1522481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19</a:t>
            </a:fld>
            <a:endParaRPr lang="en-US"/>
          </a:p>
        </p:txBody>
      </p:sp>
    </p:spTree>
    <p:extLst>
      <p:ext uri="{BB962C8B-B14F-4D97-AF65-F5344CB8AC3E}">
        <p14:creationId xmlns:p14="http://schemas.microsoft.com/office/powerpoint/2010/main" val="152248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are currently working on the 2</a:t>
            </a:r>
            <a:r>
              <a:rPr lang="en-US" baseline="30000" dirty="0" smtClean="0"/>
              <a:t>nd</a:t>
            </a:r>
            <a:r>
              <a:rPr lang="en-US" baseline="0" dirty="0" smtClean="0"/>
              <a:t> project goal of combining results from expert interviews with that of the published literature to define the relationship between important habitat variables and masked bobwhite quail.</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3</a:t>
            </a:fld>
            <a:endParaRPr lang="en-US"/>
          </a:p>
        </p:txBody>
      </p:sp>
    </p:spTree>
    <p:extLst>
      <p:ext uri="{BB962C8B-B14F-4D97-AF65-F5344CB8AC3E}">
        <p14:creationId xmlns:p14="http://schemas.microsoft.com/office/powerpoint/2010/main" val="3255887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have collected all of the information</a:t>
            </a:r>
            <a:r>
              <a:rPr lang="en-US" baseline="0" dirty="0" smtClean="0"/>
              <a:t> on these habitat variables from experts we will then create a series of habitat suitability models.  1 for each expert and paper and synthesis model which attempts to incorporate each individual model through a weighting system.</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4</a:t>
            </a:fld>
            <a:endParaRPr lang="en-US"/>
          </a:p>
        </p:txBody>
      </p:sp>
    </p:spTree>
    <p:extLst>
      <p:ext uri="{BB962C8B-B14F-4D97-AF65-F5344CB8AC3E}">
        <p14:creationId xmlns:p14="http://schemas.microsoft.com/office/powerpoint/2010/main" val="932147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then use these models, in </a:t>
            </a:r>
            <a:r>
              <a:rPr lang="en-US" baseline="0" dirty="0" err="1" smtClean="0"/>
              <a:t>conjuction</a:t>
            </a:r>
            <a:r>
              <a:rPr lang="en-US" baseline="0" dirty="0" smtClean="0"/>
              <a:t> with remote sensing to identify existing masked bobwhite habitat.</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5</a:t>
            </a:fld>
            <a:endParaRPr lang="en-US"/>
          </a:p>
        </p:txBody>
      </p:sp>
    </p:spTree>
    <p:extLst>
      <p:ext uri="{BB962C8B-B14F-4D97-AF65-F5344CB8AC3E}">
        <p14:creationId xmlns:p14="http://schemas.microsoft.com/office/powerpoint/2010/main" val="290197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of the important variables experts brought</a:t>
            </a:r>
            <a:r>
              <a:rPr lang="en-US" baseline="0" dirty="0" smtClean="0"/>
              <a:t> up were related to habitat.</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9</a:t>
            </a:fld>
            <a:endParaRPr lang="en-US"/>
          </a:p>
        </p:txBody>
      </p:sp>
    </p:spTree>
    <p:extLst>
      <p:ext uri="{BB962C8B-B14F-4D97-AF65-F5344CB8AC3E}">
        <p14:creationId xmlns:p14="http://schemas.microsoft.com/office/powerpoint/2010/main" val="239797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such as breeding problems or the suitability of released birds are beyond the scope of this project and so will not be considered further in this study.</a:t>
            </a:r>
          </a:p>
          <a:p>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10</a:t>
            </a:fld>
            <a:endParaRPr lang="en-US"/>
          </a:p>
        </p:txBody>
      </p:sp>
    </p:spTree>
    <p:extLst>
      <p:ext uri="{BB962C8B-B14F-4D97-AF65-F5344CB8AC3E}">
        <p14:creationId xmlns:p14="http://schemas.microsoft.com/office/powerpoint/2010/main" val="2807249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Moreover, we identified</a:t>
            </a:r>
            <a:r>
              <a:rPr lang="en-US" baseline="0" dirty="0" smtClean="0"/>
              <a:t> variables which could be considered ultimate factors.  Factors that describe the ecological conditions to which the birds are either indirectly or directly responding but which are not directly measureable.</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11</a:t>
            </a:fld>
            <a:endParaRPr lang="en-US"/>
          </a:p>
        </p:txBody>
      </p:sp>
    </p:spTree>
    <p:extLst>
      <p:ext uri="{BB962C8B-B14F-4D97-AF65-F5344CB8AC3E}">
        <p14:creationId xmlns:p14="http://schemas.microsoft.com/office/powerpoint/2010/main" val="3411446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Along with the ultimate factors, the list includes</a:t>
            </a:r>
            <a:r>
              <a:rPr lang="en-US" baseline="0" dirty="0" smtClean="0"/>
              <a:t> proximate factors.  These are directly measureable habitat features.</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12</a:t>
            </a:fld>
            <a:endParaRPr lang="en-US"/>
          </a:p>
        </p:txBody>
      </p:sp>
    </p:spTree>
    <p:extLst>
      <p:ext uri="{BB962C8B-B14F-4D97-AF65-F5344CB8AC3E}">
        <p14:creationId xmlns:p14="http://schemas.microsoft.com/office/powerpoint/2010/main" val="2688934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ultimate and proximate</a:t>
            </a:r>
            <a:r>
              <a:rPr lang="en-US" baseline="0" dirty="0" smtClean="0"/>
              <a:t> factors are related and the relationship is not always clear so for now we will keep both types of factors in our list and we will attempt to consolidate for the 4</a:t>
            </a:r>
            <a:r>
              <a:rPr lang="en-US" baseline="30000" dirty="0" smtClean="0"/>
              <a:t>th</a:t>
            </a:r>
            <a:r>
              <a:rPr lang="en-US" baseline="0" dirty="0" smtClean="0"/>
              <a:t> and 5</a:t>
            </a:r>
            <a:r>
              <a:rPr lang="en-US" baseline="30000" dirty="0" smtClean="0"/>
              <a:t>th</a:t>
            </a:r>
            <a:r>
              <a:rPr lang="en-US" baseline="0" dirty="0" smtClean="0"/>
              <a:t> project objectives.</a:t>
            </a:r>
            <a:endParaRPr lang="en-US" dirty="0"/>
          </a:p>
        </p:txBody>
      </p:sp>
      <p:sp>
        <p:nvSpPr>
          <p:cNvPr id="4" name="Slide Number Placeholder 3"/>
          <p:cNvSpPr>
            <a:spLocks noGrp="1"/>
          </p:cNvSpPr>
          <p:nvPr>
            <p:ph type="sldNum" sz="quarter" idx="10"/>
          </p:nvPr>
        </p:nvSpPr>
        <p:spPr/>
        <p:txBody>
          <a:bodyPr/>
          <a:lstStyle/>
          <a:p>
            <a:fld id="{D6AD7019-99E6-46FB-AB36-9BF814FFD13C}" type="slidenum">
              <a:rPr lang="en-US" smtClean="0"/>
              <a:t>13</a:t>
            </a:fld>
            <a:endParaRPr lang="en-US"/>
          </a:p>
        </p:txBody>
      </p:sp>
    </p:spTree>
    <p:extLst>
      <p:ext uri="{BB962C8B-B14F-4D97-AF65-F5344CB8AC3E}">
        <p14:creationId xmlns:p14="http://schemas.microsoft.com/office/powerpoint/2010/main" val="428614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E93290-E6A5-47F2-BAC9-B854AD0D9D9F}" type="datetimeFigureOut">
              <a:rPr lang="en-US" smtClean="0"/>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106619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E93290-E6A5-47F2-BAC9-B854AD0D9D9F}" type="datetimeFigureOut">
              <a:rPr lang="en-US" smtClean="0"/>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265782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E93290-E6A5-47F2-BAC9-B854AD0D9D9F}" type="datetimeFigureOut">
              <a:rPr lang="en-US" smtClean="0"/>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930793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E93290-E6A5-47F2-BAC9-B854AD0D9D9F}" type="datetimeFigureOut">
              <a:rPr lang="en-US" smtClean="0"/>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155670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E93290-E6A5-47F2-BAC9-B854AD0D9D9F}" type="datetimeFigureOut">
              <a:rPr lang="en-US" smtClean="0"/>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178036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E93290-E6A5-47F2-BAC9-B854AD0D9D9F}" type="datetimeFigureOut">
              <a:rPr lang="en-US" smtClean="0"/>
              <a:t>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3188777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E93290-E6A5-47F2-BAC9-B854AD0D9D9F}" type="datetimeFigureOut">
              <a:rPr lang="en-US" smtClean="0"/>
              <a:t>1/18/2012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4053859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E93290-E6A5-47F2-BAC9-B854AD0D9D9F}" type="datetimeFigureOut">
              <a:rPr lang="en-US" smtClean="0"/>
              <a:t>1/18/2012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410987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93290-E6A5-47F2-BAC9-B854AD0D9D9F}" type="datetimeFigureOut">
              <a:rPr lang="en-US" smtClean="0"/>
              <a:t>1/18/2012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55559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E93290-E6A5-47F2-BAC9-B854AD0D9D9F}" type="datetimeFigureOut">
              <a:rPr lang="en-US" smtClean="0"/>
              <a:t>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166659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E93290-E6A5-47F2-BAC9-B854AD0D9D9F}" type="datetimeFigureOut">
              <a:rPr lang="en-US" smtClean="0"/>
              <a:t>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53420-F846-4B98-A7A6-911F3D25A98C}" type="slidenum">
              <a:rPr lang="en-US" smtClean="0"/>
              <a:t>‹#›</a:t>
            </a:fld>
            <a:endParaRPr lang="en-US"/>
          </a:p>
        </p:txBody>
      </p:sp>
    </p:spTree>
    <p:extLst>
      <p:ext uri="{BB962C8B-B14F-4D97-AF65-F5344CB8AC3E}">
        <p14:creationId xmlns:p14="http://schemas.microsoft.com/office/powerpoint/2010/main" val="291686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93290-E6A5-47F2-BAC9-B854AD0D9D9F}" type="datetimeFigureOut">
              <a:rPr lang="en-US" smtClean="0"/>
              <a:t>1/18/2012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53420-F846-4B98-A7A6-911F3D25A98C}" type="slidenum">
              <a:rPr lang="en-US" smtClean="0"/>
              <a:t>‹#›</a:t>
            </a:fld>
            <a:endParaRPr lang="en-US"/>
          </a:p>
        </p:txBody>
      </p:sp>
    </p:spTree>
    <p:extLst>
      <p:ext uri="{BB962C8B-B14F-4D97-AF65-F5344CB8AC3E}">
        <p14:creationId xmlns:p14="http://schemas.microsoft.com/office/powerpoint/2010/main" val="32648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6.xml"/><Relationship Id="rId5" Type="http://schemas.openxmlformats.org/officeDocument/2006/relationships/image" Target="../media/image5.emf"/><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3886200" cy="3067050"/>
          </a:xfrm>
        </p:spPr>
        <p:txBody>
          <a:bodyPr>
            <a:normAutofit fontScale="90000"/>
          </a:bodyPr>
          <a:lstStyle/>
          <a:p>
            <a:r>
              <a:rPr lang="en-US" dirty="0" smtClean="0">
                <a:solidFill>
                  <a:schemeClr val="bg1"/>
                </a:solidFill>
              </a:rPr>
              <a:t>Developing a habitat suitability model for masked bobwhite quail from expert opinion</a:t>
            </a:r>
            <a:endParaRPr lang="en-US" dirty="0">
              <a:solidFill>
                <a:schemeClr val="bg1"/>
              </a:solidFill>
            </a:endParaRPr>
          </a:p>
        </p:txBody>
      </p:sp>
      <p:sp>
        <p:nvSpPr>
          <p:cNvPr id="3" name="Subtitle 2"/>
          <p:cNvSpPr>
            <a:spLocks noGrp="1"/>
          </p:cNvSpPr>
          <p:nvPr>
            <p:ph type="subTitle" idx="1"/>
          </p:nvPr>
        </p:nvSpPr>
        <p:spPr>
          <a:xfrm>
            <a:off x="457200" y="4495800"/>
            <a:ext cx="4114800" cy="1752600"/>
          </a:xfrm>
        </p:spPr>
        <p:txBody>
          <a:bodyPr>
            <a:normAutofit/>
          </a:bodyPr>
          <a:lstStyle/>
          <a:p>
            <a:r>
              <a:rPr lang="en-US" sz="2400" dirty="0" smtClean="0">
                <a:solidFill>
                  <a:schemeClr val="bg1"/>
                </a:solidFill>
              </a:rPr>
              <a:t>Dominic LaRoche</a:t>
            </a:r>
            <a:r>
              <a:rPr lang="en-US" sz="2400" baseline="30000" dirty="0" smtClean="0">
                <a:solidFill>
                  <a:schemeClr val="bg1"/>
                </a:solidFill>
              </a:rPr>
              <a:t>1</a:t>
            </a:r>
            <a:r>
              <a:rPr lang="en-US" sz="2400" dirty="0" smtClean="0">
                <a:solidFill>
                  <a:schemeClr val="bg1"/>
                </a:solidFill>
              </a:rPr>
              <a:t> and Courtney Conway</a:t>
            </a:r>
            <a:r>
              <a:rPr lang="en-US" sz="2400" baseline="30000" dirty="0" smtClean="0">
                <a:solidFill>
                  <a:schemeClr val="bg1"/>
                </a:solidFill>
              </a:rPr>
              <a:t>2</a:t>
            </a:r>
          </a:p>
          <a:p>
            <a:r>
              <a:rPr lang="en-US" sz="1400" baseline="30000" dirty="0" smtClean="0">
                <a:solidFill>
                  <a:schemeClr val="bg1"/>
                </a:solidFill>
              </a:rPr>
              <a:t>1</a:t>
            </a:r>
            <a:r>
              <a:rPr lang="en-US" sz="1400" dirty="0" smtClean="0">
                <a:solidFill>
                  <a:schemeClr val="bg1"/>
                </a:solidFill>
              </a:rPr>
              <a:t> University of Arizona School of Natural Resources</a:t>
            </a:r>
          </a:p>
          <a:p>
            <a:r>
              <a:rPr lang="en-US" sz="1400" baseline="30000" dirty="0" smtClean="0">
                <a:solidFill>
                  <a:schemeClr val="bg1"/>
                </a:solidFill>
              </a:rPr>
              <a:t>2</a:t>
            </a:r>
            <a:r>
              <a:rPr lang="en-US" sz="1400" dirty="0" smtClean="0">
                <a:solidFill>
                  <a:schemeClr val="bg1"/>
                </a:solidFill>
              </a:rPr>
              <a:t> USGS University of Idaho Cooperative Fish and Wildlife Research Unit</a:t>
            </a:r>
            <a:endParaRPr lang="en-US" sz="1400" baseline="30000" dirty="0" smtClean="0">
              <a:solidFill>
                <a:schemeClr val="bg1"/>
              </a:solidFill>
            </a:endParaRPr>
          </a:p>
        </p:txBody>
      </p:sp>
      <p:pic>
        <p:nvPicPr>
          <p:cNvPr id="1026" name="Picture 2" descr="C:\Documents and Settings\cnadeau\Desktop\Kingston files\Pictures\Scan-111024-0025.jpg"/>
          <p:cNvPicPr>
            <a:picLocks noChangeAspect="1" noChangeArrowheads="1"/>
          </p:cNvPicPr>
          <p:nvPr/>
        </p:nvPicPr>
        <p:blipFill rotWithShape="1">
          <a:blip r:embed="rId2">
            <a:extLst>
              <a:ext uri="{28A0092B-C50C-407E-A947-70E740481C1C}">
                <a14:useLocalDpi xmlns:a14="http://schemas.microsoft.com/office/drawing/2010/main" val="0"/>
              </a:ext>
            </a:extLst>
          </a:blip>
          <a:srcRect l="28063" t="22143" r="33396"/>
          <a:stretch/>
        </p:blipFill>
        <p:spPr bwMode="auto">
          <a:xfrm>
            <a:off x="4800600" y="457200"/>
            <a:ext cx="4091354" cy="5668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72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“Issues” with Quail Recovery</a:t>
            </a:r>
            <a:endParaRPr lang="en-US" dirty="0">
              <a:solidFill>
                <a:schemeClr val="bg1"/>
              </a:solidFill>
            </a:endParaRPr>
          </a:p>
        </p:txBody>
      </p:sp>
      <p:sp>
        <p:nvSpPr>
          <p:cNvPr id="3" name="TextBox 2"/>
          <p:cNvSpPr txBox="1"/>
          <p:nvPr/>
        </p:nvSpPr>
        <p:spPr>
          <a:xfrm>
            <a:off x="838200" y="1524000"/>
            <a:ext cx="7467600" cy="3970318"/>
          </a:xfrm>
          <a:prstGeom prst="rect">
            <a:avLst/>
          </a:prstGeom>
          <a:noFill/>
        </p:spPr>
        <p:txBody>
          <a:bodyPr wrap="square" numCol="2" rtlCol="0">
            <a:spAutoFit/>
          </a:bodyPr>
          <a:lstStyle/>
          <a:p>
            <a:pPr marL="285750" indent="-285750">
              <a:buFont typeface="Arial" pitchFamily="34" charset="0"/>
              <a:buChar char="•"/>
            </a:pPr>
            <a:r>
              <a:rPr lang="en-US" dirty="0" err="1" smtClean="0">
                <a:solidFill>
                  <a:schemeClr val="bg1"/>
                </a:solidFill>
              </a:rPr>
              <a:t>Mamalian</a:t>
            </a:r>
            <a:r>
              <a:rPr lang="en-US" dirty="0" smtClean="0">
                <a:solidFill>
                  <a:schemeClr val="bg1"/>
                </a:solidFill>
              </a:rPr>
              <a:t> Predators</a:t>
            </a:r>
          </a:p>
          <a:p>
            <a:pPr marL="285750" indent="-285750">
              <a:buFont typeface="Arial" pitchFamily="34" charset="0"/>
              <a:buChar char="•"/>
            </a:pPr>
            <a:r>
              <a:rPr lang="en-US" dirty="0" smtClean="0">
                <a:solidFill>
                  <a:schemeClr val="bg1"/>
                </a:solidFill>
              </a:rPr>
              <a:t>Winter Food</a:t>
            </a:r>
          </a:p>
          <a:p>
            <a:pPr marL="285750" indent="-285750">
              <a:buFont typeface="Arial" pitchFamily="34" charset="0"/>
              <a:buChar char="•"/>
            </a:pPr>
            <a:r>
              <a:rPr lang="en-US" dirty="0" smtClean="0">
                <a:solidFill>
                  <a:schemeClr val="bg1"/>
                </a:solidFill>
              </a:rPr>
              <a:t>Invasive Species</a:t>
            </a:r>
          </a:p>
          <a:p>
            <a:pPr marL="285750" indent="-285750">
              <a:buFont typeface="Arial" pitchFamily="34" charset="0"/>
              <a:buChar char="•"/>
            </a:pPr>
            <a:r>
              <a:rPr lang="en-US" dirty="0" smtClean="0">
                <a:solidFill>
                  <a:schemeClr val="bg1"/>
                </a:solidFill>
              </a:rPr>
              <a:t>Climate/ Edge of Range</a:t>
            </a:r>
          </a:p>
          <a:p>
            <a:pPr marL="285750" indent="-285750">
              <a:buFont typeface="Arial" pitchFamily="34" charset="0"/>
              <a:buChar char="•"/>
            </a:pPr>
            <a:r>
              <a:rPr lang="en-US" dirty="0" smtClean="0">
                <a:solidFill>
                  <a:schemeClr val="bg1"/>
                </a:solidFill>
              </a:rPr>
              <a:t>Summer Forb diversity</a:t>
            </a:r>
          </a:p>
          <a:p>
            <a:pPr marL="285750" indent="-285750">
              <a:buFont typeface="Arial" pitchFamily="34" charset="0"/>
              <a:buChar char="•"/>
            </a:pPr>
            <a:r>
              <a:rPr lang="en-US" dirty="0" smtClean="0">
                <a:solidFill>
                  <a:schemeClr val="bg1"/>
                </a:solidFill>
              </a:rPr>
              <a:t>Shrub and Brush Cover</a:t>
            </a:r>
          </a:p>
          <a:p>
            <a:pPr marL="285750" indent="-285750">
              <a:buFont typeface="Arial" pitchFamily="34" charset="0"/>
              <a:buChar char="•"/>
            </a:pPr>
            <a:r>
              <a:rPr lang="en-US" dirty="0" smtClean="0">
                <a:solidFill>
                  <a:schemeClr val="bg1"/>
                </a:solidFill>
              </a:rPr>
              <a:t>Grass Cover</a:t>
            </a:r>
          </a:p>
          <a:p>
            <a:pPr marL="285750" indent="-285750">
              <a:buFont typeface="Arial" pitchFamily="34" charset="0"/>
              <a:buChar char="•"/>
            </a:pPr>
            <a:r>
              <a:rPr lang="en-US" dirty="0" smtClean="0">
                <a:solidFill>
                  <a:schemeClr val="bg1"/>
                </a:solidFill>
              </a:rPr>
              <a:t>Tree Cover</a:t>
            </a:r>
          </a:p>
          <a:p>
            <a:pPr marL="285750" indent="-285750">
              <a:buFont typeface="Arial" pitchFamily="34" charset="0"/>
              <a:buChar char="•"/>
            </a:pPr>
            <a:r>
              <a:rPr lang="en-US" dirty="0" smtClean="0">
                <a:solidFill>
                  <a:schemeClr val="bg1"/>
                </a:solidFill>
              </a:rPr>
              <a:t>Woodland/ Grassland Edges</a:t>
            </a:r>
          </a:p>
          <a:p>
            <a:pPr marL="285750" indent="-285750">
              <a:buFont typeface="Arial" pitchFamily="34" charset="0"/>
              <a:buChar char="•"/>
            </a:pPr>
            <a:r>
              <a:rPr lang="en-US" dirty="0" smtClean="0">
                <a:solidFill>
                  <a:srgbClr val="FF0000"/>
                </a:solidFill>
              </a:rPr>
              <a:t>Breeding Problems</a:t>
            </a:r>
          </a:p>
          <a:p>
            <a:pPr marL="285750" indent="-285750">
              <a:buFont typeface="Arial" pitchFamily="34" charset="0"/>
              <a:buChar char="•"/>
            </a:pPr>
            <a:r>
              <a:rPr lang="en-US" dirty="0" smtClean="0">
                <a:solidFill>
                  <a:schemeClr val="bg1"/>
                </a:solidFill>
              </a:rPr>
              <a:t>Leguminous Shrubs</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Avian Predators</a:t>
            </a:r>
          </a:p>
          <a:p>
            <a:pPr marL="285750" indent="-285750">
              <a:buFont typeface="Arial" pitchFamily="34" charset="0"/>
              <a:buChar char="•"/>
            </a:pPr>
            <a:r>
              <a:rPr lang="en-US" dirty="0" smtClean="0">
                <a:solidFill>
                  <a:schemeClr val="bg1"/>
                </a:solidFill>
              </a:rPr>
              <a:t>Thermal </a:t>
            </a:r>
            <a:r>
              <a:rPr lang="en-US" dirty="0" err="1" smtClean="0">
                <a:solidFill>
                  <a:schemeClr val="bg1"/>
                </a:solidFill>
              </a:rPr>
              <a:t>Refugia</a:t>
            </a:r>
            <a:endParaRPr lang="en-US" dirty="0" smtClean="0">
              <a:solidFill>
                <a:schemeClr val="bg1"/>
              </a:solidFill>
            </a:endParaRPr>
          </a:p>
          <a:p>
            <a:pPr marL="285750" indent="-285750">
              <a:buFont typeface="Arial" pitchFamily="34" charset="0"/>
              <a:buChar char="•"/>
            </a:pPr>
            <a:r>
              <a:rPr lang="en-US" dirty="0" smtClean="0">
                <a:solidFill>
                  <a:schemeClr val="bg1"/>
                </a:solidFill>
              </a:rPr>
              <a:t>Bare ground</a:t>
            </a:r>
          </a:p>
          <a:p>
            <a:pPr marL="285750" indent="-285750">
              <a:buFont typeface="Arial" pitchFamily="34" charset="0"/>
              <a:buChar char="•"/>
            </a:pPr>
            <a:r>
              <a:rPr lang="en-US" dirty="0" smtClean="0">
                <a:solidFill>
                  <a:schemeClr val="bg1"/>
                </a:solidFill>
              </a:rPr>
              <a:t>Vegetation Height (herbaceous)</a:t>
            </a:r>
          </a:p>
          <a:p>
            <a:pPr marL="285750" indent="-285750">
              <a:buFont typeface="Arial" pitchFamily="34" charset="0"/>
              <a:buChar char="•"/>
            </a:pPr>
            <a:r>
              <a:rPr lang="en-US" dirty="0" smtClean="0">
                <a:solidFill>
                  <a:schemeClr val="bg1"/>
                </a:solidFill>
              </a:rPr>
              <a:t>Water</a:t>
            </a:r>
          </a:p>
          <a:p>
            <a:pPr marL="285750" indent="-285750">
              <a:buFont typeface="Arial" pitchFamily="34" charset="0"/>
              <a:buChar char="•"/>
            </a:pPr>
            <a:r>
              <a:rPr lang="en-US" dirty="0" smtClean="0">
                <a:solidFill>
                  <a:schemeClr val="bg1"/>
                </a:solidFill>
              </a:rPr>
              <a:t>Summer Food</a:t>
            </a:r>
          </a:p>
          <a:p>
            <a:pPr marL="285750" indent="-285750">
              <a:buFont typeface="Arial" pitchFamily="34" charset="0"/>
              <a:buChar char="•"/>
            </a:pPr>
            <a:r>
              <a:rPr lang="en-US" dirty="0" smtClean="0">
                <a:solidFill>
                  <a:schemeClr val="bg1"/>
                </a:solidFill>
              </a:rPr>
              <a:t>Herbaceous Species Diversity</a:t>
            </a:r>
          </a:p>
          <a:p>
            <a:pPr marL="285750" indent="-285750">
              <a:buFont typeface="Arial" pitchFamily="34" charset="0"/>
              <a:buChar char="•"/>
            </a:pPr>
            <a:r>
              <a:rPr lang="en-US" dirty="0" smtClean="0">
                <a:solidFill>
                  <a:schemeClr val="bg1"/>
                </a:solidFill>
              </a:rPr>
              <a:t>Structural Diversity</a:t>
            </a:r>
          </a:p>
          <a:p>
            <a:pPr marL="285750" indent="-285750">
              <a:buFont typeface="Arial" pitchFamily="34" charset="0"/>
              <a:buChar char="•"/>
            </a:pPr>
            <a:r>
              <a:rPr lang="en-US" dirty="0" smtClean="0">
                <a:solidFill>
                  <a:schemeClr val="bg1"/>
                </a:solidFill>
              </a:rPr>
              <a:t>Arthropod Diversity</a:t>
            </a:r>
          </a:p>
          <a:p>
            <a:pPr marL="285750" indent="-285750">
              <a:buFont typeface="Arial" pitchFamily="34" charset="0"/>
              <a:buChar char="•"/>
            </a:pPr>
            <a:r>
              <a:rPr lang="en-US" dirty="0" smtClean="0">
                <a:solidFill>
                  <a:srgbClr val="FF0000"/>
                </a:solidFill>
              </a:rPr>
              <a:t>Released </a:t>
            </a:r>
            <a:r>
              <a:rPr lang="en-US" dirty="0">
                <a:solidFill>
                  <a:srgbClr val="FF0000"/>
                </a:solidFill>
              </a:rPr>
              <a:t>B</a:t>
            </a:r>
            <a:r>
              <a:rPr lang="en-US" dirty="0" smtClean="0">
                <a:solidFill>
                  <a:srgbClr val="FF0000"/>
                </a:solidFill>
              </a:rPr>
              <a:t>irds Unfit for the Wild</a:t>
            </a:r>
            <a:endParaRPr lang="en-US" dirty="0">
              <a:solidFill>
                <a:srgbClr val="FF0000"/>
              </a:solidFill>
            </a:endParaRPr>
          </a:p>
        </p:txBody>
      </p:sp>
      <p:sp>
        <p:nvSpPr>
          <p:cNvPr id="5" name="TextBox 4"/>
          <p:cNvSpPr txBox="1"/>
          <p:nvPr/>
        </p:nvSpPr>
        <p:spPr>
          <a:xfrm>
            <a:off x="2667000" y="4648200"/>
            <a:ext cx="3505383" cy="1938992"/>
          </a:xfrm>
          <a:prstGeom prst="rect">
            <a:avLst/>
          </a:prstGeom>
          <a:noFill/>
        </p:spPr>
        <p:txBody>
          <a:bodyPr wrap="none" rtlCol="0">
            <a:spAutoFit/>
          </a:bodyPr>
          <a:lstStyle/>
          <a:p>
            <a:r>
              <a:rPr lang="en-US" sz="2400" u="sng" dirty="0" smtClean="0">
                <a:solidFill>
                  <a:schemeClr val="bg1"/>
                </a:solidFill>
              </a:rPr>
              <a:t>List includes:</a:t>
            </a:r>
          </a:p>
          <a:p>
            <a:r>
              <a:rPr lang="en-US" sz="2400" dirty="0">
                <a:solidFill>
                  <a:schemeClr val="bg1"/>
                </a:solidFill>
              </a:rPr>
              <a:t>I</a:t>
            </a:r>
            <a:r>
              <a:rPr lang="en-US" sz="2400" dirty="0" smtClean="0">
                <a:solidFill>
                  <a:schemeClr val="bg1"/>
                </a:solidFill>
              </a:rPr>
              <a:t>ssues unrelated to habitat</a:t>
            </a: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3856599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“Issues” with Quail Recovery</a:t>
            </a:r>
            <a:endParaRPr lang="en-US" dirty="0">
              <a:solidFill>
                <a:schemeClr val="bg1"/>
              </a:solidFill>
            </a:endParaRPr>
          </a:p>
        </p:txBody>
      </p:sp>
      <p:sp>
        <p:nvSpPr>
          <p:cNvPr id="3" name="TextBox 2"/>
          <p:cNvSpPr txBox="1"/>
          <p:nvPr/>
        </p:nvSpPr>
        <p:spPr>
          <a:xfrm>
            <a:off x="838200" y="1524000"/>
            <a:ext cx="7467600" cy="3970318"/>
          </a:xfrm>
          <a:prstGeom prst="rect">
            <a:avLst/>
          </a:prstGeom>
          <a:noFill/>
        </p:spPr>
        <p:txBody>
          <a:bodyPr wrap="square" numCol="2" rtlCol="0">
            <a:spAutoFit/>
          </a:bodyPr>
          <a:lstStyle/>
          <a:p>
            <a:pPr marL="285750" indent="-285750">
              <a:buFont typeface="Arial" pitchFamily="34" charset="0"/>
              <a:buChar char="•"/>
            </a:pPr>
            <a:r>
              <a:rPr lang="en-US" dirty="0" err="1" smtClean="0">
                <a:solidFill>
                  <a:schemeClr val="bg1"/>
                </a:solidFill>
              </a:rPr>
              <a:t>Mamalian</a:t>
            </a:r>
            <a:r>
              <a:rPr lang="en-US" dirty="0" smtClean="0">
                <a:solidFill>
                  <a:schemeClr val="bg1"/>
                </a:solidFill>
              </a:rPr>
              <a:t> Predators</a:t>
            </a:r>
          </a:p>
          <a:p>
            <a:pPr marL="285750" indent="-285750">
              <a:buFont typeface="Arial" pitchFamily="34" charset="0"/>
              <a:buChar char="•"/>
            </a:pPr>
            <a:r>
              <a:rPr lang="en-US" dirty="0" smtClean="0">
                <a:solidFill>
                  <a:srgbClr val="C00000"/>
                </a:solidFill>
              </a:rPr>
              <a:t>Winter Food</a:t>
            </a:r>
          </a:p>
          <a:p>
            <a:pPr marL="285750" indent="-285750">
              <a:buFont typeface="Arial" pitchFamily="34" charset="0"/>
              <a:buChar char="•"/>
            </a:pPr>
            <a:r>
              <a:rPr lang="en-US" dirty="0" smtClean="0">
                <a:solidFill>
                  <a:schemeClr val="bg1"/>
                </a:solidFill>
              </a:rPr>
              <a:t>Invasive Species</a:t>
            </a:r>
          </a:p>
          <a:p>
            <a:pPr marL="285750" indent="-285750">
              <a:buFont typeface="Arial" pitchFamily="34" charset="0"/>
              <a:buChar char="•"/>
            </a:pPr>
            <a:r>
              <a:rPr lang="en-US" dirty="0" smtClean="0">
                <a:solidFill>
                  <a:schemeClr val="bg1"/>
                </a:solidFill>
              </a:rPr>
              <a:t>Climate/ Edge of Range</a:t>
            </a:r>
          </a:p>
          <a:p>
            <a:pPr marL="285750" indent="-285750">
              <a:buFont typeface="Arial" pitchFamily="34" charset="0"/>
              <a:buChar char="•"/>
            </a:pPr>
            <a:r>
              <a:rPr lang="en-US" dirty="0" smtClean="0">
                <a:solidFill>
                  <a:schemeClr val="bg1"/>
                </a:solidFill>
              </a:rPr>
              <a:t>Summer Forb diversity</a:t>
            </a:r>
          </a:p>
          <a:p>
            <a:pPr marL="285750" indent="-285750">
              <a:buFont typeface="Arial" pitchFamily="34" charset="0"/>
              <a:buChar char="•"/>
            </a:pPr>
            <a:r>
              <a:rPr lang="en-US" dirty="0" smtClean="0">
                <a:solidFill>
                  <a:schemeClr val="bg1"/>
                </a:solidFill>
              </a:rPr>
              <a:t>Shrub and Brush Cover</a:t>
            </a:r>
          </a:p>
          <a:p>
            <a:pPr marL="285750" indent="-285750">
              <a:buFont typeface="Arial" pitchFamily="34" charset="0"/>
              <a:buChar char="•"/>
            </a:pPr>
            <a:r>
              <a:rPr lang="en-US" dirty="0" smtClean="0">
                <a:solidFill>
                  <a:schemeClr val="bg1"/>
                </a:solidFill>
              </a:rPr>
              <a:t>Grass Cover</a:t>
            </a:r>
          </a:p>
          <a:p>
            <a:pPr marL="285750" indent="-285750">
              <a:buFont typeface="Arial" pitchFamily="34" charset="0"/>
              <a:buChar char="•"/>
            </a:pPr>
            <a:r>
              <a:rPr lang="en-US" dirty="0" smtClean="0">
                <a:solidFill>
                  <a:schemeClr val="bg1"/>
                </a:solidFill>
              </a:rPr>
              <a:t>Tree Cover</a:t>
            </a:r>
          </a:p>
          <a:p>
            <a:pPr marL="285750" indent="-285750">
              <a:buFont typeface="Arial" pitchFamily="34" charset="0"/>
              <a:buChar char="•"/>
            </a:pPr>
            <a:r>
              <a:rPr lang="en-US" dirty="0" smtClean="0">
                <a:solidFill>
                  <a:schemeClr val="bg1"/>
                </a:solidFill>
              </a:rPr>
              <a:t>Woodland/ Grassland Edges</a:t>
            </a:r>
          </a:p>
          <a:p>
            <a:pPr marL="285750" indent="-285750">
              <a:buFont typeface="Arial" pitchFamily="34" charset="0"/>
              <a:buChar char="•"/>
            </a:pPr>
            <a:r>
              <a:rPr lang="en-US" dirty="0" smtClean="0">
                <a:solidFill>
                  <a:schemeClr val="bg1"/>
                </a:solidFill>
              </a:rPr>
              <a:t>Breeding Problems</a:t>
            </a:r>
          </a:p>
          <a:p>
            <a:pPr marL="285750" indent="-285750">
              <a:buFont typeface="Arial" pitchFamily="34" charset="0"/>
              <a:buChar char="•"/>
            </a:pPr>
            <a:r>
              <a:rPr lang="en-US" dirty="0" smtClean="0">
                <a:solidFill>
                  <a:schemeClr val="bg1"/>
                </a:solidFill>
              </a:rPr>
              <a:t>Leguminous Shrubs</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Avian Predators</a:t>
            </a:r>
          </a:p>
          <a:p>
            <a:pPr marL="285750" indent="-285750">
              <a:buFont typeface="Arial" pitchFamily="34" charset="0"/>
              <a:buChar char="•"/>
            </a:pPr>
            <a:r>
              <a:rPr lang="en-US" dirty="0" smtClean="0">
                <a:solidFill>
                  <a:srgbClr val="C00000"/>
                </a:solidFill>
              </a:rPr>
              <a:t>Thermal </a:t>
            </a:r>
            <a:r>
              <a:rPr lang="en-US" dirty="0" err="1" smtClean="0">
                <a:solidFill>
                  <a:srgbClr val="C00000"/>
                </a:solidFill>
              </a:rPr>
              <a:t>Refugia</a:t>
            </a:r>
            <a:endParaRPr lang="en-US" dirty="0" smtClean="0">
              <a:solidFill>
                <a:srgbClr val="C00000"/>
              </a:solidFill>
            </a:endParaRPr>
          </a:p>
          <a:p>
            <a:pPr marL="285750" indent="-285750">
              <a:buFont typeface="Arial" pitchFamily="34" charset="0"/>
              <a:buChar char="•"/>
            </a:pPr>
            <a:r>
              <a:rPr lang="en-US" dirty="0" smtClean="0">
                <a:solidFill>
                  <a:schemeClr val="bg1"/>
                </a:solidFill>
              </a:rPr>
              <a:t>Bare ground</a:t>
            </a:r>
          </a:p>
          <a:p>
            <a:pPr marL="285750" indent="-285750">
              <a:buFont typeface="Arial" pitchFamily="34" charset="0"/>
              <a:buChar char="•"/>
            </a:pPr>
            <a:r>
              <a:rPr lang="en-US" dirty="0" smtClean="0">
                <a:solidFill>
                  <a:schemeClr val="bg1"/>
                </a:solidFill>
              </a:rPr>
              <a:t>Vegetation Height (herbaceous)</a:t>
            </a:r>
          </a:p>
          <a:p>
            <a:pPr marL="285750" indent="-285750">
              <a:buFont typeface="Arial" pitchFamily="34" charset="0"/>
              <a:buChar char="•"/>
            </a:pPr>
            <a:r>
              <a:rPr lang="en-US" dirty="0" smtClean="0">
                <a:solidFill>
                  <a:schemeClr val="bg1"/>
                </a:solidFill>
              </a:rPr>
              <a:t>Water</a:t>
            </a:r>
          </a:p>
          <a:p>
            <a:pPr marL="285750" indent="-285750">
              <a:buFont typeface="Arial" pitchFamily="34" charset="0"/>
              <a:buChar char="•"/>
            </a:pPr>
            <a:r>
              <a:rPr lang="en-US" dirty="0" smtClean="0">
                <a:solidFill>
                  <a:srgbClr val="C00000"/>
                </a:solidFill>
              </a:rPr>
              <a:t>Summer Food</a:t>
            </a:r>
          </a:p>
          <a:p>
            <a:pPr marL="285750" indent="-285750">
              <a:buFont typeface="Arial" pitchFamily="34" charset="0"/>
              <a:buChar char="•"/>
            </a:pPr>
            <a:r>
              <a:rPr lang="en-US" dirty="0" smtClean="0">
                <a:solidFill>
                  <a:schemeClr val="bg1"/>
                </a:solidFill>
              </a:rPr>
              <a:t>Herbaceous Species Diversity</a:t>
            </a:r>
          </a:p>
          <a:p>
            <a:pPr marL="285750" indent="-285750">
              <a:buFont typeface="Arial" pitchFamily="34" charset="0"/>
              <a:buChar char="•"/>
            </a:pPr>
            <a:r>
              <a:rPr lang="en-US" dirty="0" smtClean="0">
                <a:solidFill>
                  <a:schemeClr val="bg1"/>
                </a:solidFill>
              </a:rPr>
              <a:t>Structural Diversity</a:t>
            </a:r>
          </a:p>
          <a:p>
            <a:pPr marL="285750" indent="-285750">
              <a:buFont typeface="Arial" pitchFamily="34" charset="0"/>
              <a:buChar char="•"/>
            </a:pPr>
            <a:r>
              <a:rPr lang="en-US" dirty="0" smtClean="0">
                <a:solidFill>
                  <a:schemeClr val="bg1"/>
                </a:solidFill>
              </a:rPr>
              <a:t>Arthropod Diversity</a:t>
            </a:r>
          </a:p>
          <a:p>
            <a:pPr marL="285750" indent="-285750">
              <a:buFont typeface="Arial" pitchFamily="34" charset="0"/>
              <a:buChar char="•"/>
            </a:pPr>
            <a:r>
              <a:rPr lang="en-US" dirty="0" smtClean="0">
                <a:solidFill>
                  <a:schemeClr val="bg1"/>
                </a:solidFill>
              </a:rPr>
              <a:t>Released </a:t>
            </a:r>
            <a:r>
              <a:rPr lang="en-US" dirty="0">
                <a:solidFill>
                  <a:schemeClr val="bg1"/>
                </a:solidFill>
              </a:rPr>
              <a:t>B</a:t>
            </a:r>
            <a:r>
              <a:rPr lang="en-US" dirty="0" smtClean="0">
                <a:solidFill>
                  <a:schemeClr val="bg1"/>
                </a:solidFill>
              </a:rPr>
              <a:t>irds Unfit for the Wild</a:t>
            </a:r>
            <a:endParaRPr lang="en-US" dirty="0">
              <a:solidFill>
                <a:schemeClr val="bg1"/>
              </a:solidFill>
            </a:endParaRPr>
          </a:p>
        </p:txBody>
      </p:sp>
      <p:sp>
        <p:nvSpPr>
          <p:cNvPr id="5" name="TextBox 4"/>
          <p:cNvSpPr txBox="1"/>
          <p:nvPr/>
        </p:nvSpPr>
        <p:spPr>
          <a:xfrm>
            <a:off x="2667000" y="4648200"/>
            <a:ext cx="3505383" cy="2677656"/>
          </a:xfrm>
          <a:prstGeom prst="rect">
            <a:avLst/>
          </a:prstGeom>
          <a:noFill/>
        </p:spPr>
        <p:txBody>
          <a:bodyPr wrap="none" rtlCol="0">
            <a:spAutoFit/>
          </a:bodyPr>
          <a:lstStyle/>
          <a:p>
            <a:r>
              <a:rPr lang="en-US" sz="2400" u="sng" dirty="0" smtClean="0">
                <a:solidFill>
                  <a:schemeClr val="bg1"/>
                </a:solidFill>
              </a:rPr>
              <a:t>List includes:</a:t>
            </a:r>
          </a:p>
          <a:p>
            <a:r>
              <a:rPr lang="en-US" sz="2400" dirty="0">
                <a:solidFill>
                  <a:schemeClr val="bg1"/>
                </a:solidFill>
              </a:rPr>
              <a:t>I</a:t>
            </a:r>
            <a:r>
              <a:rPr lang="en-US" sz="2400" dirty="0" smtClean="0">
                <a:solidFill>
                  <a:schemeClr val="bg1"/>
                </a:solidFill>
              </a:rPr>
              <a:t>ssues unrelated to habitat</a:t>
            </a:r>
          </a:p>
          <a:p>
            <a:r>
              <a:rPr lang="en-US" sz="2400" dirty="0" smtClean="0">
                <a:solidFill>
                  <a:schemeClr val="bg1"/>
                </a:solidFill>
              </a:rPr>
              <a:t>Ultimate Habitat Factors</a:t>
            </a:r>
          </a:p>
          <a:p>
            <a:endParaRPr lang="en-US" sz="2400" dirty="0" smtClean="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90205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“Issues” with Quail Recovery</a:t>
            </a:r>
            <a:endParaRPr lang="en-US" dirty="0">
              <a:solidFill>
                <a:schemeClr val="bg1"/>
              </a:solidFill>
            </a:endParaRPr>
          </a:p>
        </p:txBody>
      </p:sp>
      <p:sp>
        <p:nvSpPr>
          <p:cNvPr id="3" name="TextBox 2"/>
          <p:cNvSpPr txBox="1"/>
          <p:nvPr/>
        </p:nvSpPr>
        <p:spPr>
          <a:xfrm>
            <a:off x="838200" y="1524000"/>
            <a:ext cx="7467600" cy="3970318"/>
          </a:xfrm>
          <a:prstGeom prst="rect">
            <a:avLst/>
          </a:prstGeom>
          <a:noFill/>
        </p:spPr>
        <p:txBody>
          <a:bodyPr wrap="square" numCol="2" rtlCol="0">
            <a:spAutoFit/>
          </a:bodyPr>
          <a:lstStyle/>
          <a:p>
            <a:pPr marL="285750" indent="-285750">
              <a:buFont typeface="Arial" pitchFamily="34" charset="0"/>
              <a:buChar char="•"/>
            </a:pPr>
            <a:r>
              <a:rPr lang="en-US" dirty="0" err="1" smtClean="0">
                <a:solidFill>
                  <a:schemeClr val="bg1"/>
                </a:solidFill>
              </a:rPr>
              <a:t>Mamalian</a:t>
            </a:r>
            <a:r>
              <a:rPr lang="en-US" dirty="0" smtClean="0">
                <a:solidFill>
                  <a:schemeClr val="bg1"/>
                </a:solidFill>
              </a:rPr>
              <a:t> Predators</a:t>
            </a:r>
          </a:p>
          <a:p>
            <a:pPr marL="285750" indent="-285750">
              <a:buFont typeface="Arial" pitchFamily="34" charset="0"/>
              <a:buChar char="•"/>
            </a:pPr>
            <a:r>
              <a:rPr lang="en-US" dirty="0" smtClean="0">
                <a:solidFill>
                  <a:schemeClr val="bg1"/>
                </a:solidFill>
              </a:rPr>
              <a:t>Winter Food</a:t>
            </a:r>
          </a:p>
          <a:p>
            <a:pPr marL="285750" indent="-285750">
              <a:buFont typeface="Arial" pitchFamily="34" charset="0"/>
              <a:buChar char="•"/>
            </a:pPr>
            <a:r>
              <a:rPr lang="en-US" dirty="0" smtClean="0">
                <a:solidFill>
                  <a:schemeClr val="bg1"/>
                </a:solidFill>
              </a:rPr>
              <a:t>Invasive Species</a:t>
            </a:r>
          </a:p>
          <a:p>
            <a:pPr marL="285750" indent="-285750">
              <a:buFont typeface="Arial" pitchFamily="34" charset="0"/>
              <a:buChar char="•"/>
            </a:pPr>
            <a:r>
              <a:rPr lang="en-US" dirty="0" smtClean="0">
                <a:solidFill>
                  <a:schemeClr val="bg1"/>
                </a:solidFill>
              </a:rPr>
              <a:t>Climate/ Edge of Range</a:t>
            </a:r>
          </a:p>
          <a:p>
            <a:pPr marL="285750" indent="-285750">
              <a:buFont typeface="Arial" pitchFamily="34" charset="0"/>
              <a:buChar char="•"/>
            </a:pPr>
            <a:r>
              <a:rPr lang="en-US" dirty="0" smtClean="0">
                <a:solidFill>
                  <a:srgbClr val="C00000"/>
                </a:solidFill>
              </a:rPr>
              <a:t>Summer Forb diversity</a:t>
            </a:r>
          </a:p>
          <a:p>
            <a:pPr marL="285750" indent="-285750">
              <a:buFont typeface="Arial" pitchFamily="34" charset="0"/>
              <a:buChar char="•"/>
            </a:pPr>
            <a:r>
              <a:rPr lang="en-US" dirty="0" smtClean="0">
                <a:solidFill>
                  <a:srgbClr val="C00000"/>
                </a:solidFill>
              </a:rPr>
              <a:t>Shrub and Brush Cover</a:t>
            </a:r>
          </a:p>
          <a:p>
            <a:pPr marL="285750" indent="-285750">
              <a:buFont typeface="Arial" pitchFamily="34" charset="0"/>
              <a:buChar char="•"/>
            </a:pPr>
            <a:r>
              <a:rPr lang="en-US" dirty="0" smtClean="0">
                <a:solidFill>
                  <a:srgbClr val="C00000"/>
                </a:solidFill>
              </a:rPr>
              <a:t>Grass Cover</a:t>
            </a:r>
          </a:p>
          <a:p>
            <a:pPr marL="285750" indent="-285750">
              <a:buFont typeface="Arial" pitchFamily="34" charset="0"/>
              <a:buChar char="•"/>
            </a:pPr>
            <a:r>
              <a:rPr lang="en-US" dirty="0" smtClean="0">
                <a:solidFill>
                  <a:srgbClr val="C00000"/>
                </a:solidFill>
              </a:rPr>
              <a:t>Tree Cover</a:t>
            </a:r>
          </a:p>
          <a:p>
            <a:pPr marL="285750" indent="-285750">
              <a:buFont typeface="Arial" pitchFamily="34" charset="0"/>
              <a:buChar char="•"/>
            </a:pPr>
            <a:r>
              <a:rPr lang="en-US" dirty="0" smtClean="0">
                <a:solidFill>
                  <a:srgbClr val="C00000"/>
                </a:solidFill>
              </a:rPr>
              <a:t>Woodland/ Grassland Edges</a:t>
            </a:r>
          </a:p>
          <a:p>
            <a:pPr marL="285750" indent="-285750">
              <a:buFont typeface="Arial" pitchFamily="34" charset="0"/>
              <a:buChar char="•"/>
            </a:pPr>
            <a:r>
              <a:rPr lang="en-US" dirty="0" smtClean="0">
                <a:solidFill>
                  <a:schemeClr val="bg1"/>
                </a:solidFill>
              </a:rPr>
              <a:t>Breeding Problems</a:t>
            </a:r>
          </a:p>
          <a:p>
            <a:pPr marL="285750" indent="-285750">
              <a:buFont typeface="Arial" pitchFamily="34" charset="0"/>
              <a:buChar char="•"/>
            </a:pPr>
            <a:r>
              <a:rPr lang="en-US" dirty="0" smtClean="0">
                <a:solidFill>
                  <a:srgbClr val="C00000"/>
                </a:solidFill>
              </a:rPr>
              <a:t>Leguminous Shrubs</a:t>
            </a: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Avian Predators</a:t>
            </a:r>
          </a:p>
          <a:p>
            <a:pPr marL="285750" indent="-285750">
              <a:buFont typeface="Arial" pitchFamily="34" charset="0"/>
              <a:buChar char="•"/>
            </a:pPr>
            <a:r>
              <a:rPr lang="en-US" dirty="0" smtClean="0">
                <a:solidFill>
                  <a:schemeClr val="bg1"/>
                </a:solidFill>
              </a:rPr>
              <a:t>Thermal </a:t>
            </a:r>
            <a:r>
              <a:rPr lang="en-US" dirty="0" err="1" smtClean="0">
                <a:solidFill>
                  <a:schemeClr val="bg1"/>
                </a:solidFill>
              </a:rPr>
              <a:t>Refugia</a:t>
            </a:r>
            <a:endParaRPr lang="en-US" dirty="0" smtClean="0">
              <a:solidFill>
                <a:schemeClr val="bg1"/>
              </a:solidFill>
            </a:endParaRPr>
          </a:p>
          <a:p>
            <a:pPr marL="285750" indent="-285750">
              <a:buFont typeface="Arial" pitchFamily="34" charset="0"/>
              <a:buChar char="•"/>
            </a:pPr>
            <a:r>
              <a:rPr lang="en-US" dirty="0" smtClean="0">
                <a:solidFill>
                  <a:srgbClr val="C00000"/>
                </a:solidFill>
              </a:rPr>
              <a:t>Bare ground</a:t>
            </a:r>
          </a:p>
          <a:p>
            <a:pPr marL="285750" indent="-285750">
              <a:buFont typeface="Arial" pitchFamily="34" charset="0"/>
              <a:buChar char="•"/>
            </a:pPr>
            <a:r>
              <a:rPr lang="en-US" dirty="0" smtClean="0">
                <a:solidFill>
                  <a:srgbClr val="C00000"/>
                </a:solidFill>
              </a:rPr>
              <a:t>Vegetation Height (herbaceous)</a:t>
            </a:r>
          </a:p>
          <a:p>
            <a:pPr marL="285750" indent="-285750">
              <a:buFont typeface="Arial" pitchFamily="34" charset="0"/>
              <a:buChar char="•"/>
            </a:pPr>
            <a:r>
              <a:rPr lang="en-US" dirty="0" smtClean="0">
                <a:solidFill>
                  <a:srgbClr val="C00000"/>
                </a:solidFill>
              </a:rPr>
              <a:t>Water</a:t>
            </a:r>
          </a:p>
          <a:p>
            <a:pPr marL="285750" indent="-285750">
              <a:buFont typeface="Arial" pitchFamily="34" charset="0"/>
              <a:buChar char="•"/>
            </a:pPr>
            <a:r>
              <a:rPr lang="en-US" dirty="0" smtClean="0">
                <a:solidFill>
                  <a:srgbClr val="C00000"/>
                </a:solidFill>
              </a:rPr>
              <a:t>Summer Food</a:t>
            </a:r>
          </a:p>
          <a:p>
            <a:pPr marL="285750" indent="-285750">
              <a:buFont typeface="Arial" pitchFamily="34" charset="0"/>
              <a:buChar char="•"/>
            </a:pPr>
            <a:r>
              <a:rPr lang="en-US" dirty="0" smtClean="0">
                <a:solidFill>
                  <a:srgbClr val="C00000"/>
                </a:solidFill>
              </a:rPr>
              <a:t>Herbaceous Species Diversity</a:t>
            </a:r>
          </a:p>
          <a:p>
            <a:pPr marL="285750" indent="-285750">
              <a:buFont typeface="Arial" pitchFamily="34" charset="0"/>
              <a:buChar char="•"/>
            </a:pPr>
            <a:r>
              <a:rPr lang="en-US" dirty="0" smtClean="0">
                <a:solidFill>
                  <a:srgbClr val="C00000"/>
                </a:solidFill>
              </a:rPr>
              <a:t>Structural Diversity</a:t>
            </a:r>
          </a:p>
          <a:p>
            <a:pPr marL="285750" indent="-285750">
              <a:buFont typeface="Arial" pitchFamily="34" charset="0"/>
              <a:buChar char="•"/>
            </a:pPr>
            <a:r>
              <a:rPr lang="en-US" dirty="0" smtClean="0">
                <a:solidFill>
                  <a:srgbClr val="C00000"/>
                </a:solidFill>
              </a:rPr>
              <a:t>Arthropod Diversity</a:t>
            </a:r>
          </a:p>
          <a:p>
            <a:pPr marL="285750" indent="-285750">
              <a:buFont typeface="Arial" pitchFamily="34" charset="0"/>
              <a:buChar char="•"/>
            </a:pPr>
            <a:r>
              <a:rPr lang="en-US" dirty="0" smtClean="0">
                <a:solidFill>
                  <a:schemeClr val="bg1"/>
                </a:solidFill>
              </a:rPr>
              <a:t>Released </a:t>
            </a:r>
            <a:r>
              <a:rPr lang="en-US" dirty="0">
                <a:solidFill>
                  <a:schemeClr val="bg1"/>
                </a:solidFill>
              </a:rPr>
              <a:t>B</a:t>
            </a:r>
            <a:r>
              <a:rPr lang="en-US" dirty="0" smtClean="0">
                <a:solidFill>
                  <a:schemeClr val="bg1"/>
                </a:solidFill>
              </a:rPr>
              <a:t>irds Unfit for the Wild</a:t>
            </a:r>
            <a:endParaRPr lang="en-US" dirty="0">
              <a:solidFill>
                <a:schemeClr val="bg1"/>
              </a:solidFill>
            </a:endParaRPr>
          </a:p>
        </p:txBody>
      </p:sp>
      <p:sp>
        <p:nvSpPr>
          <p:cNvPr id="5" name="TextBox 4"/>
          <p:cNvSpPr txBox="1"/>
          <p:nvPr/>
        </p:nvSpPr>
        <p:spPr>
          <a:xfrm>
            <a:off x="2667000" y="4648200"/>
            <a:ext cx="3505383" cy="2677656"/>
          </a:xfrm>
          <a:prstGeom prst="rect">
            <a:avLst/>
          </a:prstGeom>
          <a:noFill/>
        </p:spPr>
        <p:txBody>
          <a:bodyPr wrap="none" rtlCol="0">
            <a:spAutoFit/>
          </a:bodyPr>
          <a:lstStyle/>
          <a:p>
            <a:r>
              <a:rPr lang="en-US" sz="2400" u="sng" dirty="0" smtClean="0">
                <a:solidFill>
                  <a:schemeClr val="bg1"/>
                </a:solidFill>
              </a:rPr>
              <a:t>List includes:</a:t>
            </a:r>
          </a:p>
          <a:p>
            <a:r>
              <a:rPr lang="en-US" sz="2400" dirty="0">
                <a:solidFill>
                  <a:schemeClr val="bg1"/>
                </a:solidFill>
              </a:rPr>
              <a:t>I</a:t>
            </a:r>
            <a:r>
              <a:rPr lang="en-US" sz="2400" dirty="0" smtClean="0">
                <a:solidFill>
                  <a:schemeClr val="bg1"/>
                </a:solidFill>
              </a:rPr>
              <a:t>ssues unrelated to habitat</a:t>
            </a:r>
          </a:p>
          <a:p>
            <a:r>
              <a:rPr lang="en-US" sz="2400" dirty="0" smtClean="0">
                <a:solidFill>
                  <a:schemeClr val="bg1"/>
                </a:solidFill>
              </a:rPr>
              <a:t>Ultimate Habitat Factors</a:t>
            </a:r>
          </a:p>
          <a:p>
            <a:r>
              <a:rPr lang="en-US" sz="2400" dirty="0" smtClean="0">
                <a:solidFill>
                  <a:schemeClr val="bg1"/>
                </a:solidFill>
              </a:rPr>
              <a:t>Proximate Habitat Factors</a:t>
            </a: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331536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864"/>
            <a:ext cx="8229600" cy="1143000"/>
          </a:xfrm>
        </p:spPr>
        <p:txBody>
          <a:bodyPr/>
          <a:lstStyle/>
          <a:p>
            <a:r>
              <a:rPr lang="en-US" dirty="0" smtClean="0">
                <a:solidFill>
                  <a:schemeClr val="bg1"/>
                </a:solidFill>
              </a:rPr>
              <a:t>Ultimate </a:t>
            </a:r>
            <a:r>
              <a:rPr lang="en-US" dirty="0" err="1" smtClean="0">
                <a:solidFill>
                  <a:schemeClr val="bg1"/>
                </a:solidFill>
              </a:rPr>
              <a:t>vs</a:t>
            </a:r>
            <a:r>
              <a:rPr lang="en-US" dirty="0" smtClean="0">
                <a:solidFill>
                  <a:schemeClr val="bg1"/>
                </a:solidFill>
              </a:rPr>
              <a:t> Proximate Factors</a:t>
            </a:r>
            <a:endParaRPr lang="en-US" dirty="0">
              <a:solidFill>
                <a:schemeClr val="bg1"/>
              </a:solidFill>
            </a:endParaRPr>
          </a:p>
        </p:txBody>
      </p:sp>
      <p:sp>
        <p:nvSpPr>
          <p:cNvPr id="3" name="TextBox 2"/>
          <p:cNvSpPr txBox="1"/>
          <p:nvPr/>
        </p:nvSpPr>
        <p:spPr>
          <a:xfrm>
            <a:off x="1329411" y="3573661"/>
            <a:ext cx="1353512" cy="369332"/>
          </a:xfrm>
          <a:prstGeom prst="rect">
            <a:avLst/>
          </a:prstGeom>
          <a:noFill/>
        </p:spPr>
        <p:txBody>
          <a:bodyPr wrap="none" rtlCol="0">
            <a:spAutoFit/>
          </a:bodyPr>
          <a:lstStyle/>
          <a:p>
            <a:r>
              <a:rPr lang="en-US" dirty="0" smtClean="0">
                <a:solidFill>
                  <a:schemeClr val="bg1"/>
                </a:solidFill>
              </a:rPr>
              <a:t>Winter Food</a:t>
            </a:r>
            <a:endParaRPr lang="en-US" dirty="0">
              <a:solidFill>
                <a:schemeClr val="bg1"/>
              </a:solidFill>
            </a:endParaRPr>
          </a:p>
        </p:txBody>
      </p:sp>
      <p:sp>
        <p:nvSpPr>
          <p:cNvPr id="4" name="TextBox 3"/>
          <p:cNvSpPr txBox="1"/>
          <p:nvPr/>
        </p:nvSpPr>
        <p:spPr>
          <a:xfrm>
            <a:off x="1149041" y="2300109"/>
            <a:ext cx="1714252" cy="369332"/>
          </a:xfrm>
          <a:prstGeom prst="rect">
            <a:avLst/>
          </a:prstGeom>
          <a:noFill/>
        </p:spPr>
        <p:txBody>
          <a:bodyPr wrap="none" rtlCol="0">
            <a:spAutoFit/>
          </a:bodyPr>
          <a:lstStyle/>
          <a:p>
            <a:r>
              <a:rPr lang="en-US" dirty="0" smtClean="0">
                <a:solidFill>
                  <a:schemeClr val="bg1"/>
                </a:solidFill>
              </a:rPr>
              <a:t>Thermal </a:t>
            </a:r>
            <a:r>
              <a:rPr lang="en-US" dirty="0" err="1" smtClean="0">
                <a:solidFill>
                  <a:schemeClr val="bg1"/>
                </a:solidFill>
              </a:rPr>
              <a:t>Refugia</a:t>
            </a:r>
            <a:endParaRPr lang="en-US" dirty="0">
              <a:solidFill>
                <a:schemeClr val="bg1"/>
              </a:solidFill>
            </a:endParaRPr>
          </a:p>
        </p:txBody>
      </p:sp>
      <p:sp>
        <p:nvSpPr>
          <p:cNvPr id="5" name="TextBox 4"/>
          <p:cNvSpPr txBox="1"/>
          <p:nvPr/>
        </p:nvSpPr>
        <p:spPr>
          <a:xfrm>
            <a:off x="5318569" y="2073533"/>
            <a:ext cx="2329420" cy="369332"/>
          </a:xfrm>
          <a:prstGeom prst="rect">
            <a:avLst/>
          </a:prstGeom>
          <a:noFill/>
        </p:spPr>
        <p:txBody>
          <a:bodyPr wrap="none" rtlCol="0">
            <a:spAutoFit/>
          </a:bodyPr>
          <a:lstStyle/>
          <a:p>
            <a:r>
              <a:rPr lang="en-US" dirty="0" smtClean="0">
                <a:solidFill>
                  <a:schemeClr val="bg1"/>
                </a:solidFill>
              </a:rPr>
              <a:t>Shrub and Brush Cover</a:t>
            </a:r>
            <a:endParaRPr lang="en-US" dirty="0">
              <a:solidFill>
                <a:schemeClr val="bg1"/>
              </a:solidFill>
            </a:endParaRPr>
          </a:p>
        </p:txBody>
      </p:sp>
      <p:sp>
        <p:nvSpPr>
          <p:cNvPr id="6" name="TextBox 5"/>
          <p:cNvSpPr txBox="1"/>
          <p:nvPr/>
        </p:nvSpPr>
        <p:spPr>
          <a:xfrm>
            <a:off x="5318569" y="3064133"/>
            <a:ext cx="2014141" cy="369332"/>
          </a:xfrm>
          <a:prstGeom prst="rect">
            <a:avLst/>
          </a:prstGeom>
          <a:noFill/>
        </p:spPr>
        <p:txBody>
          <a:bodyPr wrap="none" rtlCol="0">
            <a:spAutoFit/>
          </a:bodyPr>
          <a:lstStyle/>
          <a:p>
            <a:r>
              <a:rPr lang="en-US" dirty="0" smtClean="0">
                <a:solidFill>
                  <a:schemeClr val="bg1"/>
                </a:solidFill>
              </a:rPr>
              <a:t>Leguminous Shrubs</a:t>
            </a:r>
            <a:endParaRPr lang="en-US" dirty="0">
              <a:solidFill>
                <a:schemeClr val="bg1"/>
              </a:solidFill>
            </a:endParaRPr>
          </a:p>
        </p:txBody>
      </p:sp>
      <p:sp>
        <p:nvSpPr>
          <p:cNvPr id="7" name="TextBox 6"/>
          <p:cNvSpPr txBox="1"/>
          <p:nvPr/>
        </p:nvSpPr>
        <p:spPr>
          <a:xfrm>
            <a:off x="5318569" y="4073783"/>
            <a:ext cx="1868588" cy="369332"/>
          </a:xfrm>
          <a:prstGeom prst="rect">
            <a:avLst/>
          </a:prstGeom>
          <a:noFill/>
        </p:spPr>
        <p:txBody>
          <a:bodyPr wrap="none" rtlCol="0">
            <a:spAutoFit/>
          </a:bodyPr>
          <a:lstStyle/>
          <a:p>
            <a:r>
              <a:rPr lang="en-US" dirty="0" smtClean="0">
                <a:solidFill>
                  <a:schemeClr val="bg1"/>
                </a:solidFill>
              </a:rPr>
              <a:t>Vegetation Height</a:t>
            </a:r>
            <a:endParaRPr lang="en-US" dirty="0">
              <a:solidFill>
                <a:schemeClr val="bg1"/>
              </a:solidFill>
            </a:endParaRPr>
          </a:p>
        </p:txBody>
      </p:sp>
      <p:sp>
        <p:nvSpPr>
          <p:cNvPr id="8" name="TextBox 7"/>
          <p:cNvSpPr txBox="1"/>
          <p:nvPr/>
        </p:nvSpPr>
        <p:spPr>
          <a:xfrm>
            <a:off x="5318569" y="5045333"/>
            <a:ext cx="3281604" cy="369332"/>
          </a:xfrm>
          <a:prstGeom prst="rect">
            <a:avLst/>
          </a:prstGeom>
          <a:noFill/>
        </p:spPr>
        <p:txBody>
          <a:bodyPr wrap="none" rtlCol="0">
            <a:spAutoFit/>
          </a:bodyPr>
          <a:lstStyle/>
          <a:p>
            <a:r>
              <a:rPr lang="en-US" dirty="0" smtClean="0">
                <a:solidFill>
                  <a:schemeClr val="bg1"/>
                </a:solidFill>
              </a:rPr>
              <a:t>Structural Diversity of Vegetation</a:t>
            </a:r>
            <a:endParaRPr lang="en-US" dirty="0">
              <a:solidFill>
                <a:schemeClr val="bg1"/>
              </a:solidFill>
            </a:endParaRPr>
          </a:p>
        </p:txBody>
      </p:sp>
      <p:cxnSp>
        <p:nvCxnSpPr>
          <p:cNvPr id="10" name="Straight Arrow Connector 9"/>
          <p:cNvCxnSpPr>
            <a:stCxn id="5" idx="1"/>
            <a:endCxn id="4" idx="3"/>
          </p:cNvCxnSpPr>
          <p:nvPr/>
        </p:nvCxnSpPr>
        <p:spPr>
          <a:xfrm flipH="1">
            <a:off x="2863293" y="2258199"/>
            <a:ext cx="2455276" cy="226576"/>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1"/>
            <a:endCxn id="4" idx="3"/>
          </p:cNvCxnSpPr>
          <p:nvPr/>
        </p:nvCxnSpPr>
        <p:spPr>
          <a:xfrm flipH="1" flipV="1">
            <a:off x="2863293" y="2484775"/>
            <a:ext cx="2455276" cy="76402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1"/>
            <a:endCxn id="3" idx="3"/>
          </p:cNvCxnSpPr>
          <p:nvPr/>
        </p:nvCxnSpPr>
        <p:spPr>
          <a:xfrm flipH="1">
            <a:off x="2682923" y="3248799"/>
            <a:ext cx="2635646" cy="50952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1"/>
            <a:endCxn id="4" idx="3"/>
          </p:cNvCxnSpPr>
          <p:nvPr/>
        </p:nvCxnSpPr>
        <p:spPr>
          <a:xfrm flipH="1" flipV="1">
            <a:off x="2863293" y="2484775"/>
            <a:ext cx="2455276" cy="177367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a:endCxn id="4" idx="3"/>
          </p:cNvCxnSpPr>
          <p:nvPr/>
        </p:nvCxnSpPr>
        <p:spPr>
          <a:xfrm flipH="1" flipV="1">
            <a:off x="2863293" y="2484775"/>
            <a:ext cx="2455276" cy="274522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1"/>
            <a:endCxn id="3" idx="3"/>
          </p:cNvCxnSpPr>
          <p:nvPr/>
        </p:nvCxnSpPr>
        <p:spPr>
          <a:xfrm flipH="1" flipV="1">
            <a:off x="2682923" y="3758327"/>
            <a:ext cx="2635646" cy="147167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06630" y="4722167"/>
            <a:ext cx="2286000" cy="646331"/>
          </a:xfrm>
          <a:prstGeom prst="rect">
            <a:avLst/>
          </a:prstGeom>
          <a:noFill/>
        </p:spPr>
        <p:txBody>
          <a:bodyPr wrap="square" rtlCol="0">
            <a:spAutoFit/>
          </a:bodyPr>
          <a:lstStyle/>
          <a:p>
            <a:r>
              <a:rPr lang="en-US" dirty="0" smtClean="0">
                <a:solidFill>
                  <a:schemeClr val="bg1"/>
                </a:solidFill>
              </a:rPr>
              <a:t>Avian and Mammalian Predators</a:t>
            </a:r>
            <a:endParaRPr lang="en-US" dirty="0">
              <a:solidFill>
                <a:schemeClr val="bg1"/>
              </a:solidFill>
            </a:endParaRPr>
          </a:p>
        </p:txBody>
      </p:sp>
      <p:cxnSp>
        <p:nvCxnSpPr>
          <p:cNvPr id="32" name="Straight Arrow Connector 31"/>
          <p:cNvCxnSpPr>
            <a:stCxn id="8" idx="1"/>
            <a:endCxn id="27" idx="3"/>
          </p:cNvCxnSpPr>
          <p:nvPr/>
        </p:nvCxnSpPr>
        <p:spPr>
          <a:xfrm flipH="1" flipV="1">
            <a:off x="3192630" y="5045333"/>
            <a:ext cx="2125939" cy="184666"/>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1"/>
            <a:endCxn id="27" idx="3"/>
          </p:cNvCxnSpPr>
          <p:nvPr/>
        </p:nvCxnSpPr>
        <p:spPr>
          <a:xfrm flipH="1">
            <a:off x="3192630" y="4258449"/>
            <a:ext cx="2125939" cy="78688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1"/>
            <a:endCxn id="27" idx="3"/>
          </p:cNvCxnSpPr>
          <p:nvPr/>
        </p:nvCxnSpPr>
        <p:spPr>
          <a:xfrm flipH="1">
            <a:off x="3192630" y="3248799"/>
            <a:ext cx="2125939" cy="179653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1"/>
            <a:endCxn id="27" idx="3"/>
          </p:cNvCxnSpPr>
          <p:nvPr/>
        </p:nvCxnSpPr>
        <p:spPr>
          <a:xfrm flipH="1">
            <a:off x="3192630" y="2258199"/>
            <a:ext cx="2125939" cy="278713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189170" y="1507867"/>
            <a:ext cx="1753750" cy="369332"/>
          </a:xfrm>
          <a:prstGeom prst="rect">
            <a:avLst/>
          </a:prstGeom>
          <a:noFill/>
        </p:spPr>
        <p:txBody>
          <a:bodyPr wrap="none" rtlCol="0">
            <a:spAutoFit/>
          </a:bodyPr>
          <a:lstStyle/>
          <a:p>
            <a:r>
              <a:rPr lang="en-US" b="1" u="sng" dirty="0" smtClean="0">
                <a:solidFill>
                  <a:schemeClr val="bg1"/>
                </a:solidFill>
              </a:rPr>
              <a:t>Ultimate Factors</a:t>
            </a:r>
            <a:endParaRPr lang="en-US" b="1" u="sng" dirty="0">
              <a:solidFill>
                <a:schemeClr val="bg1"/>
              </a:solidFill>
            </a:endParaRPr>
          </a:p>
        </p:txBody>
      </p:sp>
      <p:sp>
        <p:nvSpPr>
          <p:cNvPr id="60" name="TextBox 59"/>
          <p:cNvSpPr txBox="1"/>
          <p:nvPr/>
        </p:nvSpPr>
        <p:spPr>
          <a:xfrm>
            <a:off x="5397949" y="1507867"/>
            <a:ext cx="1893788" cy="369332"/>
          </a:xfrm>
          <a:prstGeom prst="rect">
            <a:avLst/>
          </a:prstGeom>
          <a:noFill/>
        </p:spPr>
        <p:txBody>
          <a:bodyPr wrap="none" rtlCol="0">
            <a:spAutoFit/>
          </a:bodyPr>
          <a:lstStyle/>
          <a:p>
            <a:r>
              <a:rPr lang="en-US" b="1" u="sng" dirty="0" smtClean="0">
                <a:solidFill>
                  <a:schemeClr val="bg1"/>
                </a:solidFill>
              </a:rPr>
              <a:t>Proximate Factors</a:t>
            </a:r>
            <a:endParaRPr lang="en-US" b="1" u="sng" dirty="0">
              <a:solidFill>
                <a:schemeClr val="bg1"/>
              </a:solidFill>
            </a:endParaRPr>
          </a:p>
        </p:txBody>
      </p:sp>
    </p:spTree>
    <p:extLst>
      <p:ext uri="{BB962C8B-B14F-4D97-AF65-F5344CB8AC3E}">
        <p14:creationId xmlns:p14="http://schemas.microsoft.com/office/powerpoint/2010/main" val="2583373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Importance of Variables</a:t>
            </a:r>
            <a:br>
              <a:rPr lang="en-US" dirty="0" smtClean="0">
                <a:solidFill>
                  <a:schemeClr val="bg1"/>
                </a:solidFill>
              </a:rPr>
            </a:br>
            <a:r>
              <a:rPr lang="en-US" sz="2400" dirty="0" smtClean="0">
                <a:solidFill>
                  <a:schemeClr val="bg1"/>
                </a:solidFill>
              </a:rPr>
              <a:t>(From Interviews)</a:t>
            </a:r>
            <a:endParaRPr lang="en-US"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197143226"/>
              </p:ext>
            </p:extLst>
          </p:nvPr>
        </p:nvGraphicFramePr>
        <p:xfrm>
          <a:off x="920750" y="2305844"/>
          <a:ext cx="7302500" cy="3495675"/>
        </p:xfrm>
        <a:graphic>
          <a:graphicData uri="http://schemas.openxmlformats.org/drawingml/2006/table">
            <a:tbl>
              <a:tblPr/>
              <a:tblGrid>
                <a:gridCol w="609600"/>
                <a:gridCol w="393700"/>
                <a:gridCol w="393700"/>
                <a:gridCol w="393700"/>
                <a:gridCol w="393700"/>
                <a:gridCol w="393700"/>
                <a:gridCol w="393700"/>
                <a:gridCol w="393700"/>
                <a:gridCol w="393700"/>
                <a:gridCol w="393700"/>
                <a:gridCol w="393700"/>
                <a:gridCol w="393700"/>
                <a:gridCol w="393700"/>
                <a:gridCol w="393700"/>
                <a:gridCol w="393700"/>
                <a:gridCol w="393700"/>
                <a:gridCol w="393700"/>
                <a:gridCol w="393700"/>
              </a:tblGrid>
              <a:tr h="1400175">
                <a:tc>
                  <a:txBody>
                    <a:bodyPr/>
                    <a:lstStyle/>
                    <a:p>
                      <a:pPr algn="l"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Avian Predators</a:t>
                      </a:r>
                    </a:p>
                  </a:txBody>
                  <a:tcPr marL="9525" marR="9525" marT="9525" marB="0" vert="vert"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Winter Food</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Invasive Plant </a:t>
                      </a:r>
                      <a:r>
                        <a:rPr lang="en-US" sz="1100" b="0" i="0" u="none" strike="noStrike" dirty="0" err="1">
                          <a:ln>
                            <a:solidFill>
                              <a:schemeClr val="bg1"/>
                            </a:solidFill>
                          </a:ln>
                          <a:solidFill>
                            <a:schemeClr val="bg1"/>
                          </a:solidFill>
                          <a:effectLst/>
                          <a:latin typeface="Calibri"/>
                        </a:rPr>
                        <a:t>spp</a:t>
                      </a:r>
                      <a:endParaRPr lang="en-US" sz="1100" b="0" i="0" u="none" strike="noStrike" dirty="0">
                        <a:ln>
                          <a:solidFill>
                            <a:schemeClr val="bg1"/>
                          </a:solidFill>
                        </a:ln>
                        <a:solidFill>
                          <a:schemeClr val="bg1"/>
                        </a:solidFill>
                        <a:effectLst/>
                        <a:latin typeface="Calibri"/>
                      </a:endParaRP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Climate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Woodland /Grassland Edges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Thermal </a:t>
                      </a:r>
                      <a:r>
                        <a:rPr lang="en-US" sz="1100" b="0" i="0" u="none" strike="noStrike" dirty="0" err="1">
                          <a:ln>
                            <a:solidFill>
                              <a:schemeClr val="bg1"/>
                            </a:solidFill>
                          </a:ln>
                          <a:solidFill>
                            <a:schemeClr val="bg1"/>
                          </a:solidFill>
                          <a:effectLst/>
                          <a:latin typeface="Calibri"/>
                        </a:rPr>
                        <a:t>Refugia</a:t>
                      </a:r>
                      <a:endParaRPr lang="en-US" sz="1100" b="0" i="0" u="none" strike="noStrike" dirty="0">
                        <a:ln>
                          <a:solidFill>
                            <a:schemeClr val="bg1"/>
                          </a:solidFill>
                        </a:ln>
                        <a:solidFill>
                          <a:schemeClr val="bg1"/>
                        </a:solidFill>
                        <a:effectLst/>
                        <a:latin typeface="Calibri"/>
                      </a:endParaRP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Brush and Shrub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Height (herbaceous)</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Leguminous Shrubs</a:t>
                      </a: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Structural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Arthropod Diversity and Abundance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Bare Ground</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Grass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Tree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Mammalian Predators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Herbaceous Species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Forb Cover</a:t>
                      </a:r>
                    </a:p>
                  </a:txBody>
                  <a:tcPr marL="9525" marR="9525" marT="9525" marB="0" vert="vert"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US" sz="1100" b="0" i="0" u="none" strike="noStrike" dirty="0">
                          <a:ln>
                            <a:solidFill>
                              <a:schemeClr val="bg1"/>
                            </a:solidFill>
                          </a:ln>
                          <a:solidFill>
                            <a:schemeClr val="bg1"/>
                          </a:solidFill>
                          <a:effectLst/>
                          <a:latin typeface="Calibri"/>
                        </a:rPr>
                        <a:t>Expert 1</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C7636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2</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7636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5898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3</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4D2A7"/>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4</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7</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0D5D4"/>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EBC8C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smtClean="0">
                          <a:ln>
                            <a:solidFill>
                              <a:schemeClr val="bg1"/>
                            </a:solidFill>
                          </a:ln>
                          <a:solidFill>
                            <a:schemeClr val="bg1"/>
                          </a:solidFill>
                          <a:effectLst/>
                          <a:latin typeface="Calibri"/>
                        </a:rPr>
                        <a:t>9</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2EEDF"/>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3E3C9"/>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5</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6</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7</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smtClean="0">
                          <a:ln>
                            <a:solidFill>
                              <a:schemeClr val="bg1"/>
                            </a:solidFill>
                          </a:ln>
                          <a:solidFill>
                            <a:schemeClr val="bg1"/>
                          </a:solidFill>
                          <a:effectLst/>
                          <a:latin typeface="Calibri"/>
                        </a:rPr>
                        <a:t>1</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65C791"/>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8</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7EAE9"/>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A3DDBD"/>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a:t>
                      </a:r>
                      <a:r>
                        <a:rPr lang="en-US" sz="1100" b="0" i="0" u="none" strike="noStrike" dirty="0" smtClean="0">
                          <a:ln>
                            <a:solidFill>
                              <a:schemeClr val="bg1"/>
                            </a:solidFill>
                          </a:ln>
                          <a:solidFill>
                            <a:schemeClr val="bg1"/>
                          </a:solidFill>
                          <a:effectLst/>
                          <a:latin typeface="Calibri"/>
                        </a:rPr>
                        <a:t>9</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8">
                  <a:txBody>
                    <a:bodyPr/>
                    <a:lstStyle/>
                    <a:p>
                      <a:pPr algn="l" fontAlgn="b"/>
                      <a:r>
                        <a:rPr lang="en-US" sz="1100" b="0" i="0" u="none" strike="noStrike" dirty="0" smtClean="0">
                          <a:ln>
                            <a:solidFill>
                              <a:schemeClr val="bg1"/>
                            </a:solidFill>
                          </a:ln>
                          <a:solidFill>
                            <a:schemeClr val="bg1"/>
                          </a:solidFill>
                          <a:effectLst/>
                          <a:latin typeface="Calibri"/>
                        </a:rPr>
                        <a:t>Very</a:t>
                      </a:r>
                      <a:r>
                        <a:rPr lang="en-US" sz="1100" b="0" i="0" u="none" strike="noStrike" baseline="0" dirty="0" smtClean="0">
                          <a:ln>
                            <a:solidFill>
                              <a:schemeClr val="bg1"/>
                            </a:solidFill>
                          </a:ln>
                          <a:solidFill>
                            <a:schemeClr val="bg1"/>
                          </a:solidFill>
                          <a:effectLst/>
                          <a:latin typeface="Calibri"/>
                        </a:rPr>
                        <a:t> Important and Good</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9">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solidFill>
                              <a:prstClr val="white"/>
                            </a:solidFill>
                          </a:ln>
                          <a:solidFill>
                            <a:prstClr val="white"/>
                          </a:solidFill>
                          <a:effectLst/>
                          <a:uLnTx/>
                          <a:uFillTx/>
                          <a:latin typeface="+mn-lt"/>
                          <a:ea typeface="+mn-ea"/>
                          <a:cs typeface="+mn-cs"/>
                        </a:rPr>
                        <a:t>Very Important and Bad</a:t>
                      </a: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B27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4C48F"/>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3CF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EDAB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7E3C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EBD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F2E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F7F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ECEC"/>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4E0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CECE"/>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C1C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1A9A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969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2808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686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25252"/>
                    </a:solidFill>
                  </a:tcPr>
                </a:tc>
              </a:tr>
            </a:tbl>
          </a:graphicData>
        </a:graphic>
      </p:graphicFrame>
    </p:spTree>
    <p:extLst>
      <p:ext uri="{BB962C8B-B14F-4D97-AF65-F5344CB8AC3E}">
        <p14:creationId xmlns:p14="http://schemas.microsoft.com/office/powerpoint/2010/main" val="3018983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Importance of Variables</a:t>
            </a:r>
            <a:br>
              <a:rPr lang="en-US" dirty="0" smtClean="0">
                <a:solidFill>
                  <a:schemeClr val="bg1"/>
                </a:solidFill>
              </a:rPr>
            </a:br>
            <a:r>
              <a:rPr lang="en-US" sz="2400" dirty="0" smtClean="0">
                <a:solidFill>
                  <a:schemeClr val="bg1"/>
                </a:solidFill>
              </a:rPr>
              <a:t>(From Interviews)</a:t>
            </a:r>
            <a:endParaRPr lang="en-US"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38807284"/>
              </p:ext>
            </p:extLst>
          </p:nvPr>
        </p:nvGraphicFramePr>
        <p:xfrm>
          <a:off x="920750" y="2305844"/>
          <a:ext cx="7302500" cy="3495675"/>
        </p:xfrm>
        <a:graphic>
          <a:graphicData uri="http://schemas.openxmlformats.org/drawingml/2006/table">
            <a:tbl>
              <a:tblPr/>
              <a:tblGrid>
                <a:gridCol w="609600"/>
                <a:gridCol w="393700"/>
                <a:gridCol w="393700"/>
                <a:gridCol w="393700"/>
                <a:gridCol w="393700"/>
                <a:gridCol w="393700"/>
                <a:gridCol w="393700"/>
                <a:gridCol w="393700"/>
                <a:gridCol w="393700"/>
                <a:gridCol w="393700"/>
                <a:gridCol w="393700"/>
                <a:gridCol w="393700"/>
                <a:gridCol w="393700"/>
                <a:gridCol w="393700"/>
                <a:gridCol w="393700"/>
                <a:gridCol w="393700"/>
                <a:gridCol w="393700"/>
                <a:gridCol w="393700"/>
              </a:tblGrid>
              <a:tr h="1400175">
                <a:tc>
                  <a:txBody>
                    <a:bodyPr/>
                    <a:lstStyle/>
                    <a:p>
                      <a:pPr algn="l"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Avian Predators</a:t>
                      </a:r>
                    </a:p>
                  </a:txBody>
                  <a:tcPr marL="9525" marR="9525" marT="9525" marB="0" vert="vert"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Winter Food</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Invasive Plant </a:t>
                      </a:r>
                      <a:r>
                        <a:rPr lang="en-US" sz="1100" b="0" i="0" u="none" strike="noStrike" dirty="0" err="1">
                          <a:ln>
                            <a:solidFill>
                              <a:schemeClr val="bg1"/>
                            </a:solidFill>
                          </a:ln>
                          <a:solidFill>
                            <a:schemeClr val="bg1"/>
                          </a:solidFill>
                          <a:effectLst/>
                          <a:latin typeface="Calibri"/>
                        </a:rPr>
                        <a:t>spp</a:t>
                      </a:r>
                      <a:endParaRPr lang="en-US" sz="1100" b="0" i="0" u="none" strike="noStrike" dirty="0">
                        <a:ln>
                          <a:solidFill>
                            <a:schemeClr val="bg1"/>
                          </a:solidFill>
                        </a:ln>
                        <a:solidFill>
                          <a:schemeClr val="bg1"/>
                        </a:solidFill>
                        <a:effectLst/>
                        <a:latin typeface="Calibri"/>
                      </a:endParaRP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Climate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Woodland /Grassland Edges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Thermal </a:t>
                      </a:r>
                      <a:r>
                        <a:rPr lang="en-US" sz="1100" b="0" i="0" u="none" strike="noStrike" dirty="0" err="1">
                          <a:ln>
                            <a:solidFill>
                              <a:schemeClr val="bg1"/>
                            </a:solidFill>
                          </a:ln>
                          <a:solidFill>
                            <a:schemeClr val="bg1"/>
                          </a:solidFill>
                          <a:effectLst/>
                          <a:latin typeface="Calibri"/>
                        </a:rPr>
                        <a:t>Refugia</a:t>
                      </a:r>
                      <a:endParaRPr lang="en-US" sz="1100" b="0" i="0" u="none" strike="noStrike" dirty="0">
                        <a:ln>
                          <a:solidFill>
                            <a:schemeClr val="bg1"/>
                          </a:solidFill>
                        </a:ln>
                        <a:solidFill>
                          <a:schemeClr val="bg1"/>
                        </a:solidFill>
                        <a:effectLst/>
                        <a:latin typeface="Calibri"/>
                      </a:endParaRP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Brush and Shrub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Height (herbaceous)</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Leguminous Shrubs</a:t>
                      </a: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Structural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Arthropod Diversity and Abundance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Bare Ground</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Grass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Tree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Mammalian Predators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Herbaceous Species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Forb Cover</a:t>
                      </a:r>
                    </a:p>
                  </a:txBody>
                  <a:tcPr marL="9525" marR="9525" marT="9525" marB="0" vert="vert"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US" sz="1100" b="0" i="0" u="none" strike="noStrike" dirty="0">
                          <a:ln>
                            <a:solidFill>
                              <a:schemeClr val="bg1"/>
                            </a:solidFill>
                          </a:ln>
                          <a:solidFill>
                            <a:schemeClr val="bg1"/>
                          </a:solidFill>
                          <a:effectLst/>
                          <a:latin typeface="Calibri"/>
                        </a:rPr>
                        <a:t>Expert 1</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C7636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2</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7636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5898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3</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4D2A7"/>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4</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7</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0D5D4"/>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EBC8C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smtClean="0">
                          <a:ln>
                            <a:solidFill>
                              <a:schemeClr val="bg1"/>
                            </a:solidFill>
                          </a:ln>
                          <a:solidFill>
                            <a:schemeClr val="bg1"/>
                          </a:solidFill>
                          <a:effectLst/>
                          <a:latin typeface="Calibri"/>
                        </a:rPr>
                        <a:t>9</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2EEDF"/>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3E3C9"/>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5</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6</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7</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smtClean="0">
                          <a:ln>
                            <a:solidFill>
                              <a:schemeClr val="bg1"/>
                            </a:solidFill>
                          </a:ln>
                          <a:solidFill>
                            <a:schemeClr val="bg1"/>
                          </a:solidFill>
                          <a:effectLst/>
                          <a:latin typeface="Calibri"/>
                        </a:rPr>
                        <a:t>1</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65C791"/>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8</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7EAE9"/>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A3DDBD"/>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a:t>
                      </a:r>
                      <a:r>
                        <a:rPr lang="en-US" sz="1100" b="0" i="0" u="none" strike="noStrike" dirty="0" smtClean="0">
                          <a:ln>
                            <a:solidFill>
                              <a:schemeClr val="bg1"/>
                            </a:solidFill>
                          </a:ln>
                          <a:solidFill>
                            <a:schemeClr val="bg1"/>
                          </a:solidFill>
                          <a:effectLst/>
                          <a:latin typeface="Calibri"/>
                        </a:rPr>
                        <a:t>9</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8">
                  <a:txBody>
                    <a:bodyPr/>
                    <a:lstStyle/>
                    <a:p>
                      <a:pPr algn="l" fontAlgn="b"/>
                      <a:r>
                        <a:rPr lang="en-US" sz="1100" b="0" i="0" u="none" strike="noStrike" dirty="0" smtClean="0">
                          <a:ln>
                            <a:solidFill>
                              <a:schemeClr val="bg1"/>
                            </a:solidFill>
                          </a:ln>
                          <a:solidFill>
                            <a:schemeClr val="bg1"/>
                          </a:solidFill>
                          <a:effectLst/>
                          <a:latin typeface="Calibri"/>
                        </a:rPr>
                        <a:t>Very</a:t>
                      </a:r>
                      <a:r>
                        <a:rPr lang="en-US" sz="1100" b="0" i="0" u="none" strike="noStrike" baseline="0" dirty="0" smtClean="0">
                          <a:ln>
                            <a:solidFill>
                              <a:schemeClr val="bg1"/>
                            </a:solidFill>
                          </a:ln>
                          <a:solidFill>
                            <a:schemeClr val="bg1"/>
                          </a:solidFill>
                          <a:effectLst/>
                          <a:latin typeface="Calibri"/>
                        </a:rPr>
                        <a:t> Important and Good</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9">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solidFill>
                              <a:prstClr val="white"/>
                            </a:solidFill>
                          </a:ln>
                          <a:solidFill>
                            <a:prstClr val="white"/>
                          </a:solidFill>
                          <a:effectLst/>
                          <a:uLnTx/>
                          <a:uFillTx/>
                          <a:latin typeface="+mn-lt"/>
                          <a:ea typeface="+mn-ea"/>
                          <a:cs typeface="+mn-cs"/>
                        </a:rPr>
                        <a:t>Very Important and Bad</a:t>
                      </a: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B27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4C48F"/>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3CF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EDAB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7E3C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EBD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F2E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F7F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ECEC"/>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4E0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CECE"/>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C1C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1A9A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969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2808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686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25252"/>
                    </a:solidFill>
                  </a:tcPr>
                </a:tc>
              </a:tr>
            </a:tbl>
          </a:graphicData>
        </a:graphic>
      </p:graphicFrame>
      <p:sp>
        <p:nvSpPr>
          <p:cNvPr id="3" name="TextBox 2"/>
          <p:cNvSpPr txBox="1"/>
          <p:nvPr/>
        </p:nvSpPr>
        <p:spPr>
          <a:xfrm>
            <a:off x="1600200" y="1676400"/>
            <a:ext cx="3729867" cy="369332"/>
          </a:xfrm>
          <a:prstGeom prst="rect">
            <a:avLst/>
          </a:prstGeom>
          <a:noFill/>
        </p:spPr>
        <p:txBody>
          <a:bodyPr wrap="none" rtlCol="0">
            <a:spAutoFit/>
          </a:bodyPr>
          <a:lstStyle/>
          <a:p>
            <a:r>
              <a:rPr lang="en-US" b="1" u="sng" dirty="0" smtClean="0">
                <a:solidFill>
                  <a:schemeClr val="bg1"/>
                </a:solidFill>
              </a:rPr>
              <a:t>Some strong agreement on variables</a:t>
            </a:r>
            <a:endParaRPr lang="en-US" b="1" u="sng" dirty="0">
              <a:solidFill>
                <a:schemeClr val="bg1"/>
              </a:solidFill>
            </a:endParaRPr>
          </a:p>
        </p:txBody>
      </p:sp>
      <p:sp>
        <p:nvSpPr>
          <p:cNvPr id="4" name="Oval 3"/>
          <p:cNvSpPr/>
          <p:nvPr/>
        </p:nvSpPr>
        <p:spPr>
          <a:xfrm>
            <a:off x="2625090" y="2362200"/>
            <a:ext cx="533400" cy="3048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91200" y="2362200"/>
            <a:ext cx="533400" cy="3048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190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Importance of Variables</a:t>
            </a:r>
            <a:br>
              <a:rPr lang="en-US" dirty="0" smtClean="0">
                <a:solidFill>
                  <a:schemeClr val="bg1"/>
                </a:solidFill>
              </a:rPr>
            </a:br>
            <a:r>
              <a:rPr lang="en-US" sz="2400" dirty="0" smtClean="0">
                <a:solidFill>
                  <a:schemeClr val="bg1"/>
                </a:solidFill>
              </a:rPr>
              <a:t>(From Interviews)</a:t>
            </a:r>
            <a:endParaRPr lang="en-US"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275405391"/>
              </p:ext>
            </p:extLst>
          </p:nvPr>
        </p:nvGraphicFramePr>
        <p:xfrm>
          <a:off x="920750" y="2305844"/>
          <a:ext cx="7302500" cy="3523456"/>
        </p:xfrm>
        <a:graphic>
          <a:graphicData uri="http://schemas.openxmlformats.org/drawingml/2006/table">
            <a:tbl>
              <a:tblPr/>
              <a:tblGrid>
                <a:gridCol w="609600"/>
                <a:gridCol w="393700"/>
                <a:gridCol w="393700"/>
                <a:gridCol w="393700"/>
                <a:gridCol w="393700"/>
                <a:gridCol w="393700"/>
                <a:gridCol w="393700"/>
                <a:gridCol w="393700"/>
                <a:gridCol w="393700"/>
                <a:gridCol w="393700"/>
                <a:gridCol w="393700"/>
                <a:gridCol w="393700"/>
                <a:gridCol w="393700"/>
                <a:gridCol w="393700"/>
                <a:gridCol w="393700"/>
                <a:gridCol w="393700"/>
                <a:gridCol w="393700"/>
                <a:gridCol w="393700"/>
              </a:tblGrid>
              <a:tr h="1427956">
                <a:tc>
                  <a:txBody>
                    <a:bodyPr/>
                    <a:lstStyle/>
                    <a:p>
                      <a:pPr algn="l"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Avian Predators</a:t>
                      </a:r>
                    </a:p>
                  </a:txBody>
                  <a:tcPr marL="9525" marR="9525" marT="9525" marB="0" vert="vert"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Winter Food</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Invasive Plant </a:t>
                      </a:r>
                      <a:r>
                        <a:rPr lang="en-US" sz="1100" b="0" i="0" u="none" strike="noStrike" dirty="0" err="1">
                          <a:ln>
                            <a:solidFill>
                              <a:schemeClr val="bg1"/>
                            </a:solidFill>
                          </a:ln>
                          <a:solidFill>
                            <a:schemeClr val="bg1"/>
                          </a:solidFill>
                          <a:effectLst/>
                          <a:latin typeface="Calibri"/>
                        </a:rPr>
                        <a:t>spp</a:t>
                      </a:r>
                      <a:endParaRPr lang="en-US" sz="1100" b="0" i="0" u="none" strike="noStrike" dirty="0">
                        <a:ln>
                          <a:solidFill>
                            <a:schemeClr val="bg1"/>
                          </a:solidFill>
                        </a:ln>
                        <a:solidFill>
                          <a:schemeClr val="bg1"/>
                        </a:solidFill>
                        <a:effectLst/>
                        <a:latin typeface="Calibri"/>
                      </a:endParaRP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Climate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Woodland /Grassland Edges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Thermal </a:t>
                      </a:r>
                      <a:r>
                        <a:rPr lang="en-US" sz="1100" b="0" i="0" u="none" strike="noStrike" dirty="0" err="1">
                          <a:ln>
                            <a:solidFill>
                              <a:schemeClr val="bg1"/>
                            </a:solidFill>
                          </a:ln>
                          <a:solidFill>
                            <a:schemeClr val="bg1"/>
                          </a:solidFill>
                          <a:effectLst/>
                          <a:latin typeface="Calibri"/>
                        </a:rPr>
                        <a:t>Refugia</a:t>
                      </a:r>
                      <a:endParaRPr lang="en-US" sz="1100" b="0" i="0" u="none" strike="noStrike" dirty="0">
                        <a:ln>
                          <a:solidFill>
                            <a:schemeClr val="bg1"/>
                          </a:solidFill>
                        </a:ln>
                        <a:solidFill>
                          <a:schemeClr val="bg1"/>
                        </a:solidFill>
                        <a:effectLst/>
                        <a:latin typeface="Calibri"/>
                      </a:endParaRP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Brush and Shrub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Height (herbaceous)</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Leguminous Shrubs</a:t>
                      </a: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Structural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Arthropod Diversity and Abundance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Bare Ground</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Grass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Tree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Mammalian Predators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Herbaceous Species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Forb Cover</a:t>
                      </a:r>
                    </a:p>
                  </a:txBody>
                  <a:tcPr marL="9525" marR="9525" marT="9525" marB="0" vert="vert"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US" sz="1100" b="0" i="0" u="none" strike="noStrike" dirty="0">
                          <a:ln>
                            <a:solidFill>
                              <a:schemeClr val="bg1"/>
                            </a:solidFill>
                          </a:ln>
                          <a:solidFill>
                            <a:schemeClr val="bg1"/>
                          </a:solidFill>
                          <a:effectLst/>
                          <a:latin typeface="Calibri"/>
                        </a:rPr>
                        <a:t>Expert 1</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C7636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2</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7636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5898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3</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4D2A7"/>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4</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7</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0D5D4"/>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EBC8C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smtClean="0">
                          <a:ln>
                            <a:solidFill>
                              <a:schemeClr val="bg1"/>
                            </a:solidFill>
                          </a:ln>
                          <a:solidFill>
                            <a:schemeClr val="bg1"/>
                          </a:solidFill>
                          <a:effectLst/>
                          <a:latin typeface="Calibri"/>
                        </a:rPr>
                        <a:t>9</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2EEDF"/>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3E3C9"/>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5</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6</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7</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smtClean="0">
                          <a:ln>
                            <a:solidFill>
                              <a:schemeClr val="bg1"/>
                            </a:solidFill>
                          </a:ln>
                          <a:solidFill>
                            <a:schemeClr val="bg1"/>
                          </a:solidFill>
                          <a:effectLst/>
                          <a:latin typeface="Calibri"/>
                        </a:rPr>
                        <a:t>1</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65C791"/>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8</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7EAE9"/>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A3DDBD"/>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a:t>
                      </a:r>
                      <a:r>
                        <a:rPr lang="en-US" sz="1100" b="0" i="0" u="none" strike="noStrike" dirty="0" smtClean="0">
                          <a:ln>
                            <a:solidFill>
                              <a:schemeClr val="bg1"/>
                            </a:solidFill>
                          </a:ln>
                          <a:solidFill>
                            <a:schemeClr val="bg1"/>
                          </a:solidFill>
                          <a:effectLst/>
                          <a:latin typeface="Calibri"/>
                        </a:rPr>
                        <a:t>9</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8">
                  <a:txBody>
                    <a:bodyPr/>
                    <a:lstStyle/>
                    <a:p>
                      <a:pPr algn="l" fontAlgn="b"/>
                      <a:r>
                        <a:rPr lang="en-US" sz="1100" b="0" i="0" u="none" strike="noStrike" dirty="0" smtClean="0">
                          <a:ln>
                            <a:solidFill>
                              <a:schemeClr val="bg1"/>
                            </a:solidFill>
                          </a:ln>
                          <a:solidFill>
                            <a:schemeClr val="bg1"/>
                          </a:solidFill>
                          <a:effectLst/>
                          <a:latin typeface="Calibri"/>
                        </a:rPr>
                        <a:t>Very</a:t>
                      </a:r>
                      <a:r>
                        <a:rPr lang="en-US" sz="1100" b="0" i="0" u="none" strike="noStrike" baseline="0" dirty="0" smtClean="0">
                          <a:ln>
                            <a:solidFill>
                              <a:schemeClr val="bg1"/>
                            </a:solidFill>
                          </a:ln>
                          <a:solidFill>
                            <a:schemeClr val="bg1"/>
                          </a:solidFill>
                          <a:effectLst/>
                          <a:latin typeface="Calibri"/>
                        </a:rPr>
                        <a:t> Important and Good</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9">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solidFill>
                              <a:prstClr val="white"/>
                            </a:solidFill>
                          </a:ln>
                          <a:solidFill>
                            <a:prstClr val="white"/>
                          </a:solidFill>
                          <a:effectLst/>
                          <a:uLnTx/>
                          <a:uFillTx/>
                          <a:latin typeface="+mn-lt"/>
                          <a:ea typeface="+mn-ea"/>
                          <a:cs typeface="+mn-cs"/>
                        </a:rPr>
                        <a:t>Very Important and Bad</a:t>
                      </a: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B27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4C48F"/>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3CF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EDAB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7E3C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EBD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F2E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F7F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ECEC"/>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4E0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CECE"/>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C1C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1A9A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969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2808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686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25252"/>
                    </a:solidFill>
                  </a:tcPr>
                </a:tc>
              </a:tr>
            </a:tbl>
          </a:graphicData>
        </a:graphic>
      </p:graphicFrame>
      <p:sp>
        <p:nvSpPr>
          <p:cNvPr id="3" name="TextBox 2"/>
          <p:cNvSpPr txBox="1"/>
          <p:nvPr/>
        </p:nvSpPr>
        <p:spPr>
          <a:xfrm>
            <a:off x="1600200" y="1676400"/>
            <a:ext cx="3792000" cy="369332"/>
          </a:xfrm>
          <a:prstGeom prst="rect">
            <a:avLst/>
          </a:prstGeom>
          <a:noFill/>
        </p:spPr>
        <p:txBody>
          <a:bodyPr wrap="none" rtlCol="0">
            <a:spAutoFit/>
          </a:bodyPr>
          <a:lstStyle/>
          <a:p>
            <a:r>
              <a:rPr lang="en-US" b="1" u="sng" dirty="0" smtClean="0">
                <a:solidFill>
                  <a:schemeClr val="bg1"/>
                </a:solidFill>
              </a:rPr>
              <a:t>Some modest agreement on variables</a:t>
            </a:r>
            <a:endParaRPr lang="en-US" b="1" u="sng" dirty="0">
              <a:solidFill>
                <a:schemeClr val="bg1"/>
              </a:solidFill>
            </a:endParaRPr>
          </a:p>
        </p:txBody>
      </p:sp>
      <p:sp>
        <p:nvSpPr>
          <p:cNvPr id="4" name="Oval 3"/>
          <p:cNvSpPr/>
          <p:nvPr/>
        </p:nvSpPr>
        <p:spPr>
          <a:xfrm>
            <a:off x="3810000" y="2362200"/>
            <a:ext cx="533400" cy="320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772400" y="2362200"/>
            <a:ext cx="533400" cy="3124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498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Importance of Variables</a:t>
            </a:r>
            <a:br>
              <a:rPr lang="en-US" dirty="0" smtClean="0">
                <a:solidFill>
                  <a:schemeClr val="bg1"/>
                </a:solidFill>
              </a:rPr>
            </a:br>
            <a:r>
              <a:rPr lang="en-US" sz="2400" dirty="0" smtClean="0">
                <a:solidFill>
                  <a:schemeClr val="bg1"/>
                </a:solidFill>
              </a:rPr>
              <a:t>(From Interviews)</a:t>
            </a:r>
            <a:endParaRPr lang="en-US"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205973957"/>
              </p:ext>
            </p:extLst>
          </p:nvPr>
        </p:nvGraphicFramePr>
        <p:xfrm>
          <a:off x="920750" y="2305844"/>
          <a:ext cx="7302500" cy="3495675"/>
        </p:xfrm>
        <a:graphic>
          <a:graphicData uri="http://schemas.openxmlformats.org/drawingml/2006/table">
            <a:tbl>
              <a:tblPr/>
              <a:tblGrid>
                <a:gridCol w="609600"/>
                <a:gridCol w="393700"/>
                <a:gridCol w="393700"/>
                <a:gridCol w="393700"/>
                <a:gridCol w="393700"/>
                <a:gridCol w="393700"/>
                <a:gridCol w="393700"/>
                <a:gridCol w="393700"/>
                <a:gridCol w="393700"/>
                <a:gridCol w="393700"/>
                <a:gridCol w="393700"/>
                <a:gridCol w="393700"/>
                <a:gridCol w="393700"/>
                <a:gridCol w="393700"/>
                <a:gridCol w="393700"/>
                <a:gridCol w="393700"/>
                <a:gridCol w="393700"/>
                <a:gridCol w="393700"/>
              </a:tblGrid>
              <a:tr h="1400175">
                <a:tc>
                  <a:txBody>
                    <a:bodyPr/>
                    <a:lstStyle/>
                    <a:p>
                      <a:pPr algn="l"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Avian Predators</a:t>
                      </a:r>
                    </a:p>
                  </a:txBody>
                  <a:tcPr marL="9525" marR="9525" marT="9525" marB="0" vert="vert"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Winter Food</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Invasive Plant </a:t>
                      </a:r>
                      <a:r>
                        <a:rPr lang="en-US" sz="1100" b="0" i="0" u="none" strike="noStrike" dirty="0" err="1">
                          <a:ln>
                            <a:solidFill>
                              <a:schemeClr val="bg1"/>
                            </a:solidFill>
                          </a:ln>
                          <a:solidFill>
                            <a:schemeClr val="bg1"/>
                          </a:solidFill>
                          <a:effectLst/>
                          <a:latin typeface="Calibri"/>
                        </a:rPr>
                        <a:t>spp</a:t>
                      </a:r>
                      <a:endParaRPr lang="en-US" sz="1100" b="0" i="0" u="none" strike="noStrike" dirty="0">
                        <a:ln>
                          <a:solidFill>
                            <a:schemeClr val="bg1"/>
                          </a:solidFill>
                        </a:ln>
                        <a:solidFill>
                          <a:schemeClr val="bg1"/>
                        </a:solidFill>
                        <a:effectLst/>
                        <a:latin typeface="Calibri"/>
                      </a:endParaRP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Climate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Woodland /Grassland Edges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Thermal </a:t>
                      </a:r>
                      <a:r>
                        <a:rPr lang="en-US" sz="1100" b="0" i="0" u="none" strike="noStrike" dirty="0" err="1">
                          <a:ln>
                            <a:solidFill>
                              <a:schemeClr val="bg1"/>
                            </a:solidFill>
                          </a:ln>
                          <a:solidFill>
                            <a:schemeClr val="bg1"/>
                          </a:solidFill>
                          <a:effectLst/>
                          <a:latin typeface="Calibri"/>
                        </a:rPr>
                        <a:t>Refugia</a:t>
                      </a:r>
                      <a:endParaRPr lang="en-US" sz="1100" b="0" i="0" u="none" strike="noStrike" dirty="0">
                        <a:ln>
                          <a:solidFill>
                            <a:schemeClr val="bg1"/>
                          </a:solidFill>
                        </a:ln>
                        <a:solidFill>
                          <a:schemeClr val="bg1"/>
                        </a:solidFill>
                        <a:effectLst/>
                        <a:latin typeface="Calibri"/>
                      </a:endParaRP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Brush and Shrub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Height (herbaceous)</a:t>
                      </a:r>
                    </a:p>
                  </a:txBody>
                  <a:tcPr marL="9525" marR="9525" marT="9525" marB="0" vert="vert"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Leguminous Shrubs</a:t>
                      </a:r>
                    </a:p>
                  </a:txBody>
                  <a:tcPr marL="9525" marR="9525" marT="9525" marB="0" vert="vert" anchor="ctr">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Vegetation Structural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Arthropod Diversity and Abundance</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Bare Ground</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Grass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Tree Cover</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Mammalian Predators</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Herbaceous Species Diversity</a:t>
                      </a:r>
                    </a:p>
                  </a:txBody>
                  <a:tcPr marL="9525" marR="9525" marT="9525" marB="0" vert="vert"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Forb Cover</a:t>
                      </a:r>
                    </a:p>
                  </a:txBody>
                  <a:tcPr marL="9525" marR="9525" marT="9525" marB="0" vert="vert"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l" fontAlgn="b"/>
                      <a:r>
                        <a:rPr lang="en-US" sz="1100" b="0" i="0" u="none" strike="noStrike" dirty="0">
                          <a:ln>
                            <a:solidFill>
                              <a:schemeClr val="bg1"/>
                            </a:solidFill>
                          </a:ln>
                          <a:solidFill>
                            <a:schemeClr val="bg1"/>
                          </a:solidFill>
                          <a:effectLst/>
                          <a:latin typeface="Calibri"/>
                        </a:rPr>
                        <a:t>Expert 1</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C7636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2</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7636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5898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lumMod val="50000"/>
                      </a:schemeClr>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3</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4D2A7"/>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4</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7</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0D5D4"/>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EBC8C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smtClean="0">
                          <a:ln>
                            <a:solidFill>
                              <a:schemeClr val="bg1"/>
                            </a:solidFill>
                          </a:ln>
                          <a:solidFill>
                            <a:schemeClr val="bg1"/>
                          </a:solidFill>
                          <a:effectLst/>
                          <a:latin typeface="Calibri"/>
                        </a:rPr>
                        <a:t>9</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2EEDF"/>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8</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4E1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3E3C9"/>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5</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DFA5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6</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2E8D3"/>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7</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smtClean="0">
                          <a:ln>
                            <a:solidFill>
                              <a:schemeClr val="bg1"/>
                            </a:solidFill>
                          </a:ln>
                          <a:solidFill>
                            <a:schemeClr val="bg1"/>
                          </a:solidFill>
                          <a:effectLst/>
                          <a:latin typeface="Calibri"/>
                        </a:rPr>
                        <a:t>1</a:t>
                      </a:r>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A3DDBD"/>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40AE72"/>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65C791"/>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8</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F7EAE9"/>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6</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C2E8D3"/>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84D2A7"/>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5</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B3E3C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solidFill>
                      <a:srgbClr val="65C791"/>
                    </a:solidFill>
                  </a:tcPr>
                </a:tc>
                <a:tc>
                  <a:txBody>
                    <a:bodyPr/>
                    <a:lstStyle/>
                    <a:p>
                      <a:pPr algn="ctr" fontAlgn="b"/>
                      <a:r>
                        <a:rPr lang="en-US" sz="1100" b="0" i="0" u="none" strike="noStrike" dirty="0">
                          <a:ln>
                            <a:solidFill>
                              <a:schemeClr val="bg1"/>
                            </a:solidFill>
                          </a:ln>
                          <a:solidFill>
                            <a:schemeClr val="bg1"/>
                          </a:solidFill>
                          <a:effectLst/>
                          <a:latin typeface="Calibri"/>
                        </a:rPr>
                        <a:t>4</a:t>
                      </a:r>
                    </a:p>
                  </a:txBody>
                  <a:tcPr marL="9525" marR="9525" marT="9525" marB="0" anchor="b">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A3DDBD"/>
                    </a:solidFill>
                  </a:tcPr>
                </a:tc>
              </a:tr>
              <a:tr h="190500">
                <a:tc>
                  <a:txBody>
                    <a:bodyPr/>
                    <a:lstStyle/>
                    <a:p>
                      <a:pPr algn="l" fontAlgn="b"/>
                      <a:r>
                        <a:rPr lang="en-US" sz="1100" b="0" i="0" u="none" strike="noStrike" dirty="0">
                          <a:ln>
                            <a:solidFill>
                              <a:schemeClr val="bg1"/>
                            </a:solidFill>
                          </a:ln>
                          <a:solidFill>
                            <a:schemeClr val="bg1"/>
                          </a:solidFill>
                          <a:effectLst/>
                          <a:latin typeface="Calibri"/>
                        </a:rPr>
                        <a:t>Expert </a:t>
                      </a:r>
                      <a:r>
                        <a:rPr lang="en-US" sz="1100" b="0" i="0" u="none" strike="noStrike" dirty="0" smtClean="0">
                          <a:ln>
                            <a:solidFill>
                              <a:schemeClr val="bg1"/>
                            </a:solidFill>
                          </a:ln>
                          <a:solidFill>
                            <a:schemeClr val="bg1"/>
                          </a:solidFill>
                          <a:effectLst/>
                          <a:latin typeface="Calibri"/>
                        </a:rPr>
                        <a:t>9</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1</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r>
                        <a:rPr lang="en-US" sz="1100" b="0" i="0" u="none" strike="noStrike" dirty="0">
                          <a:ln>
                            <a:solidFill>
                              <a:schemeClr val="bg1"/>
                            </a:solidFill>
                          </a:ln>
                          <a:solidFill>
                            <a:schemeClr val="bg1"/>
                          </a:solidFill>
                          <a:effectLst/>
                          <a:latin typeface="Calibri"/>
                        </a:rPr>
                        <a:t> </a:t>
                      </a: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8">
                  <a:txBody>
                    <a:bodyPr/>
                    <a:lstStyle/>
                    <a:p>
                      <a:pPr algn="l" fontAlgn="b"/>
                      <a:r>
                        <a:rPr lang="en-US" sz="1100" b="0" i="0" u="none" strike="noStrike" dirty="0" smtClean="0">
                          <a:ln>
                            <a:solidFill>
                              <a:schemeClr val="bg1"/>
                            </a:solidFill>
                          </a:ln>
                          <a:solidFill>
                            <a:schemeClr val="bg1"/>
                          </a:solidFill>
                          <a:effectLst/>
                          <a:latin typeface="Calibri"/>
                        </a:rPr>
                        <a:t>Very</a:t>
                      </a:r>
                      <a:r>
                        <a:rPr lang="en-US" sz="1100" b="0" i="0" u="none" strike="noStrike" baseline="0" dirty="0" smtClean="0">
                          <a:ln>
                            <a:solidFill>
                              <a:schemeClr val="bg1"/>
                            </a:solidFill>
                          </a:ln>
                          <a:solidFill>
                            <a:schemeClr val="bg1"/>
                          </a:solidFill>
                          <a:effectLst/>
                          <a:latin typeface="Calibri"/>
                        </a:rPr>
                        <a:t> Important and Good</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9">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solidFill>
                              <a:prstClr val="white"/>
                            </a:solidFill>
                          </a:ln>
                          <a:solidFill>
                            <a:prstClr val="white"/>
                          </a:solidFill>
                          <a:effectLst/>
                          <a:uLnTx/>
                          <a:uFillTx/>
                          <a:latin typeface="+mn-lt"/>
                          <a:ea typeface="+mn-ea"/>
                          <a:cs typeface="+mn-cs"/>
                        </a:rPr>
                        <a:t>Very Important and Bad</a:t>
                      </a: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p>
                      <a:pPr algn="l" fontAlgn="b"/>
                      <a:endParaRPr lang="en-US" sz="1100" b="0" i="0" u="none" strike="noStrike" dirty="0" smtClean="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B27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4C48F"/>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3CFA5"/>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EDAB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7E3C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EBDB"/>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F2E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F7F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prstClr val="white"/>
                          </a:solidFill>
                        </a:ln>
                        <a:solidFill>
                          <a:prstClr val="white"/>
                        </a:solidFill>
                        <a:effectLst/>
                        <a:uLnTx/>
                        <a:uFillTx/>
                        <a:latin typeface="+mn-lt"/>
                        <a:ea typeface="+mn-ea"/>
                        <a:cs typeface="+mn-cs"/>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ECEC"/>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4E0E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CECE"/>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C1C1"/>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1A9A9"/>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9696"/>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28080"/>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A6868"/>
                    </a:solidFill>
                  </a:tcPr>
                </a:tc>
                <a:tc>
                  <a:txBody>
                    <a:bodyPr/>
                    <a:lstStyle/>
                    <a:p>
                      <a:pPr algn="ctr" fontAlgn="b"/>
                      <a:endParaRPr lang="en-US" sz="1100" b="0" i="0" u="none" strike="noStrike" dirty="0">
                        <a:ln>
                          <a:solidFill>
                            <a:schemeClr val="bg1"/>
                          </a:solidFill>
                        </a:ln>
                        <a:solidFill>
                          <a:schemeClr val="bg1"/>
                        </a:solidFill>
                        <a:effectLst/>
                        <a:latin typeface="Calibri"/>
                      </a:endParaRPr>
                    </a:p>
                  </a:txBody>
                  <a:tcPr marL="9525" marR="9525" marT="9525" marB="0" anchor="b">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25252"/>
                    </a:solidFill>
                  </a:tcPr>
                </a:tc>
              </a:tr>
            </a:tbl>
          </a:graphicData>
        </a:graphic>
      </p:graphicFrame>
      <p:sp>
        <p:nvSpPr>
          <p:cNvPr id="3" name="TextBox 2"/>
          <p:cNvSpPr txBox="1"/>
          <p:nvPr/>
        </p:nvSpPr>
        <p:spPr>
          <a:xfrm>
            <a:off x="1600200" y="1676400"/>
            <a:ext cx="3291222" cy="369332"/>
          </a:xfrm>
          <a:prstGeom prst="rect">
            <a:avLst/>
          </a:prstGeom>
          <a:noFill/>
        </p:spPr>
        <p:txBody>
          <a:bodyPr wrap="none" rtlCol="0">
            <a:spAutoFit/>
          </a:bodyPr>
          <a:lstStyle/>
          <a:p>
            <a:r>
              <a:rPr lang="en-US" b="1" u="sng" dirty="0" smtClean="0">
                <a:solidFill>
                  <a:schemeClr val="bg1"/>
                </a:solidFill>
              </a:rPr>
              <a:t>Some disagreement on variables</a:t>
            </a:r>
            <a:endParaRPr lang="en-US" b="1" u="sng" dirty="0">
              <a:solidFill>
                <a:schemeClr val="bg1"/>
              </a:solidFill>
            </a:endParaRPr>
          </a:p>
        </p:txBody>
      </p:sp>
      <p:sp>
        <p:nvSpPr>
          <p:cNvPr id="4" name="Oval 3"/>
          <p:cNvSpPr/>
          <p:nvPr/>
        </p:nvSpPr>
        <p:spPr>
          <a:xfrm>
            <a:off x="2240280" y="2362200"/>
            <a:ext cx="533400" cy="3048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29400" y="2346960"/>
            <a:ext cx="457200" cy="3048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835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Importance of Variables</a:t>
            </a:r>
            <a:br>
              <a:rPr lang="en-US" dirty="0" smtClean="0">
                <a:solidFill>
                  <a:schemeClr val="bg1"/>
                </a:solidFill>
              </a:rPr>
            </a:br>
            <a:r>
              <a:rPr lang="en-US" sz="2400" dirty="0" smtClean="0">
                <a:solidFill>
                  <a:schemeClr val="bg1"/>
                </a:solidFill>
              </a:rPr>
              <a:t>(From Interviews)</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74880300"/>
              </p:ext>
            </p:extLst>
          </p:nvPr>
        </p:nvGraphicFramePr>
        <p:xfrm>
          <a:off x="2514600" y="1828800"/>
          <a:ext cx="3581400" cy="4210050"/>
        </p:xfrm>
        <a:graphic>
          <a:graphicData uri="http://schemas.openxmlformats.org/drawingml/2006/table">
            <a:tbl>
              <a:tblPr>
                <a:tableStyleId>{5C22544A-7EE6-4342-B048-85BDC9FD1C3A}</a:tableStyleId>
              </a:tblPr>
              <a:tblGrid>
                <a:gridCol w="2057400"/>
                <a:gridCol w="685800"/>
                <a:gridCol w="838200"/>
              </a:tblGrid>
              <a:tr h="323850">
                <a:tc>
                  <a:txBody>
                    <a:bodyPr/>
                    <a:lstStyle/>
                    <a:p>
                      <a:pPr algn="r" fontAlgn="b"/>
                      <a:r>
                        <a:rPr lang="en-US" sz="1100" u="none" strike="noStrike" dirty="0">
                          <a:ln>
                            <a:solidFill>
                              <a:schemeClr val="bg1"/>
                            </a:solidFill>
                          </a:ln>
                          <a:solidFill>
                            <a:schemeClr val="bg1"/>
                          </a:solidFill>
                          <a:effectLst/>
                        </a:rPr>
                        <a:t>Habitat Variable</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u="none" strike="noStrike" dirty="0">
                          <a:ln>
                            <a:solidFill>
                              <a:schemeClr val="bg1"/>
                            </a:solidFill>
                          </a:ln>
                          <a:solidFill>
                            <a:schemeClr val="bg1"/>
                          </a:solidFill>
                          <a:effectLst/>
                        </a:rPr>
                        <a:t>Rank</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b"/>
                      <a:r>
                        <a:rPr lang="en-US" sz="1100" u="none" strike="noStrike" dirty="0">
                          <a:ln>
                            <a:solidFill>
                              <a:schemeClr val="bg1"/>
                            </a:solidFill>
                          </a:ln>
                          <a:solidFill>
                            <a:schemeClr val="bg1"/>
                          </a:solidFill>
                          <a:effectLst/>
                        </a:rPr>
                        <a:t>Weight</a:t>
                      </a:r>
                      <a:r>
                        <a:rPr lang="en-US" sz="1100" u="none" strike="noStrike" baseline="30000" dirty="0">
                          <a:ln>
                            <a:solidFill>
                              <a:schemeClr val="bg1"/>
                            </a:solidFill>
                          </a:ln>
                          <a:solidFill>
                            <a:schemeClr val="bg1"/>
                          </a:solidFill>
                          <a:effectLst/>
                        </a:rPr>
                        <a:t>-1</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28600">
                <a:tc>
                  <a:txBody>
                    <a:bodyPr/>
                    <a:lstStyle/>
                    <a:p>
                      <a:pPr algn="r" fontAlgn="b"/>
                      <a:r>
                        <a:rPr lang="en-US" sz="1100" u="none" strike="noStrike" dirty="0">
                          <a:ln>
                            <a:solidFill>
                              <a:schemeClr val="bg1"/>
                            </a:solidFill>
                          </a:ln>
                          <a:solidFill>
                            <a:schemeClr val="bg1"/>
                          </a:solidFill>
                          <a:effectLst/>
                        </a:rPr>
                        <a:t>Climate</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smtClean="0">
                          <a:ln>
                            <a:solidFill>
                              <a:schemeClr val="bg1"/>
                            </a:solidFill>
                          </a:ln>
                          <a:solidFill>
                            <a:schemeClr val="bg1"/>
                          </a:solidFill>
                          <a:effectLst/>
                        </a:rPr>
                        <a:t>-2.166667</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Leguminous Shrubs</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2</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2.25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Thermal </a:t>
                      </a:r>
                      <a:r>
                        <a:rPr lang="en-US" sz="1100" u="none" strike="noStrike" dirty="0" err="1">
                          <a:ln>
                            <a:solidFill>
                              <a:schemeClr val="bg1"/>
                            </a:solidFill>
                          </a:ln>
                          <a:solidFill>
                            <a:schemeClr val="bg1"/>
                          </a:solidFill>
                          <a:effectLst/>
                        </a:rPr>
                        <a:t>Refugia</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3</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2.5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Winter Food</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4</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2.75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Herbaceous Species Diversity</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3</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Woodland /Grassland Edges</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6</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3.5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Vegetation Structural Diversity</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7</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3.5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Brush and Shrub Cover</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8</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3.666667</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Bare Ground</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9</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4</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Grass Cover</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10</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4</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Tree Cover</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11</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4</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Avian Predators</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12</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smtClean="0">
                          <a:ln>
                            <a:solidFill>
                              <a:schemeClr val="bg1"/>
                            </a:solidFill>
                          </a:ln>
                          <a:solidFill>
                            <a:schemeClr val="bg1"/>
                          </a:solidFill>
                          <a:effectLst/>
                        </a:rPr>
                        <a:t>-4.333333</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Forb Cover</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13</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4.333333</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Mammalian Predators</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14</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smtClean="0">
                          <a:ln>
                            <a:solidFill>
                              <a:schemeClr val="bg1"/>
                            </a:solidFill>
                          </a:ln>
                          <a:solidFill>
                            <a:schemeClr val="bg1"/>
                          </a:solidFill>
                          <a:effectLst/>
                        </a:rPr>
                        <a:t>-4.666667</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Arthropod Diversity and Abundance</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Invasive Plant </a:t>
                      </a:r>
                      <a:r>
                        <a:rPr lang="en-US" sz="1100" u="none" strike="noStrike" dirty="0" err="1">
                          <a:ln>
                            <a:solidFill>
                              <a:schemeClr val="bg1"/>
                            </a:solidFill>
                          </a:ln>
                          <a:solidFill>
                            <a:schemeClr val="bg1"/>
                          </a:solidFill>
                          <a:effectLst/>
                        </a:rPr>
                        <a:t>spp</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16</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6.5</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228600">
                <a:tc>
                  <a:txBody>
                    <a:bodyPr/>
                    <a:lstStyle/>
                    <a:p>
                      <a:pPr algn="r" fontAlgn="b"/>
                      <a:r>
                        <a:rPr lang="en-US" sz="1100" u="none" strike="noStrike" dirty="0">
                          <a:ln>
                            <a:solidFill>
                              <a:schemeClr val="bg1"/>
                            </a:solidFill>
                          </a:ln>
                          <a:solidFill>
                            <a:schemeClr val="bg1"/>
                          </a:solidFill>
                          <a:effectLst/>
                        </a:rPr>
                        <a:t>Vegetation Height (herbaceous)</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17</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ln>
                            <a:solidFill>
                              <a:schemeClr val="bg1"/>
                            </a:solidFill>
                          </a:ln>
                          <a:solidFill>
                            <a:schemeClr val="bg1"/>
                          </a:solidFill>
                          <a:effectLst/>
                        </a:rPr>
                        <a:t>9</a:t>
                      </a:r>
                      <a:endParaRPr lang="en-US" sz="1100" b="0" i="0" u="none" strike="noStrike" dirty="0">
                        <a:ln>
                          <a:solidFill>
                            <a:schemeClr val="bg1"/>
                          </a:solidFill>
                        </a:ln>
                        <a:solidFill>
                          <a:schemeClr val="bg1"/>
                        </a:solidFill>
                        <a:effectLst/>
                        <a:latin typeface="Calibri"/>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366169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Importance of Variables</a:t>
            </a:r>
            <a:br>
              <a:rPr lang="en-US" dirty="0" smtClean="0">
                <a:solidFill>
                  <a:schemeClr val="bg1"/>
                </a:solidFill>
              </a:rPr>
            </a:br>
            <a:r>
              <a:rPr lang="en-US" sz="2400" dirty="0" smtClean="0">
                <a:solidFill>
                  <a:schemeClr val="bg1"/>
                </a:solidFill>
              </a:rPr>
              <a:t>(From Interviews)</a:t>
            </a:r>
            <a:endParaRPr lang="en-US" dirty="0">
              <a:solidFill>
                <a:schemeClr val="bg1"/>
              </a:solidFill>
            </a:endParaRPr>
          </a:p>
        </p:txBody>
      </p:sp>
      <p:sp>
        <p:nvSpPr>
          <p:cNvPr id="4" name="TextBox 3"/>
          <p:cNvSpPr txBox="1"/>
          <p:nvPr/>
        </p:nvSpPr>
        <p:spPr>
          <a:xfrm>
            <a:off x="990601" y="1981200"/>
            <a:ext cx="7086600" cy="3416320"/>
          </a:xfrm>
          <a:prstGeom prst="rect">
            <a:avLst/>
          </a:prstGeom>
          <a:noFill/>
        </p:spPr>
        <p:txBody>
          <a:bodyPr wrap="square" rtlCol="0">
            <a:spAutoFit/>
          </a:bodyPr>
          <a:lstStyle/>
          <a:p>
            <a:r>
              <a:rPr lang="en-US" dirty="0" smtClean="0">
                <a:solidFill>
                  <a:schemeClr val="bg1"/>
                </a:solidFill>
              </a:rPr>
              <a:t>Interview  shortfalls:</a:t>
            </a:r>
          </a:p>
          <a:p>
            <a:pPr marL="285750" indent="-285750">
              <a:buFont typeface="Arial" pitchFamily="34" charset="0"/>
              <a:buChar char="•"/>
            </a:pPr>
            <a:r>
              <a:rPr lang="en-US" dirty="0" smtClean="0">
                <a:solidFill>
                  <a:schemeClr val="bg1"/>
                </a:solidFill>
              </a:rPr>
              <a:t>Had to guess about the rank of some variables based on other comments</a:t>
            </a:r>
          </a:p>
          <a:p>
            <a:pPr marL="285750" indent="-285750">
              <a:buFont typeface="Arial" pitchFamily="34" charset="0"/>
              <a:buChar char="•"/>
            </a:pPr>
            <a:r>
              <a:rPr lang="en-US" dirty="0" smtClean="0">
                <a:solidFill>
                  <a:schemeClr val="bg1"/>
                </a:solidFill>
              </a:rPr>
              <a:t>Did not get detail about the nature of the relationships between variables and quail</a:t>
            </a:r>
          </a:p>
          <a:p>
            <a:endParaRPr lang="en-US" dirty="0">
              <a:solidFill>
                <a:schemeClr val="bg1"/>
              </a:solidFill>
            </a:endParaRPr>
          </a:p>
          <a:p>
            <a:r>
              <a:rPr lang="en-US" dirty="0" smtClean="0">
                <a:solidFill>
                  <a:schemeClr val="bg1"/>
                </a:solidFill>
              </a:rPr>
              <a:t>Secondary Surveys:</a:t>
            </a:r>
          </a:p>
          <a:p>
            <a:pPr marL="285750" indent="-285750">
              <a:buFont typeface="Arial" pitchFamily="34" charset="0"/>
              <a:buChar char="•"/>
            </a:pPr>
            <a:r>
              <a:rPr lang="en-US" dirty="0" smtClean="0">
                <a:solidFill>
                  <a:schemeClr val="bg1"/>
                </a:solidFill>
              </a:rPr>
              <a:t>Confirm variable ranks</a:t>
            </a:r>
          </a:p>
          <a:p>
            <a:pPr marL="285750" indent="-285750">
              <a:buFont typeface="Arial" pitchFamily="34" charset="0"/>
              <a:buChar char="•"/>
            </a:pPr>
            <a:r>
              <a:rPr lang="en-US" dirty="0" smtClean="0">
                <a:solidFill>
                  <a:schemeClr val="bg1"/>
                </a:solidFill>
              </a:rPr>
              <a:t>Investigate the relationship between proximate and ultimate factors</a:t>
            </a:r>
          </a:p>
          <a:p>
            <a:pPr marL="285750" indent="-285750">
              <a:buFont typeface="Arial" pitchFamily="34" charset="0"/>
              <a:buChar char="•"/>
            </a:pPr>
            <a:r>
              <a:rPr lang="en-US" dirty="0" smtClean="0">
                <a:solidFill>
                  <a:schemeClr val="bg1"/>
                </a:solidFill>
              </a:rPr>
              <a:t>Gather detail about the relationships between variables and quail</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a:solidFill>
                <a:schemeClr val="bg1"/>
              </a:solidFill>
            </a:endParaRPr>
          </a:p>
        </p:txBody>
      </p:sp>
    </p:spTree>
    <p:extLst>
      <p:ext uri="{BB962C8B-B14F-4D97-AF65-F5344CB8AC3E}">
        <p14:creationId xmlns:p14="http://schemas.microsoft.com/office/powerpoint/2010/main" val="363322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Project Goals</a:t>
            </a:r>
            <a:endParaRPr lang="en-US" dirty="0">
              <a:solidFill>
                <a:schemeClr val="bg1"/>
              </a:solidFill>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500" dirty="0" smtClean="0">
                <a:solidFill>
                  <a:schemeClr val="bg1"/>
                </a:solidFill>
              </a:rPr>
              <a:t>Interview species experts to determine important habitat features</a:t>
            </a:r>
          </a:p>
          <a:p>
            <a:endParaRPr lang="en-US" sz="2500" dirty="0" smtClean="0">
              <a:solidFill>
                <a:schemeClr val="bg1"/>
              </a:solidFill>
            </a:endParaRPr>
          </a:p>
        </p:txBody>
      </p:sp>
    </p:spTree>
    <p:extLst>
      <p:ext uri="{BB962C8B-B14F-4D97-AF65-F5344CB8AC3E}">
        <p14:creationId xmlns:p14="http://schemas.microsoft.com/office/powerpoint/2010/main" val="421843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Bivariate Relationships</a:t>
            </a:r>
            <a:endParaRPr lang="en-US" dirty="0">
              <a:solidFill>
                <a:schemeClr val="bg1"/>
              </a:solidFill>
            </a:endParaRPr>
          </a:p>
        </p:txBody>
      </p:sp>
      <p:sp>
        <p:nvSpPr>
          <p:cNvPr id="3" name="TextBox 2"/>
          <p:cNvSpPr txBox="1"/>
          <p:nvPr/>
        </p:nvSpPr>
        <p:spPr>
          <a:xfrm>
            <a:off x="1143001" y="2133600"/>
            <a:ext cx="6857999" cy="3416320"/>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Used existing literature and information from interviews to develop suites of bivariate relationships for each variable </a:t>
            </a:r>
          </a:p>
          <a:p>
            <a:endParaRPr lang="en-US" dirty="0">
              <a:solidFill>
                <a:schemeClr val="bg1"/>
              </a:solidFill>
            </a:endParaRPr>
          </a:p>
          <a:p>
            <a:pPr marL="285750" indent="-285750">
              <a:buFont typeface="Arial" pitchFamily="34" charset="0"/>
              <a:buChar char="•"/>
            </a:pPr>
            <a:r>
              <a:rPr lang="en-US" dirty="0" smtClean="0">
                <a:solidFill>
                  <a:schemeClr val="bg1"/>
                </a:solidFill>
              </a:rPr>
              <a:t>Created theoretical probability density graphs associated with parameterized distributions</a:t>
            </a:r>
          </a:p>
          <a:p>
            <a:pPr marL="742950" lvl="1" indent="-285750">
              <a:buFont typeface="Arial" pitchFamily="34" charset="0"/>
              <a:buChar char="•"/>
            </a:pPr>
            <a:r>
              <a:rPr lang="en-US" dirty="0" smtClean="0">
                <a:solidFill>
                  <a:schemeClr val="bg1"/>
                </a:solidFill>
              </a:rPr>
              <a:t>Beta (</a:t>
            </a:r>
            <a:r>
              <a:rPr lang="el-GR" dirty="0" smtClean="0">
                <a:solidFill>
                  <a:schemeClr val="bg1"/>
                </a:solidFill>
              </a:rPr>
              <a:t>α</a:t>
            </a:r>
            <a:r>
              <a:rPr lang="en-US" dirty="0" smtClean="0">
                <a:solidFill>
                  <a:schemeClr val="bg1"/>
                </a:solidFill>
              </a:rPr>
              <a:t>, </a:t>
            </a:r>
            <a:r>
              <a:rPr lang="el-GR" dirty="0" smtClean="0">
                <a:solidFill>
                  <a:schemeClr val="bg1"/>
                </a:solidFill>
              </a:rPr>
              <a:t>β</a:t>
            </a:r>
            <a:r>
              <a:rPr lang="en-US" dirty="0" smtClean="0">
                <a:solidFill>
                  <a:schemeClr val="bg1"/>
                </a:solidFill>
              </a:rPr>
              <a:t>) and restricted log-normal (</a:t>
            </a:r>
            <a:r>
              <a:rPr lang="el-GR" dirty="0" smtClean="0">
                <a:solidFill>
                  <a:schemeClr val="bg1"/>
                </a:solidFill>
              </a:rPr>
              <a:t>μ</a:t>
            </a:r>
            <a:r>
              <a:rPr lang="en-US" dirty="0" smtClean="0">
                <a:solidFill>
                  <a:schemeClr val="bg1"/>
                </a:solidFill>
              </a:rPr>
              <a:t>, </a:t>
            </a:r>
            <a:r>
              <a:rPr lang="el-GR" dirty="0" smtClean="0">
                <a:solidFill>
                  <a:schemeClr val="bg1"/>
                </a:solidFill>
              </a:rPr>
              <a:t>σ</a:t>
            </a:r>
            <a:r>
              <a:rPr lang="en-US" baseline="30000" dirty="0">
                <a:solidFill>
                  <a:schemeClr val="bg1"/>
                </a:solidFill>
              </a:rPr>
              <a:t>2</a:t>
            </a:r>
            <a:r>
              <a:rPr lang="en-US" dirty="0" smtClean="0">
                <a:solidFill>
                  <a:schemeClr val="bg1"/>
                </a:solidFill>
              </a:rPr>
              <a:t>) distributions for cover variables</a:t>
            </a:r>
          </a:p>
          <a:p>
            <a:pPr marL="742950" lvl="1" indent="-285750">
              <a:buFont typeface="Arial" pitchFamily="34" charset="0"/>
              <a:buChar char="•"/>
            </a:pPr>
            <a:r>
              <a:rPr lang="en-US" dirty="0" smtClean="0">
                <a:solidFill>
                  <a:schemeClr val="bg1"/>
                </a:solidFill>
              </a:rPr>
              <a:t>Normal </a:t>
            </a:r>
            <a:r>
              <a:rPr lang="en-US" dirty="0">
                <a:solidFill>
                  <a:schemeClr val="bg1"/>
                </a:solidFill>
              </a:rPr>
              <a:t>(</a:t>
            </a:r>
            <a:r>
              <a:rPr lang="el-GR" dirty="0">
                <a:solidFill>
                  <a:schemeClr val="bg1"/>
                </a:solidFill>
              </a:rPr>
              <a:t>μ</a:t>
            </a:r>
            <a:r>
              <a:rPr lang="en-US" dirty="0">
                <a:solidFill>
                  <a:schemeClr val="bg1"/>
                </a:solidFill>
              </a:rPr>
              <a:t>, </a:t>
            </a:r>
            <a:r>
              <a:rPr lang="el-GR" dirty="0">
                <a:solidFill>
                  <a:schemeClr val="bg1"/>
                </a:solidFill>
              </a:rPr>
              <a:t>σ</a:t>
            </a:r>
            <a:r>
              <a:rPr lang="en-US" baseline="30000" dirty="0">
                <a:solidFill>
                  <a:schemeClr val="bg1"/>
                </a:solidFill>
              </a:rPr>
              <a:t>2</a:t>
            </a:r>
            <a:r>
              <a:rPr lang="en-US" dirty="0" smtClean="0">
                <a:solidFill>
                  <a:schemeClr val="bg1"/>
                </a:solidFill>
              </a:rPr>
              <a:t>) and log-normal </a:t>
            </a:r>
            <a:r>
              <a:rPr lang="en-US" dirty="0">
                <a:solidFill>
                  <a:schemeClr val="bg1"/>
                </a:solidFill>
              </a:rPr>
              <a:t>(</a:t>
            </a:r>
            <a:r>
              <a:rPr lang="el-GR" dirty="0">
                <a:solidFill>
                  <a:schemeClr val="bg1"/>
                </a:solidFill>
              </a:rPr>
              <a:t>μ</a:t>
            </a:r>
            <a:r>
              <a:rPr lang="en-US" dirty="0">
                <a:solidFill>
                  <a:schemeClr val="bg1"/>
                </a:solidFill>
              </a:rPr>
              <a:t>, </a:t>
            </a:r>
            <a:r>
              <a:rPr lang="el-GR" dirty="0">
                <a:solidFill>
                  <a:schemeClr val="bg1"/>
                </a:solidFill>
              </a:rPr>
              <a:t>σ</a:t>
            </a:r>
            <a:r>
              <a:rPr lang="en-US" baseline="30000" dirty="0">
                <a:solidFill>
                  <a:schemeClr val="bg1"/>
                </a:solidFill>
              </a:rPr>
              <a:t>2</a:t>
            </a:r>
            <a:r>
              <a:rPr lang="en-US" dirty="0">
                <a:solidFill>
                  <a:schemeClr val="bg1"/>
                </a:solidFill>
              </a:rPr>
              <a:t>) </a:t>
            </a:r>
            <a:r>
              <a:rPr lang="en-US" dirty="0" smtClean="0">
                <a:solidFill>
                  <a:schemeClr val="bg1"/>
                </a:solidFill>
              </a:rPr>
              <a:t>distributions for other variables</a:t>
            </a:r>
          </a:p>
          <a:p>
            <a:pPr lvl="1"/>
            <a:endParaRPr lang="en-US" dirty="0">
              <a:solidFill>
                <a:schemeClr val="bg1"/>
              </a:solidFill>
            </a:endParaRPr>
          </a:p>
          <a:p>
            <a:pPr lvl="1"/>
            <a:endParaRPr lang="en-US" dirty="0" smtClean="0">
              <a:solidFill>
                <a:schemeClr val="bg1"/>
              </a:solidFill>
            </a:endParaRPr>
          </a:p>
          <a:p>
            <a:pPr marL="742950" lvl="1" indent="-285750">
              <a:buFont typeface="Arial" pitchFamily="34" charset="0"/>
              <a:buChar char="•"/>
            </a:pPr>
            <a:endParaRPr lang="en-US" dirty="0">
              <a:solidFill>
                <a:schemeClr val="bg1"/>
              </a:solidFill>
            </a:endParaRPr>
          </a:p>
        </p:txBody>
      </p:sp>
    </p:spTree>
    <p:extLst>
      <p:ext uri="{BB962C8B-B14F-4D97-AF65-F5344CB8AC3E}">
        <p14:creationId xmlns:p14="http://schemas.microsoft.com/office/powerpoint/2010/main" val="1335796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Bivariate Relationships</a:t>
            </a:r>
            <a:endParaRPr lang="en-US" dirty="0">
              <a:solidFill>
                <a:schemeClr val="bg1"/>
              </a:solidFill>
            </a:endParaRPr>
          </a:p>
        </p:txBody>
      </p:sp>
      <p:sp>
        <p:nvSpPr>
          <p:cNvPr id="3" name="TextBox 2"/>
          <p:cNvSpPr txBox="1"/>
          <p:nvPr/>
        </p:nvSpPr>
        <p:spPr>
          <a:xfrm>
            <a:off x="1143001" y="1600200"/>
            <a:ext cx="6857999" cy="1477328"/>
          </a:xfrm>
          <a:prstGeom prst="rect">
            <a:avLst/>
          </a:prstGeom>
          <a:noFill/>
        </p:spPr>
        <p:txBody>
          <a:bodyPr wrap="square" rtlCol="0">
            <a:spAutoFit/>
          </a:bodyPr>
          <a:lstStyle/>
          <a:p>
            <a:pPr lvl="1"/>
            <a:r>
              <a:rPr lang="en-US" dirty="0" smtClean="0">
                <a:solidFill>
                  <a:schemeClr val="bg1"/>
                </a:solidFill>
              </a:rPr>
              <a:t>Identified and approximated 9 different possible relationships between </a:t>
            </a:r>
            <a:r>
              <a:rPr lang="en-US" dirty="0" smtClean="0">
                <a:solidFill>
                  <a:schemeClr val="bg1"/>
                </a:solidFill>
              </a:rPr>
              <a:t>woody cover (brush and shrub) and maske</a:t>
            </a:r>
            <a:r>
              <a:rPr lang="en-US" dirty="0" smtClean="0">
                <a:solidFill>
                  <a:schemeClr val="bg1"/>
                </a:solidFill>
              </a:rPr>
              <a:t>d bobwhite quail</a:t>
            </a:r>
            <a:endParaRPr lang="en-US" dirty="0">
              <a:solidFill>
                <a:schemeClr val="bg1"/>
              </a:solidFill>
            </a:endParaRPr>
          </a:p>
          <a:p>
            <a:pPr lvl="1"/>
            <a:endParaRPr lang="en-US" dirty="0" smtClean="0">
              <a:solidFill>
                <a:schemeClr val="bg1"/>
              </a:solidFill>
            </a:endParaRPr>
          </a:p>
          <a:p>
            <a:pPr marL="742950" lvl="1" indent="-285750">
              <a:buFont typeface="Arial" pitchFamily="34" charset="0"/>
              <a:buChar char="•"/>
            </a:pPr>
            <a:endParaRPr lang="en-US" dirty="0">
              <a:solidFill>
                <a:schemeClr val="bg1"/>
              </a:solidFill>
            </a:endParaRPr>
          </a:p>
        </p:txBody>
      </p:sp>
      <p:pic>
        <p:nvPicPr>
          <p:cNvPr id="1026" name="Picture 2" descr="C:\Documents and Settings\cnadeau\My Documents\Work\Masked Bobwhite\Graphs\Woody Veg\Goodwin interview woody cover-#5.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648" y="2590800"/>
            <a:ext cx="2858826" cy="2854323"/>
          </a:xfrm>
          <a:prstGeom prst="rect">
            <a:avLst/>
          </a:prstGeom>
          <a:solidFill>
            <a:schemeClr val="bg1"/>
          </a:solidFill>
        </p:spPr>
      </p:pic>
      <mc:AlternateContent xmlns:mc="http://schemas.openxmlformats.org/markup-compatibility/2006">
        <mc:Choice xmlns:a14="http://schemas.microsoft.com/office/drawing/2010/main" Requires="a14">
          <p:sp>
            <p:nvSpPr>
              <p:cNvPr id="4" name="TextBox 3"/>
              <p:cNvSpPr txBox="1"/>
              <p:nvPr/>
            </p:nvSpPr>
            <p:spPr>
              <a:xfrm>
                <a:off x="1176648" y="5638800"/>
                <a:ext cx="2769604" cy="65197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a:rPr>
                          </m:ctrlPr>
                        </m:fPr>
                        <m:num>
                          <m:r>
                            <a:rPr lang="en-US" b="0" i="1" smtClean="0">
                              <a:solidFill>
                                <a:schemeClr val="bg1"/>
                              </a:solidFill>
                              <a:latin typeface="Cambria Math"/>
                            </a:rPr>
                            <m:t>1</m:t>
                          </m:r>
                        </m:num>
                        <m:den>
                          <m:r>
                            <a:rPr lang="en-US" b="0" i="1" smtClean="0">
                              <a:solidFill>
                                <a:schemeClr val="bg1"/>
                              </a:solidFill>
                              <a:latin typeface="Cambria Math"/>
                            </a:rPr>
                            <m:t>𝐵</m:t>
                          </m:r>
                          <m:d>
                            <m:dPr>
                              <m:ctrlPr>
                                <a:rPr lang="en-US" b="0" i="1" smtClean="0">
                                  <a:solidFill>
                                    <a:schemeClr val="bg1"/>
                                  </a:solidFill>
                                  <a:latin typeface="Cambria Math"/>
                                </a:rPr>
                              </m:ctrlPr>
                            </m:dPr>
                            <m:e>
                              <m:r>
                                <a:rPr lang="en-US" b="0" i="1" smtClean="0">
                                  <a:solidFill>
                                    <a:schemeClr val="bg1"/>
                                  </a:solidFill>
                                  <a:latin typeface="Cambria Math"/>
                                </a:rPr>
                                <m:t>5</m:t>
                              </m:r>
                              <m:r>
                                <a:rPr lang="en-US" b="0" i="1" smtClean="0">
                                  <a:solidFill>
                                    <a:schemeClr val="bg1"/>
                                  </a:solidFill>
                                  <a:latin typeface="Cambria Math"/>
                                  <a:ea typeface="Cambria Math"/>
                                </a:rPr>
                                <m:t>,36.66</m:t>
                              </m:r>
                            </m:e>
                          </m:d>
                        </m:den>
                      </m:f>
                      <m:sSup>
                        <m:sSupPr>
                          <m:ctrlPr>
                            <a:rPr lang="en-US" b="0" i="1" smtClean="0">
                              <a:solidFill>
                                <a:schemeClr val="bg1"/>
                              </a:solidFill>
                              <a:latin typeface="Cambria Math"/>
                            </a:rPr>
                          </m:ctrlPr>
                        </m:sSupPr>
                        <m:e>
                          <m:r>
                            <a:rPr lang="en-US" b="0" i="1" smtClean="0">
                              <a:solidFill>
                                <a:schemeClr val="bg1"/>
                              </a:solidFill>
                              <a:latin typeface="Cambria Math"/>
                            </a:rPr>
                            <m:t>𝑥</m:t>
                          </m:r>
                        </m:e>
                        <m:sup>
                          <m:r>
                            <a:rPr lang="en-US" b="0" i="1" smtClean="0">
                              <a:solidFill>
                                <a:schemeClr val="bg1"/>
                              </a:solidFill>
                              <a:latin typeface="Cambria Math"/>
                            </a:rPr>
                            <m:t>4</m:t>
                          </m:r>
                        </m:sup>
                      </m:sSup>
                      <m:sSup>
                        <m:sSupPr>
                          <m:ctrlPr>
                            <a:rPr lang="en-US" b="0" i="1" smtClean="0">
                              <a:solidFill>
                                <a:schemeClr val="bg1"/>
                              </a:solidFill>
                              <a:latin typeface="Cambria Math"/>
                            </a:rPr>
                          </m:ctrlPr>
                        </m:sSupPr>
                        <m:e>
                          <m:r>
                            <a:rPr lang="en-US" b="0" i="1" smtClean="0">
                              <a:solidFill>
                                <a:schemeClr val="bg1"/>
                              </a:solidFill>
                              <a:latin typeface="Cambria Math"/>
                            </a:rPr>
                            <m:t>(1−</m:t>
                          </m:r>
                          <m:r>
                            <a:rPr lang="en-US" b="0" i="1" smtClean="0">
                              <a:solidFill>
                                <a:schemeClr val="bg1"/>
                              </a:solidFill>
                              <a:latin typeface="Cambria Math"/>
                            </a:rPr>
                            <m:t>𝑥</m:t>
                          </m:r>
                          <m:r>
                            <a:rPr lang="en-US" b="0" i="1" smtClean="0">
                              <a:solidFill>
                                <a:schemeClr val="bg1"/>
                              </a:solidFill>
                              <a:latin typeface="Cambria Math"/>
                            </a:rPr>
                            <m:t>)</m:t>
                          </m:r>
                        </m:e>
                        <m:sup>
                          <m:r>
                            <a:rPr lang="en-US" b="0" i="1" smtClean="0">
                              <a:solidFill>
                                <a:schemeClr val="bg1"/>
                              </a:solidFill>
                              <a:latin typeface="Cambria Math"/>
                            </a:rPr>
                            <m:t>35.66</m:t>
                          </m:r>
                        </m:sup>
                      </m:sSup>
                    </m:oMath>
                  </m:oMathPara>
                </a14:m>
                <a:endParaRPr lang="en-US" dirty="0">
                  <a:solidFill>
                    <a:schemeClr val="bg1"/>
                  </a:solidFill>
                </a:endParaRPr>
              </a:p>
            </p:txBody>
          </p:sp>
        </mc:Choice>
        <mc:Fallback>
          <p:sp>
            <p:nvSpPr>
              <p:cNvPr id="4" name="TextBox 3"/>
              <p:cNvSpPr txBox="1">
                <a:spLocks noRot="1" noChangeAspect="1" noMove="1" noResize="1" noEditPoints="1" noAdjustHandles="1" noChangeArrowheads="1" noChangeShapeType="1" noTextEdit="1"/>
              </p:cNvSpPr>
              <p:nvPr/>
            </p:nvSpPr>
            <p:spPr>
              <a:xfrm>
                <a:off x="1176648" y="5638800"/>
                <a:ext cx="2769604" cy="651973"/>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5029200" y="5638800"/>
                <a:ext cx="2431371" cy="66191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a:rPr>
                          </m:ctrlPr>
                        </m:fPr>
                        <m:num>
                          <m:r>
                            <a:rPr lang="en-US" b="0" i="1" smtClean="0">
                              <a:solidFill>
                                <a:schemeClr val="bg1"/>
                              </a:solidFill>
                              <a:latin typeface="Cambria Math"/>
                            </a:rPr>
                            <m:t>1</m:t>
                          </m:r>
                        </m:num>
                        <m:den>
                          <m:r>
                            <a:rPr lang="en-US" b="0" i="1" smtClean="0">
                              <a:solidFill>
                                <a:schemeClr val="bg1"/>
                              </a:solidFill>
                              <a:latin typeface="Cambria Math"/>
                            </a:rPr>
                            <m:t>𝐵</m:t>
                          </m:r>
                          <m:r>
                            <a:rPr lang="en-US" b="0" i="1" smtClean="0">
                              <a:solidFill>
                                <a:schemeClr val="bg1"/>
                              </a:solidFill>
                              <a:latin typeface="Cambria Math"/>
                            </a:rPr>
                            <m:t>(2,5.27)</m:t>
                          </m:r>
                        </m:den>
                      </m:f>
                      <m:r>
                        <a:rPr lang="en-US" b="0" i="1" smtClean="0">
                          <a:solidFill>
                            <a:schemeClr val="bg1"/>
                          </a:solidFill>
                          <a:latin typeface="Cambria Math"/>
                        </a:rPr>
                        <m:t>𝑥</m:t>
                      </m:r>
                      <m:sSup>
                        <m:sSupPr>
                          <m:ctrlPr>
                            <a:rPr lang="en-US" b="0" i="1" smtClean="0">
                              <a:solidFill>
                                <a:schemeClr val="bg1"/>
                              </a:solidFill>
                              <a:latin typeface="Cambria Math"/>
                            </a:rPr>
                          </m:ctrlPr>
                        </m:sSupPr>
                        <m:e>
                          <m:r>
                            <a:rPr lang="en-US" b="0" i="1" smtClean="0">
                              <a:solidFill>
                                <a:schemeClr val="bg1"/>
                              </a:solidFill>
                              <a:latin typeface="Cambria Math"/>
                            </a:rPr>
                            <m:t>(1−</m:t>
                          </m:r>
                          <m:r>
                            <a:rPr lang="en-US" b="0" i="1" smtClean="0">
                              <a:solidFill>
                                <a:schemeClr val="bg1"/>
                              </a:solidFill>
                              <a:latin typeface="Cambria Math"/>
                            </a:rPr>
                            <m:t>𝑥</m:t>
                          </m:r>
                          <m:r>
                            <a:rPr lang="en-US" b="0" i="1" smtClean="0">
                              <a:solidFill>
                                <a:schemeClr val="bg1"/>
                              </a:solidFill>
                              <a:latin typeface="Cambria Math"/>
                            </a:rPr>
                            <m:t>)</m:t>
                          </m:r>
                        </m:e>
                        <m:sup>
                          <m:r>
                            <a:rPr lang="en-US" b="0" i="1" smtClean="0">
                              <a:solidFill>
                                <a:schemeClr val="bg1"/>
                              </a:solidFill>
                              <a:latin typeface="Cambria Math"/>
                            </a:rPr>
                            <m:t>4.27</m:t>
                          </m:r>
                        </m:sup>
                      </m:sSup>
                    </m:oMath>
                  </m:oMathPara>
                </a14:m>
                <a:endParaRPr lang="en-US" dirty="0">
                  <a:solidFill>
                    <a:schemeClr val="bg1"/>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5029200" y="5638800"/>
                <a:ext cx="2431371" cy="661912"/>
              </a:xfrm>
              <a:prstGeom prst="rect">
                <a:avLst/>
              </a:prstGeom>
              <a:blipFill rotWithShape="1">
                <a:blip r:embed="rId4"/>
                <a:stretch>
                  <a:fillRect/>
                </a:stretch>
              </a:blipFill>
            </p:spPr>
            <p:txBody>
              <a:bodyPr/>
              <a:lstStyle/>
              <a:p>
                <a:r>
                  <a:rPr lang="en-US">
                    <a:noFill/>
                  </a:rPr>
                  <a:t> </a:t>
                </a:r>
              </a:p>
            </p:txBody>
          </p:sp>
        </mc:Fallback>
      </mc:AlternateContent>
      <p:pic>
        <p:nvPicPr>
          <p:cNvPr id="1028" name="Picture 4" descr="C:\Documents and Settings\cnadeau\My Documents\Work\Masked Bobwhite\Graphs\Woody Veg\Guthery 2001 woody cover- fatter curve-#2.e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590800"/>
            <a:ext cx="2858825" cy="2854323"/>
          </a:xfrm>
          <a:prstGeom prst="rect">
            <a:avLst/>
          </a:prstGeom>
          <a:solidFill>
            <a:schemeClr val="bg1"/>
          </a:solidFill>
        </p:spPr>
      </p:pic>
    </p:spTree>
    <p:extLst>
      <p:ext uri="{BB962C8B-B14F-4D97-AF65-F5344CB8AC3E}">
        <p14:creationId xmlns:p14="http://schemas.microsoft.com/office/powerpoint/2010/main" val="2440925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Bivariate Relationships</a:t>
            </a:r>
            <a:endParaRPr lang="en-US" dirty="0">
              <a:solidFill>
                <a:schemeClr val="bg1"/>
              </a:solidFill>
            </a:endParaRPr>
          </a:p>
        </p:txBody>
      </p:sp>
      <p:sp>
        <p:nvSpPr>
          <p:cNvPr id="3" name="TextBox 2"/>
          <p:cNvSpPr txBox="1"/>
          <p:nvPr/>
        </p:nvSpPr>
        <p:spPr>
          <a:xfrm>
            <a:off x="1143001" y="1600200"/>
            <a:ext cx="6857999" cy="4955203"/>
          </a:xfrm>
          <a:prstGeom prst="rect">
            <a:avLst/>
          </a:prstGeom>
          <a:noFill/>
        </p:spPr>
        <p:txBody>
          <a:bodyPr wrap="square" rtlCol="0">
            <a:spAutoFit/>
          </a:bodyPr>
          <a:lstStyle/>
          <a:p>
            <a:pPr lvl="1"/>
            <a:r>
              <a:rPr lang="en-US" sz="2000" dirty="0" smtClean="0">
                <a:solidFill>
                  <a:schemeClr val="bg1"/>
                </a:solidFill>
              </a:rPr>
              <a:t>We have currently developed a suite of possible relationships for 5 of the variables and sent them out for review by species experts</a:t>
            </a:r>
          </a:p>
          <a:p>
            <a:pPr lvl="1"/>
            <a:endParaRPr lang="en-US" sz="2000" dirty="0">
              <a:solidFill>
                <a:schemeClr val="bg1"/>
              </a:solidFill>
            </a:endParaRPr>
          </a:p>
          <a:p>
            <a:pPr marL="742950" lvl="1" indent="-285750">
              <a:buFont typeface="Arial" pitchFamily="34" charset="0"/>
              <a:buChar char="•"/>
            </a:pPr>
            <a:r>
              <a:rPr lang="en-US" sz="2000" dirty="0" smtClean="0">
                <a:solidFill>
                  <a:schemeClr val="bg1"/>
                </a:solidFill>
              </a:rPr>
              <a:t>Woody Cover – 9 potential relationships</a:t>
            </a:r>
          </a:p>
          <a:p>
            <a:pPr marL="742950" lvl="1" indent="-285750">
              <a:buFont typeface="Arial" pitchFamily="34" charset="0"/>
              <a:buChar char="•"/>
            </a:pPr>
            <a:r>
              <a:rPr lang="en-US" sz="2000" dirty="0" smtClean="0">
                <a:solidFill>
                  <a:schemeClr val="bg1"/>
                </a:solidFill>
              </a:rPr>
              <a:t>Bare Ground – 3 potential relationships</a:t>
            </a:r>
          </a:p>
          <a:p>
            <a:pPr marL="742950" lvl="1" indent="-285750">
              <a:buFont typeface="Arial" pitchFamily="34" charset="0"/>
              <a:buChar char="•"/>
            </a:pPr>
            <a:r>
              <a:rPr lang="en-US" sz="2000" dirty="0" smtClean="0">
                <a:solidFill>
                  <a:schemeClr val="bg1"/>
                </a:solidFill>
              </a:rPr>
              <a:t>Nest </a:t>
            </a:r>
            <a:r>
              <a:rPr lang="en-US" sz="2000" dirty="0">
                <a:solidFill>
                  <a:schemeClr val="bg1"/>
                </a:solidFill>
              </a:rPr>
              <a:t>S</a:t>
            </a:r>
            <a:r>
              <a:rPr lang="en-US" sz="2000" dirty="0" smtClean="0">
                <a:solidFill>
                  <a:schemeClr val="bg1"/>
                </a:solidFill>
              </a:rPr>
              <a:t>ubstrate Height – 3 potential relationships</a:t>
            </a:r>
          </a:p>
          <a:p>
            <a:pPr marL="742950" lvl="1" indent="-285750">
              <a:buFont typeface="Arial" pitchFamily="34" charset="0"/>
              <a:buChar char="•"/>
            </a:pPr>
            <a:r>
              <a:rPr lang="en-US" sz="2000" dirty="0" smtClean="0">
                <a:solidFill>
                  <a:schemeClr val="bg1"/>
                </a:solidFill>
              </a:rPr>
              <a:t>Herbaceous </a:t>
            </a:r>
            <a:r>
              <a:rPr lang="en-US" sz="2000" dirty="0">
                <a:solidFill>
                  <a:schemeClr val="bg1"/>
                </a:solidFill>
              </a:rPr>
              <a:t>Cover – </a:t>
            </a:r>
            <a:r>
              <a:rPr lang="en-US" sz="2000" dirty="0" smtClean="0">
                <a:solidFill>
                  <a:schemeClr val="bg1"/>
                </a:solidFill>
              </a:rPr>
              <a:t>9 potential relationships</a:t>
            </a:r>
          </a:p>
          <a:p>
            <a:pPr marL="742950" lvl="1" indent="-285750">
              <a:buFont typeface="Arial" pitchFamily="34" charset="0"/>
              <a:buChar char="•"/>
            </a:pPr>
            <a:r>
              <a:rPr lang="en-US" sz="2000" dirty="0" smtClean="0">
                <a:solidFill>
                  <a:schemeClr val="bg1"/>
                </a:solidFill>
              </a:rPr>
              <a:t>Visual Obstruction – 6 potential relationships</a:t>
            </a:r>
          </a:p>
          <a:p>
            <a:pPr marL="742950" lvl="1" indent="-285750">
              <a:buFont typeface="Arial" pitchFamily="34" charset="0"/>
              <a:buChar char="•"/>
            </a:pPr>
            <a:endParaRPr lang="en-US" sz="2000" dirty="0">
              <a:solidFill>
                <a:schemeClr val="bg1"/>
              </a:solidFill>
            </a:endParaRPr>
          </a:p>
          <a:p>
            <a:pPr lvl="1"/>
            <a:endParaRPr lang="en-US" sz="2000" dirty="0" smtClean="0">
              <a:solidFill>
                <a:schemeClr val="bg1"/>
              </a:solidFill>
            </a:endParaRPr>
          </a:p>
          <a:p>
            <a:pPr lvl="1"/>
            <a:r>
              <a:rPr lang="en-US" sz="2000" dirty="0" smtClean="0">
                <a:solidFill>
                  <a:schemeClr val="bg1"/>
                </a:solidFill>
              </a:rPr>
              <a:t>The number of relationships for each variable represents the diversity of opinion about that relationship from both expert interviews and published literature</a:t>
            </a:r>
            <a:endParaRPr lang="en-US" sz="2000" dirty="0">
              <a:solidFill>
                <a:schemeClr val="bg1"/>
              </a:solidFill>
            </a:endParaRPr>
          </a:p>
          <a:p>
            <a:pPr lvl="1"/>
            <a:endParaRPr lang="en-US" dirty="0" smtClean="0">
              <a:solidFill>
                <a:schemeClr val="bg1"/>
              </a:solidFill>
            </a:endParaRPr>
          </a:p>
          <a:p>
            <a:pPr marL="742950" lvl="1" indent="-285750">
              <a:buFont typeface="Arial" pitchFamily="34" charset="0"/>
              <a:buChar char="•"/>
            </a:pPr>
            <a:endParaRPr lang="en-US" dirty="0">
              <a:solidFill>
                <a:schemeClr val="bg1"/>
              </a:solidFill>
            </a:endParaRPr>
          </a:p>
        </p:txBody>
      </p:sp>
    </p:spTree>
    <p:extLst>
      <p:ext uri="{BB962C8B-B14F-4D97-AF65-F5344CB8AC3E}">
        <p14:creationId xmlns:p14="http://schemas.microsoft.com/office/powerpoint/2010/main" val="3380826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Next Steps…</a:t>
            </a:r>
            <a:endParaRPr lang="en-US" dirty="0">
              <a:solidFill>
                <a:schemeClr val="bg1"/>
              </a:solidFill>
            </a:endParaRPr>
          </a:p>
        </p:txBody>
      </p:sp>
      <p:sp>
        <p:nvSpPr>
          <p:cNvPr id="3" name="TextBox 2"/>
          <p:cNvSpPr txBox="1"/>
          <p:nvPr/>
        </p:nvSpPr>
        <p:spPr>
          <a:xfrm>
            <a:off x="1066800" y="2057400"/>
            <a:ext cx="6934201" cy="4401205"/>
          </a:xfrm>
          <a:prstGeom prst="rect">
            <a:avLst/>
          </a:prstGeom>
          <a:noFill/>
        </p:spPr>
        <p:txBody>
          <a:bodyPr wrap="square" rtlCol="0">
            <a:spAutoFit/>
          </a:bodyPr>
          <a:lstStyle/>
          <a:p>
            <a:pPr marL="285750" indent="-285750">
              <a:buFont typeface="Arial" pitchFamily="34" charset="0"/>
              <a:buChar char="•"/>
            </a:pPr>
            <a:r>
              <a:rPr lang="en-US" sz="2000" dirty="0" smtClean="0">
                <a:solidFill>
                  <a:schemeClr val="bg1"/>
                </a:solidFill>
              </a:rPr>
              <a:t>We will validate variable importance measures for each expert with information from our recent survey</a:t>
            </a:r>
          </a:p>
          <a:p>
            <a:pPr marL="285750" indent="-285750">
              <a:buFont typeface="Arial" pitchFamily="34" charset="0"/>
              <a:buChar char="•"/>
            </a:pPr>
            <a:endParaRPr lang="en-US" sz="2000" dirty="0" smtClean="0">
              <a:solidFill>
                <a:schemeClr val="bg1"/>
              </a:solidFill>
            </a:endParaRPr>
          </a:p>
          <a:p>
            <a:pPr marL="285750" indent="-285750">
              <a:buFont typeface="Arial" pitchFamily="34" charset="0"/>
              <a:buChar char="•"/>
            </a:pPr>
            <a:r>
              <a:rPr lang="en-US" sz="2000" dirty="0" smtClean="0">
                <a:solidFill>
                  <a:schemeClr val="bg1"/>
                </a:solidFill>
              </a:rPr>
              <a:t>We will create variable relationship graphs for the remaining variables identified from our expert interviews and solicit expert opinion  for each</a:t>
            </a:r>
          </a:p>
          <a:p>
            <a:endParaRPr lang="en-US" sz="2000" dirty="0">
              <a:solidFill>
                <a:schemeClr val="bg1"/>
              </a:solidFill>
            </a:endParaRPr>
          </a:p>
          <a:p>
            <a:pPr marL="342900" indent="-342900">
              <a:buFont typeface="Arial" pitchFamily="34" charset="0"/>
              <a:buChar char="•"/>
            </a:pPr>
            <a:r>
              <a:rPr lang="en-US" sz="2000" dirty="0" smtClean="0">
                <a:solidFill>
                  <a:schemeClr val="bg1"/>
                </a:solidFill>
              </a:rPr>
              <a:t>We will incorporate information from variable importance measures and relationship graphs to create individual habitat suitability index models for each expert</a:t>
            </a:r>
          </a:p>
          <a:p>
            <a:pPr marL="342900" indent="-342900">
              <a:buFont typeface="Arial" pitchFamily="34" charset="0"/>
              <a:buChar char="•"/>
            </a:pPr>
            <a:endParaRPr lang="en-US" sz="2000" dirty="0">
              <a:solidFill>
                <a:schemeClr val="bg1"/>
              </a:solidFill>
            </a:endParaRPr>
          </a:p>
          <a:p>
            <a:pPr marL="342900" indent="-342900">
              <a:buFont typeface="Arial" pitchFamily="34" charset="0"/>
              <a:buChar char="•"/>
            </a:pPr>
            <a:endParaRPr lang="en-US" sz="2000" dirty="0" smtClean="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716439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Next Steps…</a:t>
            </a:r>
            <a:endParaRPr lang="en-US" dirty="0">
              <a:solidFill>
                <a:schemeClr val="bg1"/>
              </a:solidFill>
            </a:endParaRPr>
          </a:p>
        </p:txBody>
      </p:sp>
      <p:sp>
        <p:nvSpPr>
          <p:cNvPr id="3" name="TextBox 2"/>
          <p:cNvSpPr txBox="1"/>
          <p:nvPr/>
        </p:nvSpPr>
        <p:spPr>
          <a:xfrm>
            <a:off x="1066800" y="2057400"/>
            <a:ext cx="6934201" cy="3477875"/>
          </a:xfrm>
          <a:prstGeom prst="rect">
            <a:avLst/>
          </a:prstGeom>
          <a:noFill/>
        </p:spPr>
        <p:txBody>
          <a:bodyPr wrap="square" rtlCol="0">
            <a:spAutoFit/>
          </a:bodyPr>
          <a:lstStyle/>
          <a:p>
            <a:pPr marL="285750" indent="-285750">
              <a:buFont typeface="Arial" pitchFamily="34" charset="0"/>
              <a:buChar char="•"/>
            </a:pPr>
            <a:r>
              <a:rPr lang="en-US" sz="2000" dirty="0" smtClean="0">
                <a:solidFill>
                  <a:schemeClr val="bg1"/>
                </a:solidFill>
              </a:rPr>
              <a:t>We will validate variable importance measures for each expert with information from our recent survey</a:t>
            </a:r>
          </a:p>
          <a:p>
            <a:pPr marL="285750" indent="-285750">
              <a:buFont typeface="Arial" pitchFamily="34" charset="0"/>
              <a:buChar char="•"/>
            </a:pPr>
            <a:endParaRPr lang="en-US" sz="2000" dirty="0" smtClean="0">
              <a:solidFill>
                <a:schemeClr val="bg1"/>
              </a:solidFill>
            </a:endParaRPr>
          </a:p>
          <a:p>
            <a:pPr marL="285750" indent="-285750">
              <a:buFont typeface="Arial" pitchFamily="34" charset="0"/>
              <a:buChar char="•"/>
            </a:pPr>
            <a:r>
              <a:rPr lang="en-US" sz="2000" dirty="0" smtClean="0">
                <a:solidFill>
                  <a:schemeClr val="bg1"/>
                </a:solidFill>
              </a:rPr>
              <a:t>We will create variable relationship graphs for the remaining variables identified from our expert interviews and solicit expert opinion  for each</a:t>
            </a:r>
          </a:p>
          <a:p>
            <a:endParaRPr lang="en-US" sz="2000" dirty="0">
              <a:solidFill>
                <a:schemeClr val="bg1"/>
              </a:solidFill>
            </a:endParaRPr>
          </a:p>
          <a:p>
            <a:pPr marL="342900" indent="-342900">
              <a:buFont typeface="Arial" pitchFamily="34" charset="0"/>
              <a:buChar char="•"/>
            </a:pPr>
            <a:endParaRPr lang="en-US" sz="2000" dirty="0">
              <a:solidFill>
                <a:schemeClr val="bg1"/>
              </a:solidFill>
            </a:endParaRPr>
          </a:p>
          <a:p>
            <a:pPr marL="342900" indent="-342900">
              <a:buFont typeface="Arial" pitchFamily="34" charset="0"/>
              <a:buChar char="•"/>
            </a:pPr>
            <a:endParaRPr lang="en-US" sz="2000" dirty="0" smtClean="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3161276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Next Steps…</a:t>
            </a:r>
            <a:endParaRPr lang="en-US" dirty="0">
              <a:solidFill>
                <a:schemeClr val="bg1"/>
              </a:solidFill>
            </a:endParaRPr>
          </a:p>
        </p:txBody>
      </p:sp>
      <p:sp>
        <p:nvSpPr>
          <p:cNvPr id="3" name="TextBox 2"/>
          <p:cNvSpPr txBox="1"/>
          <p:nvPr/>
        </p:nvSpPr>
        <p:spPr>
          <a:xfrm>
            <a:off x="1066800" y="2057400"/>
            <a:ext cx="6934201" cy="4401205"/>
          </a:xfrm>
          <a:prstGeom prst="rect">
            <a:avLst/>
          </a:prstGeom>
          <a:noFill/>
        </p:spPr>
        <p:txBody>
          <a:bodyPr wrap="square" rtlCol="0">
            <a:spAutoFit/>
          </a:bodyPr>
          <a:lstStyle/>
          <a:p>
            <a:pPr marL="285750" indent="-285750">
              <a:buFont typeface="Arial" pitchFamily="34" charset="0"/>
              <a:buChar char="•"/>
            </a:pPr>
            <a:r>
              <a:rPr lang="en-US" sz="2000" dirty="0" smtClean="0">
                <a:solidFill>
                  <a:schemeClr val="bg1"/>
                </a:solidFill>
              </a:rPr>
              <a:t>We will validate variable importance measures for each expert with information from our recent survey</a:t>
            </a:r>
          </a:p>
          <a:p>
            <a:pPr marL="285750" indent="-285750">
              <a:buFont typeface="Arial" pitchFamily="34" charset="0"/>
              <a:buChar char="•"/>
            </a:pPr>
            <a:endParaRPr lang="en-US" sz="2000" dirty="0" smtClean="0">
              <a:solidFill>
                <a:schemeClr val="bg1"/>
              </a:solidFill>
            </a:endParaRPr>
          </a:p>
          <a:p>
            <a:pPr marL="285750" indent="-285750">
              <a:buFont typeface="Arial" pitchFamily="34" charset="0"/>
              <a:buChar char="•"/>
            </a:pPr>
            <a:r>
              <a:rPr lang="en-US" sz="2000" dirty="0" smtClean="0">
                <a:solidFill>
                  <a:schemeClr val="bg1"/>
                </a:solidFill>
              </a:rPr>
              <a:t>We will create variable relationship graphs for the remaining variables identified from our expert interviews and solicit expert opinion  for each</a:t>
            </a:r>
          </a:p>
          <a:p>
            <a:endParaRPr lang="en-US" sz="2000" dirty="0">
              <a:solidFill>
                <a:schemeClr val="bg1"/>
              </a:solidFill>
            </a:endParaRPr>
          </a:p>
          <a:p>
            <a:pPr marL="342900" indent="-342900">
              <a:buFont typeface="Arial" pitchFamily="34" charset="0"/>
              <a:buChar char="•"/>
            </a:pPr>
            <a:r>
              <a:rPr lang="en-US" sz="2000" dirty="0" smtClean="0">
                <a:solidFill>
                  <a:schemeClr val="bg1"/>
                </a:solidFill>
              </a:rPr>
              <a:t>We will incorporate information from variable importance measures and relationship graphs to create individual habitat suitability index models for each expert</a:t>
            </a:r>
          </a:p>
          <a:p>
            <a:pPr marL="342900" indent="-342900">
              <a:buFont typeface="Arial" pitchFamily="34" charset="0"/>
              <a:buChar char="•"/>
            </a:pPr>
            <a:endParaRPr lang="en-US" sz="2000" dirty="0">
              <a:solidFill>
                <a:schemeClr val="bg1"/>
              </a:solidFill>
            </a:endParaRPr>
          </a:p>
          <a:p>
            <a:pPr marL="342900" indent="-342900">
              <a:buFont typeface="Arial" pitchFamily="34" charset="0"/>
              <a:buChar char="•"/>
            </a:pPr>
            <a:endParaRPr lang="en-US" sz="2000" dirty="0" smtClean="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3283365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Next Steps…</a:t>
            </a:r>
            <a:endParaRPr lang="en-US" dirty="0">
              <a:solidFill>
                <a:schemeClr val="bg1"/>
              </a:solidFill>
            </a:endParaRPr>
          </a:p>
        </p:txBody>
      </p:sp>
      <p:sp>
        <p:nvSpPr>
          <p:cNvPr id="3" name="TextBox 2"/>
          <p:cNvSpPr txBox="1"/>
          <p:nvPr/>
        </p:nvSpPr>
        <p:spPr>
          <a:xfrm>
            <a:off x="1066800" y="2057400"/>
            <a:ext cx="6934201" cy="5632311"/>
          </a:xfrm>
          <a:prstGeom prst="rect">
            <a:avLst/>
          </a:prstGeom>
          <a:noFill/>
        </p:spPr>
        <p:txBody>
          <a:bodyPr wrap="square" rtlCol="0">
            <a:spAutoFit/>
          </a:bodyPr>
          <a:lstStyle/>
          <a:p>
            <a:pPr marL="285750" indent="-285750">
              <a:buFont typeface="Arial" pitchFamily="34" charset="0"/>
              <a:buChar char="•"/>
            </a:pPr>
            <a:r>
              <a:rPr lang="en-US" sz="2000" dirty="0" smtClean="0">
                <a:solidFill>
                  <a:schemeClr val="bg1"/>
                </a:solidFill>
              </a:rPr>
              <a:t>We will validate variable importance measures for each expert with information from our recent survey</a:t>
            </a:r>
          </a:p>
          <a:p>
            <a:pPr marL="285750" indent="-285750">
              <a:buFont typeface="Arial" pitchFamily="34" charset="0"/>
              <a:buChar char="•"/>
            </a:pPr>
            <a:endParaRPr lang="en-US" sz="2000" dirty="0" smtClean="0">
              <a:solidFill>
                <a:schemeClr val="bg1"/>
              </a:solidFill>
            </a:endParaRPr>
          </a:p>
          <a:p>
            <a:pPr marL="285750" indent="-285750">
              <a:buFont typeface="Arial" pitchFamily="34" charset="0"/>
              <a:buChar char="•"/>
            </a:pPr>
            <a:r>
              <a:rPr lang="en-US" sz="2000" dirty="0" smtClean="0">
                <a:solidFill>
                  <a:schemeClr val="bg1"/>
                </a:solidFill>
              </a:rPr>
              <a:t>We will create variable relationship graphs for the remaining variables identified from our expert interviews and solicit expert opinion  for each</a:t>
            </a:r>
          </a:p>
          <a:p>
            <a:endParaRPr lang="en-US" sz="2000" dirty="0">
              <a:solidFill>
                <a:schemeClr val="bg1"/>
              </a:solidFill>
            </a:endParaRPr>
          </a:p>
          <a:p>
            <a:pPr marL="342900" indent="-342900">
              <a:buFont typeface="Arial" pitchFamily="34" charset="0"/>
              <a:buChar char="•"/>
            </a:pPr>
            <a:r>
              <a:rPr lang="en-US" sz="2000" dirty="0" smtClean="0">
                <a:solidFill>
                  <a:schemeClr val="bg1"/>
                </a:solidFill>
              </a:rPr>
              <a:t>We will incorporate information from variable importance measures and relationship graphs to create individual habitat suitability index models for each expert</a:t>
            </a:r>
          </a:p>
          <a:p>
            <a:pPr marL="342900" indent="-342900">
              <a:buFont typeface="Arial" pitchFamily="34" charset="0"/>
              <a:buChar char="•"/>
            </a:pPr>
            <a:endParaRPr lang="en-US" sz="2000" dirty="0">
              <a:solidFill>
                <a:schemeClr val="bg1"/>
              </a:solidFill>
            </a:endParaRPr>
          </a:p>
          <a:p>
            <a:pPr marL="342900" indent="-342900">
              <a:buFont typeface="Arial" pitchFamily="34" charset="0"/>
              <a:buChar char="•"/>
            </a:pPr>
            <a:r>
              <a:rPr lang="en-US" sz="2000" dirty="0" smtClean="0">
                <a:solidFill>
                  <a:schemeClr val="bg1"/>
                </a:solidFill>
              </a:rPr>
              <a:t>We will create a consensus model by incorporating information from all experts into a single habitat suitability index model</a:t>
            </a:r>
          </a:p>
          <a:p>
            <a:pPr marL="342900" indent="-342900">
              <a:buFont typeface="Arial" pitchFamily="34" charset="0"/>
              <a:buChar char="•"/>
            </a:pPr>
            <a:endParaRPr lang="en-US" sz="2000" dirty="0">
              <a:solidFill>
                <a:schemeClr val="bg1"/>
              </a:solidFill>
            </a:endParaRPr>
          </a:p>
          <a:p>
            <a:pPr marL="342900" indent="-342900">
              <a:buFont typeface="Arial" pitchFamily="34" charset="0"/>
              <a:buChar char="•"/>
            </a:pPr>
            <a:endParaRPr lang="en-US" sz="2000" dirty="0" smtClean="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2529034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lstStyle/>
          <a:p>
            <a:r>
              <a:rPr lang="en-US" dirty="0" smtClean="0">
                <a:solidFill>
                  <a:schemeClr val="bg1"/>
                </a:solidFill>
              </a:rPr>
              <a:t>Questions?</a:t>
            </a:r>
            <a:endParaRPr lang="en-US" dirty="0">
              <a:solidFill>
                <a:schemeClr val="bg1"/>
              </a:solidFill>
            </a:endParaRPr>
          </a:p>
        </p:txBody>
      </p:sp>
    </p:spTree>
    <p:extLst>
      <p:ext uri="{BB962C8B-B14F-4D97-AF65-F5344CB8AC3E}">
        <p14:creationId xmlns:p14="http://schemas.microsoft.com/office/powerpoint/2010/main" val="252065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Project Goals</a:t>
            </a:r>
            <a:endParaRPr lang="en-US" dirty="0">
              <a:solidFill>
                <a:schemeClr val="bg1"/>
              </a:solidFill>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500" dirty="0" smtClean="0">
                <a:solidFill>
                  <a:schemeClr val="bg1"/>
                </a:solidFill>
              </a:rPr>
              <a:t>Interview species experts to determine important habitat features</a:t>
            </a:r>
          </a:p>
          <a:p>
            <a:pPr marL="457200" indent="-457200">
              <a:buFont typeface="+mj-lt"/>
              <a:buAutoNum type="arabicPeriod"/>
            </a:pPr>
            <a:endParaRPr lang="en-US" sz="2500" dirty="0" smtClean="0">
              <a:solidFill>
                <a:schemeClr val="bg1"/>
              </a:solidFill>
            </a:endParaRPr>
          </a:p>
          <a:p>
            <a:pPr marL="457200" indent="-457200">
              <a:buFont typeface="+mj-lt"/>
              <a:buAutoNum type="arabicPeriod"/>
            </a:pPr>
            <a:r>
              <a:rPr lang="en-US" sz="2500" dirty="0" smtClean="0">
                <a:solidFill>
                  <a:schemeClr val="bg1"/>
                </a:solidFill>
              </a:rPr>
              <a:t>Use both established literature and results from interviews to determine the relationship between important habitat features and masked bobwhite quail</a:t>
            </a:r>
          </a:p>
          <a:p>
            <a:endParaRPr lang="en-US" sz="2500" dirty="0" smtClean="0">
              <a:solidFill>
                <a:schemeClr val="bg1"/>
              </a:solidFill>
            </a:endParaRPr>
          </a:p>
        </p:txBody>
      </p:sp>
    </p:spTree>
    <p:extLst>
      <p:ext uri="{BB962C8B-B14F-4D97-AF65-F5344CB8AC3E}">
        <p14:creationId xmlns:p14="http://schemas.microsoft.com/office/powerpoint/2010/main" val="136345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Project Goals</a:t>
            </a:r>
            <a:endParaRPr lang="en-US" dirty="0">
              <a:solidFill>
                <a:schemeClr val="bg1"/>
              </a:solidFill>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500" dirty="0" smtClean="0">
                <a:solidFill>
                  <a:schemeClr val="bg1"/>
                </a:solidFill>
              </a:rPr>
              <a:t>Interview species experts to determine important habitat features</a:t>
            </a:r>
          </a:p>
          <a:p>
            <a:pPr marL="457200" indent="-457200">
              <a:buFont typeface="+mj-lt"/>
              <a:buAutoNum type="arabicPeriod"/>
            </a:pPr>
            <a:endParaRPr lang="en-US" sz="2500" dirty="0" smtClean="0">
              <a:solidFill>
                <a:schemeClr val="bg1"/>
              </a:solidFill>
            </a:endParaRPr>
          </a:p>
          <a:p>
            <a:pPr marL="457200" indent="-457200">
              <a:buFont typeface="+mj-lt"/>
              <a:buAutoNum type="arabicPeriod"/>
            </a:pPr>
            <a:r>
              <a:rPr lang="en-US" sz="2500" dirty="0" smtClean="0">
                <a:solidFill>
                  <a:schemeClr val="bg1"/>
                </a:solidFill>
              </a:rPr>
              <a:t>Use both established literature and results from interviews to determine the relationship between important habitat features and masked bobwhite quail</a:t>
            </a:r>
          </a:p>
          <a:p>
            <a:pPr marL="457200" indent="-457200">
              <a:buFont typeface="+mj-lt"/>
              <a:buAutoNum type="arabicPeriod"/>
            </a:pPr>
            <a:endParaRPr lang="en-US" sz="2500" dirty="0" smtClean="0">
              <a:solidFill>
                <a:schemeClr val="bg1"/>
              </a:solidFill>
            </a:endParaRPr>
          </a:p>
          <a:p>
            <a:pPr marL="457200" indent="-457200">
              <a:buFont typeface="+mj-lt"/>
              <a:buAutoNum type="arabicPeriod"/>
            </a:pPr>
            <a:r>
              <a:rPr lang="en-US" sz="2500" dirty="0" smtClean="0">
                <a:solidFill>
                  <a:schemeClr val="bg1"/>
                </a:solidFill>
              </a:rPr>
              <a:t>Translate theoretical and qualitative relationships between habitat features and masked bobwhite quail into a suite of mathematical habitat </a:t>
            </a:r>
            <a:r>
              <a:rPr lang="en-US" sz="2500" dirty="0" smtClean="0">
                <a:solidFill>
                  <a:schemeClr val="bg1"/>
                </a:solidFill>
              </a:rPr>
              <a:t>suitability index </a:t>
            </a:r>
            <a:r>
              <a:rPr lang="en-US" sz="2500" dirty="0" smtClean="0">
                <a:solidFill>
                  <a:schemeClr val="bg1"/>
                </a:solidFill>
              </a:rPr>
              <a:t>models</a:t>
            </a:r>
          </a:p>
          <a:p>
            <a:pPr marL="457200" indent="-457200">
              <a:buFont typeface="+mj-lt"/>
              <a:buAutoNum type="arabicPeriod"/>
            </a:pPr>
            <a:endParaRPr lang="en-US" sz="2500" dirty="0" smtClean="0">
              <a:solidFill>
                <a:schemeClr val="bg1"/>
              </a:solidFill>
            </a:endParaRPr>
          </a:p>
        </p:txBody>
      </p:sp>
    </p:spTree>
    <p:extLst>
      <p:ext uri="{BB962C8B-B14F-4D97-AF65-F5344CB8AC3E}">
        <p14:creationId xmlns:p14="http://schemas.microsoft.com/office/powerpoint/2010/main" val="49198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Project Goals</a:t>
            </a:r>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solidFill>
                  <a:schemeClr val="bg1"/>
                </a:solidFill>
              </a:rPr>
              <a:t>Interview species experts to determine important habitat features</a:t>
            </a:r>
          </a:p>
          <a:p>
            <a:pPr marL="514350" indent="-514350">
              <a:buFont typeface="+mj-lt"/>
              <a:buAutoNum type="arabicPeriod"/>
            </a:pPr>
            <a:endParaRPr lang="en-US" dirty="0" smtClean="0">
              <a:solidFill>
                <a:schemeClr val="bg1"/>
              </a:solidFill>
            </a:endParaRPr>
          </a:p>
          <a:p>
            <a:pPr marL="514350" indent="-514350">
              <a:buFont typeface="+mj-lt"/>
              <a:buAutoNum type="arabicPeriod"/>
            </a:pPr>
            <a:r>
              <a:rPr lang="en-US" dirty="0" smtClean="0">
                <a:solidFill>
                  <a:schemeClr val="bg1"/>
                </a:solidFill>
              </a:rPr>
              <a:t>Use both established literature and results from interviews to determine the relationship between important habitat features and masked bobwhite quail</a:t>
            </a:r>
          </a:p>
          <a:p>
            <a:pPr marL="514350" indent="-514350">
              <a:buFont typeface="+mj-lt"/>
              <a:buAutoNum type="arabicPeriod"/>
            </a:pPr>
            <a:endParaRPr lang="en-US" dirty="0" smtClean="0">
              <a:solidFill>
                <a:schemeClr val="bg1"/>
              </a:solidFill>
            </a:endParaRPr>
          </a:p>
          <a:p>
            <a:pPr marL="514350" indent="-514350">
              <a:buFont typeface="+mj-lt"/>
              <a:buAutoNum type="arabicPeriod"/>
            </a:pPr>
            <a:r>
              <a:rPr lang="en-US" dirty="0" smtClean="0">
                <a:solidFill>
                  <a:schemeClr val="bg1"/>
                </a:solidFill>
              </a:rPr>
              <a:t>Translate theoretical and qualitative relationships between habitat features and masked bobwhite quail into a suite of mathematical habitat suitability </a:t>
            </a:r>
            <a:r>
              <a:rPr lang="en-US" dirty="0" smtClean="0">
                <a:solidFill>
                  <a:schemeClr val="bg1"/>
                </a:solidFill>
              </a:rPr>
              <a:t>index models</a:t>
            </a:r>
            <a:endParaRPr lang="en-US" dirty="0" smtClean="0">
              <a:solidFill>
                <a:schemeClr val="bg1"/>
              </a:solidFill>
            </a:endParaRPr>
          </a:p>
          <a:p>
            <a:pPr marL="514350" indent="-514350">
              <a:buFont typeface="+mj-lt"/>
              <a:buAutoNum type="arabicPeriod"/>
            </a:pPr>
            <a:endParaRPr lang="en-US" dirty="0" smtClean="0">
              <a:solidFill>
                <a:schemeClr val="bg1"/>
              </a:solidFill>
            </a:endParaRPr>
          </a:p>
          <a:p>
            <a:pPr marL="514350" indent="-514350">
              <a:buFont typeface="+mj-lt"/>
              <a:buAutoNum type="arabicPeriod"/>
            </a:pPr>
            <a:r>
              <a:rPr lang="en-US" dirty="0" smtClean="0">
                <a:solidFill>
                  <a:schemeClr val="bg1"/>
                </a:solidFill>
              </a:rPr>
              <a:t>Use models in conjunction with remote sensing to find existing suitable habitat for masked bobwhite quail</a:t>
            </a:r>
            <a:endParaRPr lang="en-US" dirty="0">
              <a:solidFill>
                <a:schemeClr val="bg1"/>
              </a:solidFill>
            </a:endParaRPr>
          </a:p>
        </p:txBody>
      </p:sp>
    </p:spTree>
    <p:extLst>
      <p:ext uri="{BB962C8B-B14F-4D97-AF65-F5344CB8AC3E}">
        <p14:creationId xmlns:p14="http://schemas.microsoft.com/office/powerpoint/2010/main" val="49963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Project Goal #1: Expert Interviews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Identified 12 masked bobwhite experts to interview</a:t>
            </a:r>
          </a:p>
          <a:p>
            <a:pPr lvl="2"/>
            <a:endParaRPr lang="en-US" dirty="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668596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Project Goal #1: Expert Interviews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Identified 12 masked bobwhite experts to interview</a:t>
            </a:r>
          </a:p>
          <a:p>
            <a:endParaRPr lang="en-US" dirty="0">
              <a:solidFill>
                <a:schemeClr val="bg1"/>
              </a:solidFill>
            </a:endParaRPr>
          </a:p>
          <a:p>
            <a:r>
              <a:rPr lang="en-US" dirty="0" smtClean="0">
                <a:solidFill>
                  <a:schemeClr val="bg1"/>
                </a:solidFill>
              </a:rPr>
              <a:t>Conducted 9 interviews</a:t>
            </a:r>
          </a:p>
          <a:p>
            <a:endParaRPr lang="en-US" dirty="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5981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Project Goal #1: Expert Interviews</a:t>
            </a:r>
            <a:endParaRPr lang="en-US"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solidFill>
              </a:rPr>
              <a:t>Identified 12 masked bobwhite experts to interview</a:t>
            </a:r>
          </a:p>
          <a:p>
            <a:endParaRPr lang="en-US" dirty="0">
              <a:solidFill>
                <a:schemeClr val="bg1"/>
              </a:solidFill>
            </a:endParaRPr>
          </a:p>
          <a:p>
            <a:r>
              <a:rPr lang="en-US" dirty="0" smtClean="0">
                <a:solidFill>
                  <a:schemeClr val="bg1"/>
                </a:solidFill>
              </a:rPr>
              <a:t>Conducted 9 interviews</a:t>
            </a:r>
          </a:p>
          <a:p>
            <a:pPr marL="971550" lvl="1" indent="-514350">
              <a:buFont typeface="+mj-lt"/>
              <a:buAutoNum type="arabicPeriod"/>
            </a:pPr>
            <a:r>
              <a:rPr lang="en-US" dirty="0" smtClean="0">
                <a:solidFill>
                  <a:schemeClr val="bg1"/>
                </a:solidFill>
              </a:rPr>
              <a:t>What has prevented masked bobwhite from establishing or recovering?</a:t>
            </a:r>
          </a:p>
          <a:p>
            <a:pPr marL="971550" lvl="1" indent="-514350">
              <a:buFont typeface="+mj-lt"/>
              <a:buAutoNum type="arabicPeriod"/>
            </a:pPr>
            <a:r>
              <a:rPr lang="en-US" dirty="0" smtClean="0">
                <a:solidFill>
                  <a:schemeClr val="bg1"/>
                </a:solidFill>
              </a:rPr>
              <a:t>What are the most important habitat variables for masked bobwhite?</a:t>
            </a:r>
          </a:p>
          <a:p>
            <a:pPr marL="971550" lvl="1" indent="-514350">
              <a:buFont typeface="+mj-lt"/>
              <a:buAutoNum type="arabicPeriod"/>
            </a:pPr>
            <a:r>
              <a:rPr lang="en-US" dirty="0" smtClean="0">
                <a:solidFill>
                  <a:schemeClr val="bg1"/>
                </a:solidFill>
              </a:rPr>
              <a:t>How does season affect these variables and their importance?</a:t>
            </a:r>
            <a:endParaRPr lang="en-US" dirty="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06342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Project Goal #1: Expert Interviews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Identified 19 different “issues” with the recovery of masked bobwhite quail</a:t>
            </a:r>
          </a:p>
          <a:p>
            <a:endParaRPr lang="en-US" dirty="0" smtClean="0">
              <a:solidFill>
                <a:schemeClr val="bg1"/>
              </a:solidFill>
            </a:endParaRPr>
          </a:p>
          <a:p>
            <a:endParaRPr lang="en-US" dirty="0">
              <a:solidFill>
                <a:schemeClr val="bg1"/>
              </a:solidFill>
            </a:endParaRPr>
          </a:p>
        </p:txBody>
      </p:sp>
      <p:sp>
        <p:nvSpPr>
          <p:cNvPr id="4" name="TextBox 3"/>
          <p:cNvSpPr txBox="1"/>
          <p:nvPr/>
        </p:nvSpPr>
        <p:spPr>
          <a:xfrm>
            <a:off x="838200" y="2819400"/>
            <a:ext cx="7467600" cy="3970318"/>
          </a:xfrm>
          <a:prstGeom prst="rect">
            <a:avLst/>
          </a:prstGeom>
          <a:noFill/>
        </p:spPr>
        <p:txBody>
          <a:bodyPr wrap="square" numCol="2" rtlCol="0">
            <a:spAutoFit/>
          </a:bodyPr>
          <a:lstStyle/>
          <a:p>
            <a:pPr marL="285750" indent="-285750">
              <a:buFont typeface="Arial" pitchFamily="34" charset="0"/>
              <a:buChar char="•"/>
            </a:pPr>
            <a:r>
              <a:rPr lang="en-US" dirty="0" err="1" smtClean="0">
                <a:solidFill>
                  <a:schemeClr val="bg1"/>
                </a:solidFill>
              </a:rPr>
              <a:t>Mamalian</a:t>
            </a:r>
            <a:r>
              <a:rPr lang="en-US" dirty="0" smtClean="0">
                <a:solidFill>
                  <a:schemeClr val="bg1"/>
                </a:solidFill>
              </a:rPr>
              <a:t> Predators</a:t>
            </a:r>
          </a:p>
          <a:p>
            <a:pPr marL="285750" indent="-285750">
              <a:buFont typeface="Arial" pitchFamily="34" charset="0"/>
              <a:buChar char="•"/>
            </a:pPr>
            <a:r>
              <a:rPr lang="en-US" dirty="0" smtClean="0">
                <a:solidFill>
                  <a:schemeClr val="bg1"/>
                </a:solidFill>
              </a:rPr>
              <a:t>Winter Food</a:t>
            </a:r>
          </a:p>
          <a:p>
            <a:pPr marL="285750" indent="-285750">
              <a:buFont typeface="Arial" pitchFamily="34" charset="0"/>
              <a:buChar char="•"/>
            </a:pPr>
            <a:r>
              <a:rPr lang="en-US" dirty="0" smtClean="0">
                <a:solidFill>
                  <a:schemeClr val="bg1"/>
                </a:solidFill>
              </a:rPr>
              <a:t>Invasive Species</a:t>
            </a:r>
          </a:p>
          <a:p>
            <a:pPr marL="285750" indent="-285750">
              <a:buFont typeface="Arial" pitchFamily="34" charset="0"/>
              <a:buChar char="•"/>
            </a:pPr>
            <a:r>
              <a:rPr lang="en-US" dirty="0" smtClean="0">
                <a:solidFill>
                  <a:schemeClr val="bg1"/>
                </a:solidFill>
              </a:rPr>
              <a:t>Climate/ Edge of Range</a:t>
            </a:r>
          </a:p>
          <a:p>
            <a:pPr marL="285750" indent="-285750">
              <a:buFont typeface="Arial" pitchFamily="34" charset="0"/>
              <a:buChar char="•"/>
            </a:pPr>
            <a:r>
              <a:rPr lang="en-US" dirty="0" smtClean="0">
                <a:solidFill>
                  <a:schemeClr val="bg1"/>
                </a:solidFill>
              </a:rPr>
              <a:t>Summer Forb diversity</a:t>
            </a:r>
          </a:p>
          <a:p>
            <a:pPr marL="285750" indent="-285750">
              <a:buFont typeface="Arial" pitchFamily="34" charset="0"/>
              <a:buChar char="•"/>
            </a:pPr>
            <a:r>
              <a:rPr lang="en-US" dirty="0" smtClean="0">
                <a:solidFill>
                  <a:schemeClr val="bg1"/>
                </a:solidFill>
              </a:rPr>
              <a:t>Shrub and Brush Cover</a:t>
            </a:r>
          </a:p>
          <a:p>
            <a:pPr marL="285750" indent="-285750">
              <a:buFont typeface="Arial" pitchFamily="34" charset="0"/>
              <a:buChar char="•"/>
            </a:pPr>
            <a:r>
              <a:rPr lang="en-US" dirty="0" smtClean="0">
                <a:solidFill>
                  <a:schemeClr val="bg1"/>
                </a:solidFill>
              </a:rPr>
              <a:t>Grass Cover</a:t>
            </a:r>
          </a:p>
          <a:p>
            <a:pPr marL="285750" indent="-285750">
              <a:buFont typeface="Arial" pitchFamily="34" charset="0"/>
              <a:buChar char="•"/>
            </a:pPr>
            <a:r>
              <a:rPr lang="en-US" dirty="0" smtClean="0">
                <a:solidFill>
                  <a:schemeClr val="bg1"/>
                </a:solidFill>
              </a:rPr>
              <a:t>Tree Cover</a:t>
            </a:r>
          </a:p>
          <a:p>
            <a:pPr marL="285750" indent="-285750">
              <a:buFont typeface="Arial" pitchFamily="34" charset="0"/>
              <a:buChar char="•"/>
            </a:pPr>
            <a:r>
              <a:rPr lang="en-US" dirty="0" smtClean="0">
                <a:solidFill>
                  <a:schemeClr val="bg1"/>
                </a:solidFill>
              </a:rPr>
              <a:t>Woodland/ Grassland Edges</a:t>
            </a:r>
          </a:p>
          <a:p>
            <a:pPr marL="285750" indent="-285750">
              <a:buFont typeface="Arial" pitchFamily="34" charset="0"/>
              <a:buChar char="•"/>
            </a:pPr>
            <a:r>
              <a:rPr lang="en-US" dirty="0" smtClean="0">
                <a:solidFill>
                  <a:schemeClr val="bg1"/>
                </a:solidFill>
              </a:rPr>
              <a:t>Breeding Problems</a:t>
            </a:r>
          </a:p>
          <a:p>
            <a:pPr marL="285750" indent="-285750">
              <a:buFont typeface="Arial" pitchFamily="34" charset="0"/>
              <a:buChar char="•"/>
            </a:pPr>
            <a:r>
              <a:rPr lang="en-US" dirty="0" smtClean="0">
                <a:solidFill>
                  <a:schemeClr val="bg1"/>
                </a:solidFill>
              </a:rPr>
              <a:t>Leguminous Shrubs</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Avian Predators</a:t>
            </a:r>
          </a:p>
          <a:p>
            <a:pPr marL="285750" indent="-285750">
              <a:buFont typeface="Arial" pitchFamily="34" charset="0"/>
              <a:buChar char="•"/>
            </a:pPr>
            <a:r>
              <a:rPr lang="en-US" dirty="0" smtClean="0">
                <a:solidFill>
                  <a:schemeClr val="bg1"/>
                </a:solidFill>
              </a:rPr>
              <a:t>Thermal </a:t>
            </a:r>
            <a:r>
              <a:rPr lang="en-US" dirty="0" err="1" smtClean="0">
                <a:solidFill>
                  <a:schemeClr val="bg1"/>
                </a:solidFill>
              </a:rPr>
              <a:t>Refugia</a:t>
            </a:r>
            <a:endParaRPr lang="en-US" dirty="0" smtClean="0">
              <a:solidFill>
                <a:schemeClr val="bg1"/>
              </a:solidFill>
            </a:endParaRPr>
          </a:p>
          <a:p>
            <a:pPr marL="285750" indent="-285750">
              <a:buFont typeface="Arial" pitchFamily="34" charset="0"/>
              <a:buChar char="•"/>
            </a:pPr>
            <a:r>
              <a:rPr lang="en-US" dirty="0" smtClean="0">
                <a:solidFill>
                  <a:schemeClr val="bg1"/>
                </a:solidFill>
              </a:rPr>
              <a:t>Bare ground</a:t>
            </a:r>
          </a:p>
          <a:p>
            <a:pPr marL="285750" indent="-285750">
              <a:buFont typeface="Arial" pitchFamily="34" charset="0"/>
              <a:buChar char="•"/>
            </a:pPr>
            <a:r>
              <a:rPr lang="en-US" dirty="0" smtClean="0">
                <a:solidFill>
                  <a:schemeClr val="bg1"/>
                </a:solidFill>
              </a:rPr>
              <a:t>Vegetation Height (herbaceous)</a:t>
            </a:r>
          </a:p>
          <a:p>
            <a:pPr marL="285750" indent="-285750">
              <a:buFont typeface="Arial" pitchFamily="34" charset="0"/>
              <a:buChar char="•"/>
            </a:pPr>
            <a:r>
              <a:rPr lang="en-US" dirty="0" smtClean="0">
                <a:solidFill>
                  <a:schemeClr val="bg1"/>
                </a:solidFill>
              </a:rPr>
              <a:t>Water</a:t>
            </a:r>
          </a:p>
          <a:p>
            <a:pPr marL="285750" indent="-285750">
              <a:buFont typeface="Arial" pitchFamily="34" charset="0"/>
              <a:buChar char="•"/>
            </a:pPr>
            <a:r>
              <a:rPr lang="en-US" dirty="0" smtClean="0">
                <a:solidFill>
                  <a:schemeClr val="bg1"/>
                </a:solidFill>
              </a:rPr>
              <a:t>Summer Food</a:t>
            </a:r>
          </a:p>
          <a:p>
            <a:pPr marL="285750" indent="-285750">
              <a:buFont typeface="Arial" pitchFamily="34" charset="0"/>
              <a:buChar char="•"/>
            </a:pPr>
            <a:r>
              <a:rPr lang="en-US" dirty="0" smtClean="0">
                <a:solidFill>
                  <a:schemeClr val="bg1"/>
                </a:solidFill>
              </a:rPr>
              <a:t>Herbaceous Species Diversity</a:t>
            </a:r>
          </a:p>
          <a:p>
            <a:pPr marL="285750" indent="-285750">
              <a:buFont typeface="Arial" pitchFamily="34" charset="0"/>
              <a:buChar char="•"/>
            </a:pPr>
            <a:r>
              <a:rPr lang="en-US" dirty="0" smtClean="0">
                <a:solidFill>
                  <a:schemeClr val="bg1"/>
                </a:solidFill>
              </a:rPr>
              <a:t>Structural Diversity</a:t>
            </a:r>
          </a:p>
          <a:p>
            <a:pPr marL="285750" indent="-285750">
              <a:buFont typeface="Arial" pitchFamily="34" charset="0"/>
              <a:buChar char="•"/>
            </a:pPr>
            <a:r>
              <a:rPr lang="en-US" dirty="0" smtClean="0">
                <a:solidFill>
                  <a:schemeClr val="bg1"/>
                </a:solidFill>
              </a:rPr>
              <a:t>Arthropod Diversity</a:t>
            </a:r>
          </a:p>
          <a:p>
            <a:pPr marL="285750" indent="-285750">
              <a:buFont typeface="Arial" pitchFamily="34" charset="0"/>
              <a:buChar char="•"/>
            </a:pPr>
            <a:r>
              <a:rPr lang="en-US" dirty="0" smtClean="0">
                <a:solidFill>
                  <a:schemeClr val="bg1"/>
                </a:solidFill>
              </a:rPr>
              <a:t>Released </a:t>
            </a:r>
            <a:r>
              <a:rPr lang="en-US" dirty="0">
                <a:solidFill>
                  <a:schemeClr val="bg1"/>
                </a:solidFill>
              </a:rPr>
              <a:t>B</a:t>
            </a:r>
            <a:r>
              <a:rPr lang="en-US" dirty="0" smtClean="0">
                <a:solidFill>
                  <a:schemeClr val="bg1"/>
                </a:solidFill>
              </a:rPr>
              <a:t>irds Unfit for the Wild</a:t>
            </a:r>
            <a:endParaRPr lang="en-US" dirty="0">
              <a:solidFill>
                <a:schemeClr val="bg1"/>
              </a:solidFill>
            </a:endParaRPr>
          </a:p>
        </p:txBody>
      </p:sp>
    </p:spTree>
    <p:extLst>
      <p:ext uri="{BB962C8B-B14F-4D97-AF65-F5344CB8AC3E}">
        <p14:creationId xmlns:p14="http://schemas.microsoft.com/office/powerpoint/2010/main" val="1208592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1651</TotalTime>
  <Words>2150</Words>
  <Application>Microsoft Office PowerPoint</Application>
  <PresentationFormat>On-screen Show (4:3)</PresentationFormat>
  <Paragraphs>779</Paragraphs>
  <Slides>27</Slides>
  <Notes>15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Developing a habitat suitability model for masked bobwhite quail from expert opinion</vt:lpstr>
      <vt:lpstr>Project Goals</vt:lpstr>
      <vt:lpstr>Project Goals</vt:lpstr>
      <vt:lpstr>Project Goals</vt:lpstr>
      <vt:lpstr>Project Goals</vt:lpstr>
      <vt:lpstr>Project Goal #1: Expert Interviews</vt:lpstr>
      <vt:lpstr>Project Goal #1: Expert Interviews</vt:lpstr>
      <vt:lpstr>Project Goal #1: Expert Interviews</vt:lpstr>
      <vt:lpstr>Project Goal #1: Expert Interviews</vt:lpstr>
      <vt:lpstr>“Issues” with Quail Recovery</vt:lpstr>
      <vt:lpstr>“Issues” with Quail Recovery</vt:lpstr>
      <vt:lpstr>“Issues” with Quail Recovery</vt:lpstr>
      <vt:lpstr>Ultimate vs Proximate Factors</vt:lpstr>
      <vt:lpstr>Importance of Variables (From Interviews)</vt:lpstr>
      <vt:lpstr>Importance of Variables (From Interviews)</vt:lpstr>
      <vt:lpstr>Importance of Variables (From Interviews)</vt:lpstr>
      <vt:lpstr>Importance of Variables (From Interviews)</vt:lpstr>
      <vt:lpstr>Importance of Variables (From Interviews)</vt:lpstr>
      <vt:lpstr>Importance of Variables (From Interviews)</vt:lpstr>
      <vt:lpstr>Bivariate Relationships</vt:lpstr>
      <vt:lpstr>Bivariate Relationships</vt:lpstr>
      <vt:lpstr>Bivariate Relationships</vt:lpstr>
      <vt:lpstr>Next Steps…</vt:lpstr>
      <vt:lpstr>Next Steps…</vt:lpstr>
      <vt:lpstr>Next Steps…</vt:lpstr>
      <vt:lpstr>Next Steps…</vt:lpstr>
      <vt:lpstr>Questions?</vt:lpstr>
    </vt:vector>
  </TitlesOfParts>
  <Company>SNRE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habitat suitability model for masked bobwhite quail from expert opinion</dc:title>
  <dc:creator>Dlaroche</dc:creator>
  <cp:lastModifiedBy>Dlaroche</cp:lastModifiedBy>
  <cp:revision>38</cp:revision>
  <dcterms:created xsi:type="dcterms:W3CDTF">2012-01-16T22:37:19Z</dcterms:created>
  <dcterms:modified xsi:type="dcterms:W3CDTF">2012-01-18T17:05:00Z</dcterms:modified>
</cp:coreProperties>
</file>