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40233600" cy="329184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9D8"/>
    <a:srgbClr val="AB0520"/>
    <a:srgbClr val="0C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1056" y="224"/>
      </p:cViewPr>
      <p:guideLst>
        <p:guide orient="horz" pos="10368"/>
        <p:guide pos="12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A100-6CCD-D64A-85EF-2643F1B42320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685800"/>
            <a:ext cx="419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B1D-517B-4440-B578-77A31445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B1D-517B-4440-B578-77A31445C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17520" y="10226042"/>
            <a:ext cx="34198560" cy="7056120"/>
          </a:xfrm>
        </p:spPr>
        <p:txBody>
          <a:bodyPr>
            <a:normAutofit/>
          </a:bodyPr>
          <a:lstStyle>
            <a:lvl1pPr>
              <a:defRPr sz="16500" baseline="0"/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0" y="18653763"/>
            <a:ext cx="28163520" cy="6452731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Sample text or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65973" y="27501667"/>
            <a:ext cx="9930677" cy="5416733"/>
          </a:xfrm>
          <a:prstGeom prst="rect">
            <a:avLst/>
          </a:prstGeom>
        </p:spPr>
      </p:pic>
      <p:pic>
        <p:nvPicPr>
          <p:cNvPr id="8" name="Picture 7" descr="triangles_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381" y="9491165"/>
            <a:ext cx="2668829" cy="3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15280" y="3"/>
            <a:ext cx="34198560" cy="5295902"/>
          </a:xfrm>
        </p:spPr>
        <p:txBody>
          <a:bodyPr/>
          <a:lstStyle>
            <a:lvl1pPr>
              <a:defRPr sz="9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367949" y="10755845"/>
            <a:ext cx="15836762" cy="1426431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20782392" y="10755845"/>
            <a:ext cx="15836762" cy="1426431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092759" y="12942134"/>
            <a:ext cx="16921780" cy="6806621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6400" b="0" i="0"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003813" y="11306139"/>
            <a:ext cx="16921780" cy="169518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8200" b="0" i="0">
                <a:solidFill>
                  <a:srgbClr val="C8D9D8"/>
                </a:solidFill>
              </a:defRPr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PARAGRAPH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4344461" y="9615984"/>
            <a:ext cx="14860256" cy="14061898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3" hasCustomPrompt="1"/>
          </p:nvPr>
        </p:nvSpPr>
        <p:spPr>
          <a:xfrm>
            <a:off x="20999394" y="9615984"/>
            <a:ext cx="14860256" cy="14061898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323840" y="13801690"/>
            <a:ext cx="28458157" cy="630936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8781312"/>
            <a:ext cx="24140160" cy="148132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86067" y="23705875"/>
            <a:ext cx="24140160" cy="1924176"/>
          </a:xfrm>
        </p:spPr>
        <p:txBody>
          <a:bodyPr/>
          <a:lstStyle>
            <a:lvl1pPr marL="0" indent="0">
              <a:buNone/>
              <a:defRPr sz="5500">
                <a:solidFill>
                  <a:srgbClr val="C8D9D8"/>
                </a:solidFill>
              </a:defRPr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3560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15280" y="3"/>
            <a:ext cx="34198560" cy="5295902"/>
          </a:xfrm>
        </p:spPr>
        <p:txBody>
          <a:bodyPr/>
          <a:lstStyle>
            <a:lvl1pPr>
              <a:defRPr sz="9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88194" y="8849054"/>
            <a:ext cx="9923452" cy="10653840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6400" b="0" i="0"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13419626" y="9224030"/>
            <a:ext cx="24140160" cy="148132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19626" y="24148594"/>
            <a:ext cx="24140160" cy="1924176"/>
          </a:xfrm>
        </p:spPr>
        <p:txBody>
          <a:bodyPr/>
          <a:lstStyle>
            <a:lvl1pPr marL="0" indent="0">
              <a:buNone/>
              <a:defRPr sz="5500">
                <a:solidFill>
                  <a:srgbClr val="C8D9D8"/>
                </a:solidFill>
              </a:defRPr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912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riangle_page#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960" y="31775486"/>
            <a:ext cx="1917802" cy="11558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245909"/>
            <a:ext cx="36210240" cy="54864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9917" y="18649234"/>
            <a:ext cx="30564292" cy="6918115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190934" y="31481878"/>
            <a:ext cx="1755046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rgbClr val="FFFFFF"/>
                </a:solidFill>
              </a:defRPr>
            </a:lvl1pPr>
          </a:lstStyle>
          <a:p>
            <a:fld id="{F1214C19-7B70-E548-A608-340680BFD9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2090044" rtl="0" eaLnBrk="1" latinLnBrk="0" hangingPunct="1">
        <a:spcBef>
          <a:spcPct val="0"/>
        </a:spcBef>
        <a:buNone/>
        <a:defRPr sz="16500" b="1" kern="1200">
          <a:solidFill>
            <a:srgbClr val="FFFFFF"/>
          </a:solidFill>
          <a:latin typeface="Verdana"/>
          <a:ea typeface="+mj-ea"/>
          <a:cs typeface="Verdana"/>
        </a:defRPr>
      </a:lvl1pPr>
    </p:titleStyle>
    <p:bodyStyle>
      <a:lvl1pPr marL="1567533" indent="-1567533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9100" kern="1200">
          <a:solidFill>
            <a:srgbClr val="FFFFFF"/>
          </a:solidFill>
          <a:latin typeface="Verdana"/>
          <a:ea typeface="+mn-ea"/>
          <a:cs typeface="Verdana"/>
        </a:defRPr>
      </a:lvl1pPr>
      <a:lvl2pPr marL="3396322" indent="-1306278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7300" kern="1200">
          <a:solidFill>
            <a:srgbClr val="FFFFFF"/>
          </a:solidFill>
          <a:latin typeface="Verdana"/>
          <a:ea typeface="+mn-ea"/>
          <a:cs typeface="Verdana"/>
        </a:defRPr>
      </a:lvl2pPr>
      <a:lvl3pPr marL="5225110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3pPr>
      <a:lvl4pPr marL="7315154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4pPr>
      <a:lvl5pPr marL="9405198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atin typeface="Arial Black"/>
                <a:cs typeface="Arial Black"/>
              </a:rPr>
              <a:t>Predictors </a:t>
            </a:r>
            <a:r>
              <a:rPr lang="en-US" sz="8800" dirty="0">
                <a:latin typeface="Arial Black"/>
                <a:cs typeface="Arial Black"/>
              </a:rPr>
              <a:t>of Mortality in Patients Admitted to an Intensive Care Unit with Viral Pneumonia	</a:t>
            </a:r>
            <a:br>
              <a:rPr lang="en-US" sz="8800" dirty="0">
                <a:latin typeface="Arial Black"/>
                <a:cs typeface="Arial Black"/>
              </a:rPr>
            </a:br>
            <a:r>
              <a:rPr lang="hu-HU" sz="3600" u="sng" dirty="0">
                <a:latin typeface="Arial Black"/>
                <a:cs typeface="Arial Black"/>
              </a:rPr>
              <a:t>R. Baalachandran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D. Laroche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L. Ghazala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G.E. Carr</a:t>
            </a:r>
            <a:r>
              <a:rPr lang="hu-HU" sz="3600" u="sng" baseline="30000" dirty="0">
                <a:latin typeface="Arial Black"/>
                <a:cs typeface="Arial Black"/>
              </a:rPr>
              <a:t>2</a:t>
            </a:r>
            <a:r>
              <a:rPr lang="hu-HU" sz="3600" u="sng" dirty="0">
                <a:latin typeface="Arial Black"/>
                <a:cs typeface="Arial Black"/>
              </a:rPr>
              <a:t>  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University of Arizona - Tucson, AZ/US, </a:t>
            </a:r>
            <a:r>
              <a:rPr lang="hu-HU" sz="3600" u="sng" baseline="30000" dirty="0">
                <a:latin typeface="Arial Black"/>
                <a:cs typeface="Arial Black"/>
              </a:rPr>
              <a:t>2</a:t>
            </a:r>
            <a:r>
              <a:rPr lang="hu-HU" sz="3600" u="sng" dirty="0">
                <a:latin typeface="Arial Black"/>
                <a:cs typeface="Arial Black"/>
              </a:rPr>
              <a:t>Arizona Health Sciences Center - Tucson/US</a:t>
            </a:r>
            <a:r>
              <a:rPr lang="en-US" sz="3600" dirty="0">
                <a:solidFill>
                  <a:schemeClr val="tx1"/>
                </a:solidFill>
                <a:latin typeface="Arial Black"/>
                <a:cs typeface="Arial Black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 Black"/>
                <a:cs typeface="Arial Black"/>
              </a:rPr>
            </a:b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7600" y="7328283"/>
            <a:ext cx="10820400" cy="415251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3200" dirty="0">
                <a:latin typeface="Arial"/>
                <a:cs typeface="Arial"/>
              </a:rPr>
              <a:t>Existing pneumonia severity scores like CURB-65 (confusion, urea, respiratory rate, blood pressure, age &gt; 65 years) and Pneumonia Severity Index (PSI) may have limited validity when community acquired pneumonia is caused by </a:t>
            </a:r>
            <a:r>
              <a:rPr lang="en-US" sz="3200" dirty="0" smtClean="0">
                <a:latin typeface="Arial"/>
                <a:cs typeface="Arial"/>
              </a:rPr>
              <a:t>viral pneumonia. </a:t>
            </a:r>
            <a:r>
              <a:rPr lang="en-US" sz="3200" dirty="0">
                <a:latin typeface="Arial"/>
                <a:cs typeface="Arial"/>
              </a:rPr>
              <a:t>We attempted to determine the risk factors for mortality in viral pneumonia patients admitted to Intensive Care Unit (ICU) 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2" descr="Banner UMC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0674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SAVAHCS logo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949" y="857250"/>
            <a:ext cx="2298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87600" y="12498483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MATERIAL AND METHODS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87600" y="5308610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RATIONALE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0" y="170688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7601" y="15014769"/>
            <a:ext cx="10820400" cy="895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study was approved by the Institutional Review Board at the University of Arizona. We performed retrospective analysis of the electronic medical records of adult patients admitted to ICU between 1</a:t>
            </a:r>
            <a:r>
              <a:rPr lang="en-US" sz="36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January 2014 and 31</a:t>
            </a:r>
            <a:r>
              <a:rPr lang="en-US" sz="36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March 2014 with a diagnosis of viral pneumonia. Reverse transcriptase – polymerase chain reaction (RT-PCR) of nasopharyngeal swab or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bronchoalveolar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lavage was used to establish diagnosis. Twenty-one risk factors were analyzed using standard and grouped least absolute shrinkage and selection operator (LASSO) regression. Using mortality as dependent variable, a model was fit to the data using LASSO. Variables with non-zero coefficients were considered important predictors. The grouped LASSO was more stringent on factors with multiple levels.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05600" y="7518400"/>
          <a:ext cx="268224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0"/>
                <a:gridCol w="13411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705600" y="7518400"/>
          <a:ext cx="268224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0"/>
                <a:gridCol w="13411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2127429" y="5308610"/>
            <a:ext cx="8613839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RESULTS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87601" y="24621330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CONCLUSION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87601" y="26924507"/>
            <a:ext cx="1082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In patients admitted to an ICU with viral pneumonia, dyspnea on hospital admission, chest x-ray evidence of pneumonia, co-infections, mechanical ventilation and ECMO are important predictors of mortality.  In this cohort of ICU patients with viral pneumonia, we also found that influenza caused only 50% of cases.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41382"/>
              </p:ext>
            </p:extLst>
          </p:nvPr>
        </p:nvGraphicFramePr>
        <p:xfrm>
          <a:off x="15646400" y="7518400"/>
          <a:ext cx="21567441" cy="21691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/>
                <a:gridCol w="5691494"/>
                <a:gridCol w="7189147"/>
              </a:tblGrid>
              <a:tr h="586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Risk Factors 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LASSO Coefficient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Grouped Coefficient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2763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Respiratory </a:t>
                      </a: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Virus</a:t>
                      </a: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Adenovirus C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Human </a:t>
                      </a:r>
                      <a:r>
                        <a:rPr lang="en-US" sz="3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Metapneumovirus</a:t>
                      </a:r>
                      <a:endParaRPr lang="en-US" sz="32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Influenza A</a:t>
                      </a: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Influenza A 2009 H1N1</a:t>
                      </a: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Rhinovirus</a:t>
                      </a: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Respiratory Syncytial Virus-A</a:t>
                      </a:r>
                    </a:p>
                    <a:p>
                      <a:pPr marL="2090044" marR="0" lvl="1" indent="0" algn="l" defTabSz="2090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Respiratory Syncytial Virus-B</a:t>
                      </a: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0.2838</a:t>
                      </a: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0.2479</a:t>
                      </a: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-0.1228</a:t>
                      </a:r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Presence of co-infections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0.1949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0.1687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Male sex 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-0.01913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29312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Place of stay before admission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Home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Hospital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ICU (another institution)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Skilled nursing facility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Immunocompromised</a:t>
                      </a: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status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Pre-existing lung disease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Diabetes mellitus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-0.02035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-0.003167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CURB score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PSI score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Vasopressor dose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Presence of Acute Kidney Injury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Pleural effusion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0.02766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Dyspnea on admission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0.1274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0.0904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Wheezing on admission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-0.1706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-0.1638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23450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Admission to ICU from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Wards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ER</a:t>
                      </a:r>
                    </a:p>
                    <a:p>
                      <a:pPr marL="2090044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Transfer from hospital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Chest X-ray findings on admission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0.06145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FFFF00"/>
                          </a:solidFill>
                          <a:effectLst/>
                        </a:rPr>
                        <a:t>Mechanical ventilation</a:t>
                      </a:r>
                      <a:endParaRPr lang="en-US" sz="3200">
                        <a:solidFill>
                          <a:srgbClr val="FFFF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0.03073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FFFF00"/>
                          </a:solidFill>
                          <a:effectLst/>
                        </a:rPr>
                        <a:t>ECMO requirement</a:t>
                      </a:r>
                      <a:endParaRPr lang="en-US" sz="3200">
                        <a:solidFill>
                          <a:srgbClr val="FFFF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FFFF00"/>
                          </a:solidFill>
                          <a:effectLst/>
                        </a:rPr>
                        <a:t>0.3671</a:t>
                      </a:r>
                      <a:endParaRPr lang="en-US" sz="320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FF00"/>
                          </a:solidFill>
                          <a:effectLst/>
                        </a:rPr>
                        <a:t>0.1187</a:t>
                      </a:r>
                      <a:endParaRPr lang="en-US" sz="3200" dirty="0">
                        <a:solidFill>
                          <a:srgbClr val="FFFF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0000"/>
                    </a:solid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Age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Body mass Index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-0.007203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-0.09637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  <a:tr h="586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Hematocrit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-0.0089</a:t>
                      </a:r>
                      <a:endParaRPr lang="en-US" sz="32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-0.07589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blipFill rotWithShape="1">
                      <a:blip r:embed="rId5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1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449</Words>
  <Application>Microsoft Macintosh PowerPoint</Application>
  <PresentationFormat>Custom</PresentationFormat>
  <Paragraphs>117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Predictors of Mortality in Patients Admitted to an Intensive Care Unit with Viral Pneumonia  R. Baalachandran1, D. Laroche1, L. Ghazala1, G.E. Carr2  1University of Arizona - Tucson, AZ/US, 2Arizona Health Sciences Center - Tucson/US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urdesign</dc:creator>
  <cp:lastModifiedBy>Ram Baalachandran</cp:lastModifiedBy>
  <cp:revision>16</cp:revision>
  <dcterms:created xsi:type="dcterms:W3CDTF">2014-09-04T21:39:25Z</dcterms:created>
  <dcterms:modified xsi:type="dcterms:W3CDTF">2015-04-06T06:17:55Z</dcterms:modified>
</cp:coreProperties>
</file>