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40233600" cy="32918400"/>
  <p:notesSz cx="6858000" cy="91440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9D8"/>
    <a:srgbClr val="AB0520"/>
    <a:srgbClr val="0C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36" y="-5352"/>
      </p:cViewPr>
      <p:guideLst>
        <p:guide orient="horz" pos="10368"/>
        <p:guide pos="126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A100-6CCD-D64A-85EF-2643F1B4232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685800"/>
            <a:ext cx="4191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B1D-517B-4440-B578-77A31445C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B1D-517B-4440-B578-77A31445C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17520" y="10226042"/>
            <a:ext cx="34198560" cy="7056120"/>
          </a:xfrm>
        </p:spPr>
        <p:txBody>
          <a:bodyPr>
            <a:normAutofit/>
          </a:bodyPr>
          <a:lstStyle>
            <a:lvl1pPr>
              <a:defRPr sz="16500" baseline="0"/>
            </a:lvl1pPr>
          </a:lstStyle>
          <a:p>
            <a:r>
              <a:rPr lang="en-US" dirty="0" smtClean="0"/>
              <a:t>SAMPLE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35040" y="18653763"/>
            <a:ext cx="28163520" cy="6452731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Sample text or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65973" y="27501667"/>
            <a:ext cx="9930677" cy="5416733"/>
          </a:xfrm>
          <a:prstGeom prst="rect">
            <a:avLst/>
          </a:prstGeom>
        </p:spPr>
      </p:pic>
      <p:pic>
        <p:nvPicPr>
          <p:cNvPr id="8" name="Picture 7" descr="triangles_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381" y="9491165"/>
            <a:ext cx="2668829" cy="3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15280" y="3"/>
            <a:ext cx="34198560" cy="5295902"/>
          </a:xfrm>
        </p:spPr>
        <p:txBody>
          <a:bodyPr/>
          <a:lstStyle>
            <a:lvl1pPr>
              <a:defRPr sz="9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367949" y="10755845"/>
            <a:ext cx="15836762" cy="14264314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20782392" y="10755845"/>
            <a:ext cx="15836762" cy="14264314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092759" y="12942134"/>
            <a:ext cx="16921780" cy="6806621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 sz="6400" b="0" i="0"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003813" y="11306139"/>
            <a:ext cx="16921780" cy="169518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 sz="8200" b="0" i="0">
                <a:solidFill>
                  <a:srgbClr val="C8D9D8"/>
                </a:solidFill>
              </a:defRPr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PARAGRAPH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4344461" y="9615984"/>
            <a:ext cx="14860256" cy="14061898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3" hasCustomPrompt="1"/>
          </p:nvPr>
        </p:nvSpPr>
        <p:spPr>
          <a:xfrm>
            <a:off x="20999394" y="9615984"/>
            <a:ext cx="14860256" cy="14061898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3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5323840" y="13801690"/>
            <a:ext cx="28458157" cy="630936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7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3015280" y="3"/>
            <a:ext cx="34198560" cy="5295902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FFFFFF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mtClean="0"/>
              <a:t>SAMPLE HEADER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8781312"/>
            <a:ext cx="24140160" cy="148132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886067" y="23705875"/>
            <a:ext cx="24140160" cy="1924176"/>
          </a:xfrm>
        </p:spPr>
        <p:txBody>
          <a:bodyPr/>
          <a:lstStyle>
            <a:lvl1pPr marL="0" indent="0">
              <a:buNone/>
              <a:defRPr sz="5500">
                <a:solidFill>
                  <a:srgbClr val="C8D9D8"/>
                </a:solidFill>
              </a:defRPr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35605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15280" y="3"/>
            <a:ext cx="34198560" cy="5295902"/>
          </a:xfrm>
        </p:spPr>
        <p:txBody>
          <a:bodyPr/>
          <a:lstStyle>
            <a:lvl1pPr>
              <a:defRPr sz="91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SAMPLE HEADER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988194" y="8849054"/>
            <a:ext cx="9923452" cy="10653840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>
            <a:lvl1pPr marL="0" marR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 sz="6400" b="0" i="0"/>
            </a:lvl1pPr>
          </a:lstStyle>
          <a:p>
            <a:pPr marL="0" marR="0" lvl="0" indent="0" algn="l" defTabSz="4180088" rtl="0" eaLnBrk="0" fontAlgn="base" latinLnBrk="0" hangingPunct="0">
              <a:lnSpc>
                <a:spcPct val="100000"/>
              </a:lnSpc>
              <a:spcBef>
                <a:spcPts val="3657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Basic Paragraph.</a:t>
            </a:r>
            <a:r>
              <a:rPr lang="en-US" baseline="0" dirty="0" smtClean="0"/>
              <a:t> </a:t>
            </a:r>
            <a:r>
              <a:rPr lang="en-US" dirty="0" smtClean="0"/>
              <a:t>This is what the text would look</a:t>
            </a:r>
            <a:r>
              <a:rPr lang="en-US" baseline="0" dirty="0" smtClean="0"/>
              <a:t> like in a paragraph. This is what the text would look like in a paragraph. This is what the text would look like.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/>
          </p:nvPr>
        </p:nvSpPr>
        <p:spPr>
          <a:xfrm>
            <a:off x="13419626" y="9224030"/>
            <a:ext cx="24140160" cy="148132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19626" y="24148594"/>
            <a:ext cx="24140160" cy="1924176"/>
          </a:xfrm>
        </p:spPr>
        <p:txBody>
          <a:bodyPr/>
          <a:lstStyle>
            <a:lvl1pPr marL="0" indent="0">
              <a:buNone/>
              <a:defRPr sz="5500">
                <a:solidFill>
                  <a:srgbClr val="C8D9D8"/>
                </a:solidFill>
              </a:defRPr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dirty="0" smtClean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9124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4C19-7B70-E548-A608-340680BFD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riangle_page#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960" y="31775486"/>
            <a:ext cx="1917802" cy="11558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2245909"/>
            <a:ext cx="36210240" cy="54864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9917" y="18649234"/>
            <a:ext cx="30564292" cy="6918115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190934" y="31481878"/>
            <a:ext cx="1755046" cy="17526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rgbClr val="FFFFFF"/>
                </a:solidFill>
              </a:defRPr>
            </a:lvl1pPr>
          </a:lstStyle>
          <a:p>
            <a:fld id="{F1214C19-7B70-E548-A608-340680BFD9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2090044" rtl="0" eaLnBrk="1" latinLnBrk="0" hangingPunct="1">
        <a:spcBef>
          <a:spcPct val="0"/>
        </a:spcBef>
        <a:buNone/>
        <a:defRPr sz="16500" b="1" kern="1200">
          <a:solidFill>
            <a:srgbClr val="FFFFFF"/>
          </a:solidFill>
          <a:latin typeface="Verdana"/>
          <a:ea typeface="+mj-ea"/>
          <a:cs typeface="Verdana"/>
        </a:defRPr>
      </a:lvl1pPr>
    </p:titleStyle>
    <p:bodyStyle>
      <a:lvl1pPr marL="1567533" indent="-1567533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9100" kern="1200">
          <a:solidFill>
            <a:srgbClr val="FFFFFF"/>
          </a:solidFill>
          <a:latin typeface="Verdana"/>
          <a:ea typeface="+mn-ea"/>
          <a:cs typeface="Verdana"/>
        </a:defRPr>
      </a:lvl1pPr>
      <a:lvl2pPr marL="3396322" indent="-1306278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7300" kern="1200">
          <a:solidFill>
            <a:srgbClr val="FFFFFF"/>
          </a:solidFill>
          <a:latin typeface="Verdana"/>
          <a:ea typeface="+mn-ea"/>
          <a:cs typeface="Verdana"/>
        </a:defRPr>
      </a:lvl2pPr>
      <a:lvl3pPr marL="5225110" indent="-1045022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5500" kern="1200">
          <a:solidFill>
            <a:srgbClr val="FFFFFF"/>
          </a:solidFill>
          <a:latin typeface="Verdana"/>
          <a:ea typeface="+mn-ea"/>
          <a:cs typeface="Verdana"/>
        </a:defRPr>
      </a:lvl3pPr>
      <a:lvl4pPr marL="7315154" indent="-1045022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5500" kern="1200">
          <a:solidFill>
            <a:srgbClr val="FFFFFF"/>
          </a:solidFill>
          <a:latin typeface="Verdana"/>
          <a:ea typeface="+mn-ea"/>
          <a:cs typeface="Verdana"/>
        </a:defRPr>
      </a:lvl4pPr>
      <a:lvl5pPr marL="9405198" indent="-1045022" algn="ctr" defTabSz="2090044" rtl="0" eaLnBrk="1" latinLnBrk="0" hangingPunct="1">
        <a:spcBef>
          <a:spcPct val="20000"/>
        </a:spcBef>
        <a:buClr>
          <a:srgbClr val="AB0520"/>
        </a:buClr>
        <a:buFont typeface="Arial"/>
        <a:buChar char="•"/>
        <a:defRPr sz="5500" kern="1200">
          <a:solidFill>
            <a:srgbClr val="FFFFFF"/>
          </a:solidFill>
          <a:latin typeface="Verdana"/>
          <a:ea typeface="+mn-ea"/>
          <a:cs typeface="Verdana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latin typeface="Arial Black"/>
                <a:cs typeface="Arial Black"/>
              </a:rPr>
              <a:t>Predictors </a:t>
            </a:r>
            <a:r>
              <a:rPr lang="en-US" sz="8800" dirty="0">
                <a:latin typeface="Arial Black"/>
                <a:cs typeface="Arial Black"/>
              </a:rPr>
              <a:t>of Mortality in Patients Admitted to an Intensive Care Unit with Viral Pneumonia	</a:t>
            </a:r>
            <a:br>
              <a:rPr lang="en-US" sz="8800" dirty="0">
                <a:latin typeface="Arial Black"/>
                <a:cs typeface="Arial Black"/>
              </a:rPr>
            </a:br>
            <a:r>
              <a:rPr lang="hu-HU" sz="3600" u="sng" dirty="0">
                <a:latin typeface="Arial Black"/>
                <a:cs typeface="Arial Black"/>
              </a:rPr>
              <a:t>R. Baalachandran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, D. Laroche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, L. Ghazala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, G.E. Carr</a:t>
            </a:r>
            <a:r>
              <a:rPr lang="hu-HU" sz="3600" u="sng" baseline="30000" dirty="0">
                <a:latin typeface="Arial Black"/>
                <a:cs typeface="Arial Black"/>
              </a:rPr>
              <a:t>2</a:t>
            </a:r>
            <a:r>
              <a:rPr lang="hu-HU" sz="3600" u="sng" dirty="0">
                <a:latin typeface="Arial Black"/>
                <a:cs typeface="Arial Black"/>
              </a:rPr>
              <a:t>  </a:t>
            </a:r>
            <a:r>
              <a:rPr lang="hu-HU" sz="3600" u="sng" baseline="30000" dirty="0">
                <a:latin typeface="Arial Black"/>
                <a:cs typeface="Arial Black"/>
              </a:rPr>
              <a:t>1</a:t>
            </a:r>
            <a:r>
              <a:rPr lang="hu-HU" sz="3600" u="sng" dirty="0">
                <a:latin typeface="Arial Black"/>
                <a:cs typeface="Arial Black"/>
              </a:rPr>
              <a:t>University of Arizona - Tucson, AZ/US, </a:t>
            </a:r>
            <a:r>
              <a:rPr lang="hu-HU" sz="3600" u="sng" baseline="30000" dirty="0">
                <a:latin typeface="Arial Black"/>
                <a:cs typeface="Arial Black"/>
              </a:rPr>
              <a:t>2</a:t>
            </a:r>
            <a:r>
              <a:rPr lang="hu-HU" sz="3600" u="sng" dirty="0">
                <a:latin typeface="Arial Black"/>
                <a:cs typeface="Arial Black"/>
              </a:rPr>
              <a:t>Arizona Health Sciences Center - Tucson/US</a:t>
            </a:r>
            <a:r>
              <a:rPr lang="en-US" sz="3600" dirty="0">
                <a:solidFill>
                  <a:schemeClr val="tx1"/>
                </a:solidFill>
                <a:latin typeface="Arial Black"/>
                <a:cs typeface="Arial Black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Arial Black"/>
                <a:cs typeface="Arial Black"/>
              </a:rPr>
            </a:b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387600" y="7328283"/>
            <a:ext cx="10820400" cy="4152517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US" sz="3200" dirty="0">
                <a:latin typeface="Arial"/>
                <a:cs typeface="Arial"/>
              </a:rPr>
              <a:t>Existing pneumonia severity scores like CURB-65 (confusion, urea, respiratory rate, blood pressure, age &gt; 65 years) and Pneumonia Severity Index (PSI) may have limited validity when community acquired pneumonia is caused by </a:t>
            </a:r>
            <a:r>
              <a:rPr lang="en-US" sz="3200" dirty="0" smtClean="0">
                <a:latin typeface="Arial"/>
                <a:cs typeface="Arial"/>
              </a:rPr>
              <a:t>viral pneumonia. </a:t>
            </a:r>
            <a:r>
              <a:rPr lang="en-US" sz="3200" dirty="0">
                <a:latin typeface="Arial"/>
                <a:cs typeface="Arial"/>
              </a:rPr>
              <a:t>We attempted to determine the risk factors for mortality in viral pneumonia patients admitted to Intensive Care Unit (ICU</a:t>
            </a:r>
            <a:r>
              <a:rPr lang="en-US" sz="3200" dirty="0" smtClean="0">
                <a:latin typeface="Arial"/>
                <a:cs typeface="Arial"/>
              </a:rPr>
              <a:t>).</a:t>
            </a:r>
            <a:endParaRPr lang="en-US" sz="3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2" descr="Banner UMC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224" y="30552886"/>
            <a:ext cx="6178604" cy="190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SAVAHCS logo 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949" y="857250"/>
            <a:ext cx="22987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387600" y="12498483"/>
            <a:ext cx="10820400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MATERIAL AND METHODS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87600" y="5308610"/>
            <a:ext cx="10820400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RATIONALE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4000" y="17068800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7601" y="15014769"/>
            <a:ext cx="10820400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study was approved by the Institutional Review Board at the University of Arizona. We performed retrospective analysis of the electronic medical records of adult patients admitted to ICU between 1</a:t>
            </a:r>
            <a:r>
              <a:rPr lang="en-US" sz="3600" baseline="3000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January 2014 and 31</a:t>
            </a:r>
            <a:r>
              <a:rPr lang="en-US" sz="3600" baseline="3000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March 2014 with a diagnosis of viral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pneumonia (N=38). We used reverse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transcriptase – polymerase chain reaction (RT-PCR) of nasopharyngeal swab or </a:t>
            </a:r>
            <a:r>
              <a:rPr lang="en-US" sz="3600" dirty="0" err="1">
                <a:solidFill>
                  <a:schemeClr val="bg1"/>
                </a:solidFill>
                <a:latin typeface="Arial"/>
                <a:cs typeface="Arial"/>
              </a:rPr>
              <a:t>bronchoalveolar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 lavage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establish diagnosis.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We analyzed twenty-one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risk factors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using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standard and grouped least absolute shrinkage and selection operator (LASSO)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logistic regression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We consider variables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with non-zero coefficients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to be important </a:t>
            </a:r>
            <a:r>
              <a:rPr lang="en-US" sz="3600" dirty="0">
                <a:solidFill>
                  <a:schemeClr val="bg1"/>
                </a:solidFill>
                <a:latin typeface="Arial"/>
                <a:cs typeface="Arial"/>
              </a:rPr>
              <a:t>predictors. The grouped LASSO </a:t>
            </a:r>
            <a:r>
              <a:rPr lang="en-US" sz="3600" dirty="0" smtClean="0">
                <a:solidFill>
                  <a:schemeClr val="bg1"/>
                </a:solidFill>
                <a:latin typeface="Arial"/>
                <a:cs typeface="Arial"/>
              </a:rPr>
              <a:t>allows non-zero coefficients for all levels of a factor simultaneously whereas LASSO eliminates individual factor levels independently.</a:t>
            </a:r>
            <a:endParaRPr lang="en-US"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05600" y="7518400"/>
          <a:ext cx="268224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0"/>
                <a:gridCol w="134112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705600" y="7518400"/>
          <a:ext cx="26822400" cy="268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0"/>
                <a:gridCol w="134112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2127429" y="5308610"/>
            <a:ext cx="8613839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RESULTS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87601" y="24621330"/>
            <a:ext cx="10820400" cy="157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17375E"/>
                </a:solidFill>
              </a:rPr>
              <a:t>CONCLUSION</a:t>
            </a:r>
            <a:endParaRPr lang="en-US" sz="6000" dirty="0">
              <a:solidFill>
                <a:srgbClr val="17375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87601" y="26924507"/>
            <a:ext cx="1082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In patients admitted to an ICU with viral pneumonia, dyspnea on hospital admission, chest x-ray evidence of pneumonia, co-infections, mechanical ventilation and ECMO are important predictors of mortality.  In this cohort of ICU patients with viral pneumonia, we also found that influenza caused only 50% of cases.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979" y="30552887"/>
            <a:ext cx="1889725" cy="19011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315738" y="27978598"/>
            <a:ext cx="229418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Figure 1.  The relative importance of predictors as indicated by the size of the standardized  coefficients after shrinkage with LASSO.  Coefficients represent deviations from a female with  adenovirus B/E, no AKI, previously at home, not immunocompromised, no lung distress, CURB score = 0, no VP dose, no PL eff., no </a:t>
            </a:r>
            <a:r>
              <a:rPr lang="en-US" sz="3200" dirty="0" err="1" smtClean="0">
                <a:solidFill>
                  <a:schemeClr val="bg1"/>
                </a:solidFill>
              </a:rPr>
              <a:t>dysp</a:t>
            </a:r>
            <a:r>
              <a:rPr lang="en-US" sz="3200" dirty="0" smtClean="0">
                <a:solidFill>
                  <a:schemeClr val="bg1"/>
                </a:solidFill>
              </a:rPr>
              <a:t>, no wheezing, admitted from the ER, no PNA, no other infection, and no lung disease status. 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114" y="7518400"/>
            <a:ext cx="21695182" cy="19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344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Verdana</vt:lpstr>
      <vt:lpstr>Office Theme</vt:lpstr>
      <vt:lpstr>Predictors of Mortality in Patients Admitted to an Intensive Care Unit with Viral Pneumonia  R. Baalachandran1, D. Laroche1, L. Ghazala1, G.E. Carr2  1University of Arizona - Tucson, AZ/US, 2Arizona Health Sciences Center - Tucson/US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urdesign</dc:creator>
  <cp:lastModifiedBy>Dominic</cp:lastModifiedBy>
  <cp:revision>24</cp:revision>
  <dcterms:created xsi:type="dcterms:W3CDTF">2014-09-04T21:39:25Z</dcterms:created>
  <dcterms:modified xsi:type="dcterms:W3CDTF">2015-04-10T00:14:05Z</dcterms:modified>
</cp:coreProperties>
</file>