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271" r:id="rId4"/>
    <p:sldId id="279" r:id="rId5"/>
    <p:sldId id="324" r:id="rId6"/>
    <p:sldId id="273" r:id="rId7"/>
    <p:sldId id="275" r:id="rId8"/>
    <p:sldId id="272" r:id="rId9"/>
    <p:sldId id="268" r:id="rId10"/>
    <p:sldId id="269" r:id="rId11"/>
    <p:sldId id="270" r:id="rId12"/>
    <p:sldId id="277" r:id="rId13"/>
    <p:sldId id="276" r:id="rId14"/>
    <p:sldId id="340" r:id="rId15"/>
    <p:sldId id="337" r:id="rId16"/>
    <p:sldId id="278" r:id="rId17"/>
    <p:sldId id="283" r:id="rId18"/>
    <p:sldId id="341" r:id="rId19"/>
    <p:sldId id="280" r:id="rId20"/>
    <p:sldId id="281" r:id="rId21"/>
    <p:sldId id="282" r:id="rId22"/>
    <p:sldId id="284" r:id="rId23"/>
    <p:sldId id="336" r:id="rId24"/>
    <p:sldId id="329" r:id="rId25"/>
    <p:sldId id="285" r:id="rId26"/>
    <p:sldId id="330" r:id="rId27"/>
    <p:sldId id="320" r:id="rId28"/>
    <p:sldId id="331" r:id="rId29"/>
    <p:sldId id="286" r:id="rId30"/>
    <p:sldId id="289" r:id="rId31"/>
    <p:sldId id="294" r:id="rId32"/>
    <p:sldId id="338" r:id="rId33"/>
    <p:sldId id="332" r:id="rId34"/>
    <p:sldId id="295" r:id="rId35"/>
    <p:sldId id="296" r:id="rId36"/>
    <p:sldId id="297" r:id="rId37"/>
    <p:sldId id="321" r:id="rId38"/>
    <p:sldId id="322" r:id="rId39"/>
    <p:sldId id="298" r:id="rId40"/>
    <p:sldId id="299" r:id="rId41"/>
    <p:sldId id="300" r:id="rId42"/>
    <p:sldId id="301" r:id="rId43"/>
    <p:sldId id="323" r:id="rId44"/>
    <p:sldId id="302" r:id="rId45"/>
    <p:sldId id="306" r:id="rId46"/>
    <p:sldId id="303" r:id="rId47"/>
    <p:sldId id="305" r:id="rId48"/>
    <p:sldId id="333" r:id="rId49"/>
    <p:sldId id="308" r:id="rId50"/>
    <p:sldId id="334" r:id="rId51"/>
    <p:sldId id="307" r:id="rId52"/>
    <p:sldId id="335" r:id="rId53"/>
    <p:sldId id="339" r:id="rId54"/>
    <p:sldId id="309" r:id="rId55"/>
    <p:sldId id="310" r:id="rId56"/>
    <p:sldId id="311" r:id="rId57"/>
    <p:sldId id="314" r:id="rId58"/>
    <p:sldId id="315" r:id="rId59"/>
    <p:sldId id="316" r:id="rId60"/>
    <p:sldId id="317" r:id="rId61"/>
    <p:sldId id="318" r:id="rId62"/>
    <p:sldId id="319" r:id="rId63"/>
    <p:sldId id="288" r:id="rId64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A0CBF-6A6B-4259-8F7E-2E95C5A67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5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C9D3-066C-47A1-B3F3-839D48E0A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5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E2E2D-5457-4FF1-B47B-FAEF1209F1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3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25A0E-A47E-4115-B481-2B2FC382D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A856-998C-42B3-9B0D-AC29CF70E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18757-B0AD-41FB-BCBB-6270FF9BF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0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E983-8F35-4E4A-98B0-E093C821A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1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232E-77C6-4AA3-9132-351BDD96B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34ECB-DE41-4827-A4B0-D4D818AA26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4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45853-4607-45CE-B28A-6C7FC18C6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7A657-09D6-40AA-8514-C8EC65C3D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6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B10C1-9E13-48F1-906D-908B9C629D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99B90-3253-4839-AD18-3F9EB9970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47CF761-556E-41D7-9963-765D6E34B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526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Using Data Engines to Read/Write Data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3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SAS Explorer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00200"/>
            <a:ext cx="3124200" cy="4525963"/>
          </a:xfrm>
        </p:spPr>
      </p:pic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99060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275"/>
            <a:ext cx="8991600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Arial Black" pitchFamily="34" charset="0"/>
              </a:rPr>
              <a:t>ACCESS Tables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ACCESS tables are data sets which can be changed directly (since SAS9.1)</a:t>
            </a:r>
          </a:p>
          <a:p>
            <a:pPr eaLnBrk="1" hangingPunct="1"/>
            <a:r>
              <a:rPr lang="en-US" sz="3600" dirty="0" smtClean="0"/>
              <a:t>You can’t directly sort those data sets</a:t>
            </a:r>
          </a:p>
          <a:p>
            <a:pPr eaLnBrk="1" hangingPunct="1"/>
            <a:r>
              <a:rPr lang="en-US" sz="3600" dirty="0" smtClean="0"/>
              <a:t>You have to open them and copy them in temporary or permanent data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Open the table SF36 in SAS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1066800"/>
            <a:ext cx="9191625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Access to Tables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</a:t>
            </a:r>
            <a:r>
              <a:rPr lang="en-US" dirty="0"/>
              <a:t> </a:t>
            </a:r>
            <a:r>
              <a:rPr lang="en-US" b="1" dirty="0"/>
              <a:t>print</a:t>
            </a:r>
            <a:r>
              <a:rPr lang="en-US" dirty="0"/>
              <a:t> data=QoL.sf36;</a:t>
            </a:r>
          </a:p>
          <a:p>
            <a:pPr marL="0" indent="0">
              <a:buNone/>
            </a:pPr>
            <a:r>
              <a:rPr lang="en-US" b="1" dirty="0"/>
              <a:t>run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249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(Structured Query Language)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SQL is a powerful flexible fourth generation sublanguage that enables complex processing through a few simple statements.</a:t>
            </a:r>
          </a:p>
          <a:p>
            <a:pPr marL="0" indent="0">
              <a:buNone/>
            </a:pPr>
            <a:r>
              <a:rPr lang="en-US" dirty="0" smtClean="0"/>
              <a:t>SQL statements allow for the complete creation , maintenance, and reporting of relational database systems using English –like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b="1" smtClean="0"/>
              <a:t>Proc SQL (Structured Query Language)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PROC</a:t>
            </a:r>
            <a:r>
              <a:rPr lang="en-US" sz="1400" smtClean="0"/>
              <a:t> </a:t>
            </a:r>
            <a:r>
              <a:rPr lang="en-US" sz="1400" b="1" smtClean="0"/>
              <a:t>SQL</a:t>
            </a:r>
            <a:r>
              <a:rPr lang="en-US" sz="14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connect to odbc(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"DSN=Pancreas_db;"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"DBQ=C:\Database\BASICMNaccess.mdb;"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"DriverId=25;"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"FIL=MS Access;"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"MaxBufferSize=2048;"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"PageTimeout=5;" ||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"UID=admin");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create table WORK.xx as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Select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TX_SURG,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DT_PXTX,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MR_NR,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R_FNAME,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R_LNAME,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R_SSN from connection to odbc(select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"TX_SURG",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"DT_PXTX",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"MR_NR",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"R_FNAME",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"R_LNAME",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A</a:t>
            </a:r>
            <a:r>
              <a:rPr lang="en-US" sz="1400" b="1" smtClean="0"/>
              <a:t>1.</a:t>
            </a:r>
            <a:r>
              <a:rPr lang="en-US" sz="1400" smtClean="0"/>
              <a:t>"R_SSN"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from "Patients transplanted by Granger" A1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) as t1( TX_SURG, DT_PXTX, MR_NR, R_FNAME, R_LNAME, R_SSN)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ODBC Open Database Connectivity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600200"/>
            <a:ext cx="9123362" cy="694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515937" y="2025650"/>
            <a:ext cx="485775" cy="977900"/>
          </a:xfrm>
          <a:prstGeom prst="down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6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914400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Available Engines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857375"/>
            <a:ext cx="882015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873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10267950" cy="666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Set Preference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719763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Select Tables for Query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258050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>
          <a:xfrm flipV="1">
            <a:off x="1447800" y="1676400"/>
            <a:ext cx="484632" cy="7620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8686800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2209800" y="762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1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12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Select Table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1"/>
            <a:ext cx="8505825" cy="467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Select 2 Tables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0772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37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Merge tables (find where)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4867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wn Arrow 4"/>
          <p:cNvSpPr/>
          <p:nvPr/>
        </p:nvSpPr>
        <p:spPr>
          <a:xfrm rot="10800000">
            <a:off x="376428" y="160020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41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9154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85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Show Query (TOOLS)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295400"/>
            <a:ext cx="8686800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files</a:t>
            </a:r>
          </a:p>
        </p:txBody>
      </p:sp>
      <p:sp>
        <p:nvSpPr>
          <p:cNvPr id="2051" name="AutoShape 4"/>
          <p:cNvSpPr>
            <a:spLocks noChangeArrowheads="1"/>
          </p:cNvSpPr>
          <p:nvPr/>
        </p:nvSpPr>
        <p:spPr bwMode="auto">
          <a:xfrm>
            <a:off x="0" y="4343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9563"/>
            <a:ext cx="4867275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67475" y="24384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1361 tables and views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SAVE </a:t>
            </a:r>
            <a:r>
              <a:rPr lang="en-US" dirty="0" err="1" smtClean="0">
                <a:latin typeface="Arial Black" pitchFamily="34" charset="0"/>
              </a:rPr>
              <a:t>QUERy</a:t>
            </a:r>
            <a:endParaRPr lang="en-US" dirty="0" smtClean="0">
              <a:latin typeface="Arial Black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dirty="0" smtClean="0"/>
              <a:t>(Save as external file with create table)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6962775" cy="441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dirty="0" smtClean="0">
                <a:latin typeface="Arial Black" pitchFamily="34" charset="0"/>
              </a:rPr>
              <a:t>PROC SQL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2514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Alter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Create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Delete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Drop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Merge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Select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>
                <a:latin typeface="Arial Black" pitchFamily="34" charset="0"/>
              </a:rPr>
              <a:t>Update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724400" y="1600200"/>
            <a:ext cx="4343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Starts with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PROC SQL;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……………..</a:t>
            </a:r>
          </a:p>
          <a:p>
            <a:r>
              <a:rPr lang="en-US" sz="2800" dirty="0" smtClean="0"/>
              <a:t>and ends with </a:t>
            </a:r>
          </a:p>
          <a:p>
            <a:r>
              <a:rPr lang="en-US" sz="2800" dirty="0" smtClean="0"/>
              <a:t>………………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QUIT;</a:t>
            </a:r>
          </a:p>
          <a:p>
            <a:r>
              <a:rPr lang="en-US" sz="2800" i="1" dirty="0" smtClean="0">
                <a:solidFill>
                  <a:schemeClr val="accent6">
                    <a:lumMod val="75000"/>
                  </a:schemeClr>
                </a:solidFill>
              </a:rPr>
              <a:t>In between SQL code can be used</a:t>
            </a:r>
            <a:endParaRPr lang="en-US" sz="28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A table generated in PROC SQL can be referenced in a data step in exactly the same way as a SAS data set. The reverse is also true ; data sets created in a data step can be used in PROC SQL.</a:t>
            </a:r>
          </a:p>
          <a:p>
            <a:pPr marL="0" indent="0">
              <a:buNone/>
            </a:pPr>
            <a:r>
              <a:rPr lang="en-US" sz="3600" dirty="0" smtClean="0"/>
              <a:t>PROC SQL allows you to </a:t>
            </a:r>
            <a:r>
              <a:rPr lang="en-US" sz="3600" b="1" dirty="0" smtClean="0"/>
              <a:t>modify and maintain tables</a:t>
            </a:r>
            <a:r>
              <a:rPr lang="en-US" sz="3600" dirty="0" smtClean="0"/>
              <a:t> in a database system.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953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in SAS data sets are all ‘tables’ located in libraries </a:t>
            </a:r>
          </a:p>
          <a:p>
            <a:pPr marL="0" indent="0">
              <a:buNone/>
            </a:pPr>
            <a:r>
              <a:rPr lang="en-US" dirty="0" smtClean="0"/>
              <a:t>For example: </a:t>
            </a:r>
            <a:r>
              <a:rPr lang="en-US" dirty="0" err="1" smtClean="0"/>
              <a:t>x.target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2909453" y="327660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0" y="47244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87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Example 1</a:t>
            </a:r>
          </a:p>
        </p:txBody>
      </p:sp>
      <p:graphicFrame>
        <p:nvGraphicFramePr>
          <p:cNvPr id="27700" name="Group 52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3048000" cy="4525965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3597" name="Text Box 53"/>
          <p:cNvSpPr txBox="1">
            <a:spLocks noChangeArrowheads="1"/>
          </p:cNvSpPr>
          <p:nvPr/>
        </p:nvSpPr>
        <p:spPr bwMode="auto">
          <a:xfrm>
            <a:off x="4327525" y="1560513"/>
            <a:ext cx="45116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select all kidney transplants */</a:t>
            </a:r>
          </a:p>
          <a:p>
            <a:pPr eaLnBrk="1" hangingPunct="1"/>
            <a:r>
              <a:rPr lang="en-US" sz="2400" dirty="0" err="1">
                <a:solidFill>
                  <a:srgbClr val="FF0000"/>
                </a:solidFill>
              </a:rPr>
              <a:t>Proc</a:t>
            </a:r>
            <a:r>
              <a:rPr lang="en-US" sz="2400" dirty="0">
                <a:solidFill>
                  <a:srgbClr val="FF0000"/>
                </a:solidFill>
              </a:rPr>
              <a:t> SQL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        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	ID,</a:t>
            </a:r>
          </a:p>
          <a:p>
            <a:pPr eaLnBrk="1" hangingPunct="1"/>
            <a:r>
              <a:rPr lang="en-US" sz="2400" dirty="0"/>
              <a:t>			     Organ,</a:t>
            </a:r>
          </a:p>
          <a:p>
            <a:pPr eaLnBrk="1" hangingPunct="1"/>
            <a:r>
              <a:rPr lang="en-US" sz="2400" dirty="0"/>
              <a:t>			     </a:t>
            </a:r>
            <a:r>
              <a:rPr lang="en-US" sz="2400" dirty="0" err="1"/>
              <a:t>Inst_ID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x.Target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smtClean="0"/>
              <a:t>Organ</a:t>
            </a:r>
            <a:r>
              <a:rPr lang="en-US" sz="2400" dirty="0"/>
              <a:t>=‘K’;</a:t>
            </a:r>
          </a:p>
          <a:p>
            <a:pPr eaLnBrk="1" hangingPunct="1"/>
            <a:r>
              <a:rPr lang="en-US" sz="2400" dirty="0"/>
              <a:t>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sp>
        <p:nvSpPr>
          <p:cNvPr id="23598" name="Text Box 54"/>
          <p:cNvSpPr txBox="1">
            <a:spLocks noChangeArrowheads="1"/>
          </p:cNvSpPr>
          <p:nvPr/>
        </p:nvSpPr>
        <p:spPr bwMode="auto">
          <a:xfrm>
            <a:off x="4038600" y="5334000"/>
            <a:ext cx="4664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No output file is created – so the result is send as a listing to the output window!</a:t>
            </a:r>
          </a:p>
          <a:p>
            <a:pPr eaLnBrk="1" hangingPunct="1"/>
            <a:r>
              <a:rPr lang="en-US" b="1"/>
              <a:t>You need QUIT to remove SQL from the memory</a:t>
            </a:r>
          </a:p>
        </p:txBody>
      </p:sp>
      <p:sp>
        <p:nvSpPr>
          <p:cNvPr id="23599" name="Text Box 114"/>
          <p:cNvSpPr txBox="1">
            <a:spLocks noChangeArrowheads="1"/>
          </p:cNvSpPr>
          <p:nvPr/>
        </p:nvSpPr>
        <p:spPr bwMode="auto">
          <a:xfrm>
            <a:off x="304800" y="1143000"/>
            <a:ext cx="283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Data set : x.Target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2a</a:t>
            </a:r>
          </a:p>
        </p:txBody>
      </p:sp>
      <p:graphicFrame>
        <p:nvGraphicFramePr>
          <p:cNvPr id="29699" name="Group 3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3048000" cy="4525965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</a:tblGrid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4327525" y="1560513"/>
            <a:ext cx="39020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select </a:t>
            </a:r>
            <a:r>
              <a:rPr lang="en-US" sz="2400" b="1" dirty="0">
                <a:solidFill>
                  <a:srgbClr val="FF0000"/>
                </a:solidFill>
              </a:rPr>
              <a:t>all</a:t>
            </a:r>
            <a:r>
              <a:rPr lang="en-US" sz="2400" dirty="0"/>
              <a:t> variables in kidney transplants */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        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4400" baseline="-25000" dirty="0" smtClean="0">
                <a:solidFill>
                  <a:srgbClr val="FF0000"/>
                </a:solidFill>
                <a:latin typeface="Arial Black" pitchFamily="34" charset="0"/>
              </a:rPr>
              <a:t>*</a:t>
            </a:r>
            <a:endParaRPr lang="en-US" sz="2400" baseline="-25000" dirty="0">
              <a:solidFill>
                <a:srgbClr val="FF0000"/>
              </a:solidFill>
              <a:latin typeface="Arial Black" pitchFamily="34" charset="0"/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Organ=‘K’;</a:t>
            </a:r>
          </a:p>
          <a:p>
            <a:pPr eaLnBrk="1" hangingPunct="1"/>
            <a:r>
              <a:rPr lang="en-US" sz="2400" b="1" dirty="0"/>
              <a:t>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sp>
        <p:nvSpPr>
          <p:cNvPr id="24622" name="Text Box 114"/>
          <p:cNvSpPr txBox="1">
            <a:spLocks noChangeArrowheads="1"/>
          </p:cNvSpPr>
          <p:nvPr/>
        </p:nvSpPr>
        <p:spPr bwMode="auto">
          <a:xfrm>
            <a:off x="304800" y="1143000"/>
            <a:ext cx="283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Data set : x.Target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2b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3048000" cy="4395790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4114800" y="2286000"/>
            <a:ext cx="48006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select all kidney transplants </a:t>
            </a:r>
          </a:p>
          <a:p>
            <a:pPr eaLnBrk="1" hangingPunct="1"/>
            <a:r>
              <a:rPr lang="en-US" sz="2400" dirty="0"/>
              <a:t>	and create new data set */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       </a:t>
            </a:r>
            <a:r>
              <a:rPr lang="en-US" sz="2400" dirty="0">
                <a:solidFill>
                  <a:srgbClr val="FF0000"/>
                </a:solidFill>
              </a:rPr>
              <a:t>Create table</a:t>
            </a:r>
            <a:r>
              <a:rPr lang="en-US" sz="2400" dirty="0"/>
              <a:t> </a:t>
            </a:r>
            <a:r>
              <a:rPr lang="en-US" sz="2400" dirty="0" err="1"/>
              <a:t>KidneyTx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4400" baseline="-10000" dirty="0">
                <a:solidFill>
                  <a:srgbClr val="FF0000"/>
                </a:solidFill>
              </a:rPr>
              <a:t>*</a:t>
            </a:r>
            <a:endParaRPr lang="en-US" sz="3600" baseline="-10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organ=‘K’;</a:t>
            </a:r>
          </a:p>
          <a:p>
            <a:pPr eaLnBrk="1" hangingPunct="1"/>
            <a:r>
              <a:rPr lang="en-US" sz="2400" b="1" dirty="0"/>
              <a:t>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sp>
        <p:nvSpPr>
          <p:cNvPr id="25646" name="Text Box 114"/>
          <p:cNvSpPr txBox="1">
            <a:spLocks noChangeArrowheads="1"/>
          </p:cNvSpPr>
          <p:nvPr/>
        </p:nvSpPr>
        <p:spPr bwMode="auto">
          <a:xfrm>
            <a:off x="304800" y="1447800"/>
            <a:ext cx="283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Data set : x.Target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2c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3048000" cy="4395790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733800" y="2057400"/>
            <a:ext cx="5334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select all kidney transplants </a:t>
            </a:r>
          </a:p>
          <a:p>
            <a:pPr eaLnBrk="1" hangingPunct="1"/>
            <a:r>
              <a:rPr lang="en-US" sz="2400" dirty="0"/>
              <a:t>	and create new data set </a:t>
            </a:r>
            <a:r>
              <a:rPr lang="en-US" sz="2400" dirty="0" smtClean="0"/>
              <a:t>of 	distinct patients  */</a:t>
            </a:r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       </a:t>
            </a:r>
            <a:r>
              <a:rPr lang="en-US" sz="2400" dirty="0">
                <a:solidFill>
                  <a:srgbClr val="FF0000"/>
                </a:solidFill>
              </a:rPr>
              <a:t>Create table</a:t>
            </a:r>
            <a:r>
              <a:rPr lang="en-US" sz="2400" dirty="0"/>
              <a:t> </a:t>
            </a:r>
            <a:r>
              <a:rPr lang="en-US" sz="2400" dirty="0" err="1"/>
              <a:t>KidneyTx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distinct ID, Organ, </a:t>
            </a:r>
            <a:r>
              <a:rPr lang="en-US" sz="2400" dirty="0" err="1" smtClean="0">
                <a:solidFill>
                  <a:srgbClr val="FF0000"/>
                </a:solidFill>
              </a:rPr>
              <a:t>Inst_ID</a:t>
            </a:r>
            <a:endParaRPr lang="en-US" sz="3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r>
              <a:rPr lang="en-US" sz="2400" dirty="0" smtClean="0"/>
              <a:t> 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organ=‘K’;</a:t>
            </a:r>
          </a:p>
          <a:p>
            <a:pPr eaLnBrk="1" hangingPunct="1"/>
            <a:r>
              <a:rPr lang="en-US" sz="2400" b="1" dirty="0"/>
              <a:t>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sp>
        <p:nvSpPr>
          <p:cNvPr id="25646" name="Text Box 114"/>
          <p:cNvSpPr txBox="1">
            <a:spLocks noChangeArrowheads="1"/>
          </p:cNvSpPr>
          <p:nvPr/>
        </p:nvSpPr>
        <p:spPr bwMode="auto">
          <a:xfrm>
            <a:off x="304800" y="1447800"/>
            <a:ext cx="283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Data set : x.Target</a:t>
            </a:r>
          </a:p>
        </p:txBody>
      </p:sp>
    </p:spTree>
    <p:extLst>
      <p:ext uri="{BB962C8B-B14F-4D97-AF65-F5344CB8AC3E}">
        <p14:creationId xmlns:p14="http://schemas.microsoft.com/office/powerpoint/2010/main" val="2552727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2d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ph idx="1"/>
          </p:nvPr>
        </p:nvGraphicFramePr>
        <p:xfrm>
          <a:off x="304800" y="1981200"/>
          <a:ext cx="3048000" cy="4395790"/>
        </p:xfrm>
        <a:graphic>
          <a:graphicData uri="http://schemas.openxmlformats.org/drawingml/2006/table">
            <a:tbl>
              <a:tblPr/>
              <a:tblGrid>
                <a:gridCol w="1066800"/>
                <a:gridCol w="914400"/>
                <a:gridCol w="1066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3733800" y="2057400"/>
            <a:ext cx="533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select all kidney transplants </a:t>
            </a:r>
          </a:p>
          <a:p>
            <a:pPr eaLnBrk="1" hangingPunct="1"/>
            <a:r>
              <a:rPr lang="en-US" sz="2400" dirty="0"/>
              <a:t>	and create new data set </a:t>
            </a:r>
            <a:r>
              <a:rPr lang="en-US" sz="2400" dirty="0" smtClean="0"/>
              <a:t>of 	ordered distinct patients     */</a:t>
            </a:r>
            <a:endParaRPr lang="en-US" sz="2400" dirty="0"/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       </a:t>
            </a:r>
            <a:r>
              <a:rPr lang="en-US" sz="2400" dirty="0">
                <a:solidFill>
                  <a:srgbClr val="FF0000"/>
                </a:solidFill>
              </a:rPr>
              <a:t>Create table</a:t>
            </a:r>
            <a:r>
              <a:rPr lang="en-US" sz="2400" dirty="0"/>
              <a:t> </a:t>
            </a:r>
            <a:r>
              <a:rPr lang="en-US" sz="2400" dirty="0" err="1"/>
              <a:t>KidneyTx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as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distinct ID, Organ, </a:t>
            </a:r>
            <a:r>
              <a:rPr lang="en-US" sz="2400" dirty="0" err="1" smtClean="0">
                <a:solidFill>
                  <a:srgbClr val="FF0000"/>
                </a:solidFill>
              </a:rPr>
              <a:t>Inst_ID</a:t>
            </a:r>
            <a:endParaRPr lang="en-US" sz="3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r>
              <a:rPr lang="en-US" sz="2400" dirty="0" smtClean="0"/>
              <a:t> 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order by ID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smtClean="0"/>
              <a:t>Organ</a:t>
            </a:r>
            <a:r>
              <a:rPr lang="en-US" sz="2400" dirty="0"/>
              <a:t>=‘K’;</a:t>
            </a:r>
          </a:p>
          <a:p>
            <a:pPr eaLnBrk="1" hangingPunct="1"/>
            <a:r>
              <a:rPr lang="en-US" sz="2400" b="1" dirty="0"/>
              <a:t>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sp>
        <p:nvSpPr>
          <p:cNvPr id="25646" name="Text Box 114"/>
          <p:cNvSpPr txBox="1">
            <a:spLocks noChangeArrowheads="1"/>
          </p:cNvSpPr>
          <p:nvPr/>
        </p:nvSpPr>
        <p:spPr bwMode="auto">
          <a:xfrm>
            <a:off x="304800" y="1447800"/>
            <a:ext cx="2830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Data set : x.Target</a:t>
            </a:r>
          </a:p>
        </p:txBody>
      </p:sp>
    </p:spTree>
    <p:extLst>
      <p:ext uri="{BB962C8B-B14F-4D97-AF65-F5344CB8AC3E}">
        <p14:creationId xmlns:p14="http://schemas.microsoft.com/office/powerpoint/2010/main" val="814887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Example 3 (Simple Merge / Join)</a:t>
            </a:r>
          </a:p>
        </p:txBody>
      </p:sp>
      <p:graphicFrame>
        <p:nvGraphicFramePr>
          <p:cNvPr id="31852" name="Group 108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038600" cy="1344614"/>
        </p:xfrm>
        <a:graphic>
          <a:graphicData uri="http://schemas.openxmlformats.org/drawingml/2006/table">
            <a:tbl>
              <a:tblPr/>
              <a:tblGrid>
                <a:gridCol w="1412875"/>
                <a:gridCol w="1212850"/>
                <a:gridCol w="1412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6649" name="Text Box 45"/>
          <p:cNvSpPr txBox="1">
            <a:spLocks noChangeArrowheads="1"/>
          </p:cNvSpPr>
          <p:nvPr/>
        </p:nvSpPr>
        <p:spPr bwMode="auto">
          <a:xfrm>
            <a:off x="685800" y="2590800"/>
            <a:ext cx="6934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Merge 2 data sets  */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ID, 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smtClean="0"/>
              <a:t>Organ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err="1"/>
              <a:t>Target.Inst_ID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smtClean="0"/>
              <a:t>Country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err="1" smtClean="0"/>
              <a:t>Cont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r>
              <a:rPr lang="en-US" sz="2400" dirty="0"/>
              <a:t>, </a:t>
            </a:r>
          </a:p>
          <a:p>
            <a:pPr eaLnBrk="1" hangingPunct="1"/>
            <a:r>
              <a:rPr lang="en-US" sz="2400" dirty="0"/>
              <a:t>		 </a:t>
            </a:r>
            <a:r>
              <a:rPr lang="en-US" sz="2400" dirty="0" err="1" smtClean="0"/>
              <a:t>x.Inst_Lookup</a:t>
            </a:r>
            <a:endParaRPr lang="en-US" sz="2400" dirty="0"/>
          </a:p>
          <a:p>
            <a:pPr eaLnBrk="1" hangingPunct="1"/>
            <a:r>
              <a:rPr lang="en-US" sz="2400" dirty="0"/>
              <a:t>	;</a:t>
            </a:r>
          </a:p>
          <a:p>
            <a:pPr eaLnBrk="1" hangingPunct="1"/>
            <a:r>
              <a:rPr lang="en-US" sz="2400" dirty="0"/>
              <a:t>	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31851" name="Group 107"/>
          <p:cNvGraphicFramePr>
            <a:graphicFrameLocks noGrp="1"/>
          </p:cNvGraphicFramePr>
          <p:nvPr>
            <p:ph sz="half" idx="2"/>
          </p:nvPr>
        </p:nvGraphicFramePr>
        <p:xfrm>
          <a:off x="4648200" y="1104900"/>
          <a:ext cx="3276600" cy="1295400"/>
        </p:xfrm>
        <a:graphic>
          <a:graphicData uri="http://schemas.openxmlformats.org/drawingml/2006/table">
            <a:tbl>
              <a:tblPr/>
              <a:tblGrid>
                <a:gridCol w="1054100"/>
                <a:gridCol w="1087438"/>
                <a:gridCol w="1135062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NrAm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2" name="Text Box 109"/>
          <p:cNvSpPr txBox="1">
            <a:spLocks noChangeArrowheads="1"/>
          </p:cNvSpPr>
          <p:nvPr/>
        </p:nvSpPr>
        <p:spPr bwMode="auto">
          <a:xfrm>
            <a:off x="5546725" y="3352800"/>
            <a:ext cx="3597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Only subject which are in both tables will be listed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915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 Black" pitchFamily="34" charset="0"/>
              </a:rPr>
              <a:t>Database files &lt;-&gt; SAS files</a:t>
            </a:r>
          </a:p>
        </p:txBody>
      </p:sp>
      <p:graphicFrame>
        <p:nvGraphicFramePr>
          <p:cNvPr id="32816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99226053"/>
              </p:ext>
            </p:extLst>
          </p:nvPr>
        </p:nvGraphicFramePr>
        <p:xfrm>
          <a:off x="457200" y="2286000"/>
          <a:ext cx="8229600" cy="339725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SAS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</a:rPr>
                        <a:t>DATA BASE (SQL)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4</a:t>
            </a:r>
          </a:p>
        </p:txBody>
      </p:sp>
      <p:graphicFrame>
        <p:nvGraphicFramePr>
          <p:cNvPr id="31852" name="Group 108"/>
          <p:cNvGraphicFramePr>
            <a:graphicFrameLocks noGrp="1"/>
          </p:cNvGraphicFramePr>
          <p:nvPr>
            <p:ph sz="half" idx="1"/>
          </p:nvPr>
        </p:nvGraphicFramePr>
        <p:xfrm>
          <a:off x="228600" y="1066800"/>
          <a:ext cx="4038600" cy="1344614"/>
        </p:xfrm>
        <a:graphic>
          <a:graphicData uri="http://schemas.openxmlformats.org/drawingml/2006/table">
            <a:tbl>
              <a:tblPr/>
              <a:tblGrid>
                <a:gridCol w="1412875"/>
                <a:gridCol w="1212850"/>
                <a:gridCol w="1412875"/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7673" name="Text Box 45"/>
          <p:cNvSpPr txBox="1">
            <a:spLocks noChangeArrowheads="1"/>
          </p:cNvSpPr>
          <p:nvPr/>
        </p:nvSpPr>
        <p:spPr bwMode="auto">
          <a:xfrm>
            <a:off x="685800" y="2590800"/>
            <a:ext cx="69342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/>
              <a:t>/* Merge 2 data sets  */</a:t>
            </a:r>
          </a:p>
          <a:p>
            <a:pPr eaLnBrk="1" hangingPunct="1"/>
            <a:r>
              <a:rPr lang="en-US" sz="2400" dirty="0">
                <a:solidFill>
                  <a:srgbClr val="FF0000"/>
                </a:solidFill>
              </a:rPr>
              <a:t>Proc SQL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/>
              <a:t> ID, 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smtClean="0"/>
              <a:t>Organ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err="1"/>
              <a:t>Target.Inst_ID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smtClean="0"/>
              <a:t>Country</a:t>
            </a:r>
            <a:r>
              <a:rPr lang="en-US" sz="2400" dirty="0"/>
              <a:t>,</a:t>
            </a:r>
          </a:p>
          <a:p>
            <a:pPr eaLnBrk="1" hangingPunct="1"/>
            <a:r>
              <a:rPr lang="en-US" sz="2400" dirty="0"/>
              <a:t>			</a:t>
            </a:r>
            <a:r>
              <a:rPr lang="en-US" sz="2400" dirty="0" err="1" smtClean="0"/>
              <a:t>Cont</a:t>
            </a:r>
            <a:endParaRPr lang="en-US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from</a:t>
            </a:r>
            <a:r>
              <a:rPr lang="en-US" sz="2400" dirty="0"/>
              <a:t> </a:t>
            </a:r>
            <a:r>
              <a:rPr lang="en-US" sz="2400" dirty="0" err="1" smtClean="0"/>
              <a:t>x.Target</a:t>
            </a:r>
            <a:r>
              <a:rPr lang="en-US" sz="2400" dirty="0"/>
              <a:t>, </a:t>
            </a:r>
          </a:p>
          <a:p>
            <a:pPr eaLnBrk="1" hangingPunct="1"/>
            <a:r>
              <a:rPr lang="en-US" sz="2400" dirty="0"/>
              <a:t>		</a:t>
            </a:r>
            <a:r>
              <a:rPr lang="en-US" sz="2400" dirty="0" err="1" smtClean="0"/>
              <a:t>x.Inst_Lookup</a:t>
            </a:r>
            <a:endParaRPr lang="en-US" sz="2400" dirty="0"/>
          </a:p>
          <a:p>
            <a:pPr eaLnBrk="1" hangingPunct="1"/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00FF"/>
                </a:solidFill>
              </a:rPr>
              <a:t>Target.Inst_ID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eq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Inst_Lookup.Inst_ID</a:t>
            </a:r>
            <a:r>
              <a:rPr lang="en-US" sz="2400" dirty="0"/>
              <a:t>;</a:t>
            </a:r>
          </a:p>
          <a:p>
            <a:pPr eaLnBrk="1" hangingPunct="1"/>
            <a:r>
              <a:rPr lang="en-US" sz="2400" dirty="0"/>
              <a:t>	Quit;</a:t>
            </a:r>
          </a:p>
          <a:p>
            <a:pPr eaLnBrk="1" hangingPunct="1"/>
            <a:r>
              <a:rPr lang="en-US" sz="2400" dirty="0"/>
              <a:t>	</a:t>
            </a:r>
          </a:p>
          <a:p>
            <a:pPr eaLnBrk="1" hangingPunct="1"/>
            <a:endParaRPr lang="en-US" sz="2400" dirty="0"/>
          </a:p>
        </p:txBody>
      </p:sp>
      <p:graphicFrame>
        <p:nvGraphicFramePr>
          <p:cNvPr id="31851" name="Group 107"/>
          <p:cNvGraphicFramePr>
            <a:graphicFrameLocks noGrp="1"/>
          </p:cNvGraphicFramePr>
          <p:nvPr>
            <p:ph sz="half" idx="2"/>
          </p:nvPr>
        </p:nvGraphicFramePr>
        <p:xfrm>
          <a:off x="4648200" y="1104900"/>
          <a:ext cx="3276600" cy="1295400"/>
        </p:xfrm>
        <a:graphic>
          <a:graphicData uri="http://schemas.openxmlformats.org/drawingml/2006/table">
            <a:tbl>
              <a:tblPr/>
              <a:tblGrid>
                <a:gridCol w="1054100"/>
                <a:gridCol w="1087438"/>
                <a:gridCol w="1135062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NrAm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6" name="Text Box 109"/>
          <p:cNvSpPr txBox="1">
            <a:spLocks noChangeArrowheads="1"/>
          </p:cNvSpPr>
          <p:nvPr/>
        </p:nvSpPr>
        <p:spPr bwMode="auto">
          <a:xfrm>
            <a:off x="5546725" y="3352800"/>
            <a:ext cx="3597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Only subject which are in both tables will be listed</a:t>
            </a:r>
          </a:p>
        </p:txBody>
      </p:sp>
      <p:sp>
        <p:nvSpPr>
          <p:cNvPr id="27697" name="TextBox 6"/>
          <p:cNvSpPr txBox="1">
            <a:spLocks noChangeArrowheads="1"/>
          </p:cNvSpPr>
          <p:nvPr/>
        </p:nvSpPr>
        <p:spPr bwMode="auto">
          <a:xfrm>
            <a:off x="6477000" y="6858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/>
              <a:t>x.Inst_lookup</a:t>
            </a:r>
          </a:p>
        </p:txBody>
      </p:sp>
      <p:sp>
        <p:nvSpPr>
          <p:cNvPr id="27698" name="TextBox 1"/>
          <p:cNvSpPr txBox="1">
            <a:spLocks noChangeArrowheads="1"/>
          </p:cNvSpPr>
          <p:nvPr/>
        </p:nvSpPr>
        <p:spPr bwMode="auto">
          <a:xfrm>
            <a:off x="239713" y="6858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/>
              <a:t>x.Target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5</a:t>
            </a:r>
          </a:p>
        </p:txBody>
      </p:sp>
      <p:graphicFrame>
        <p:nvGraphicFramePr>
          <p:cNvPr id="33840" name="Group 48"/>
          <p:cNvGraphicFramePr>
            <a:graphicFrameLocks noGrp="1"/>
          </p:cNvGraphicFramePr>
          <p:nvPr>
            <p:ph sz="half" idx="1"/>
          </p:nvPr>
        </p:nvGraphicFramePr>
        <p:xfrm>
          <a:off x="228600" y="838200"/>
          <a:ext cx="4038600" cy="1573214"/>
        </p:xfrm>
        <a:graphic>
          <a:graphicData uri="http://schemas.openxmlformats.org/drawingml/2006/table">
            <a:tbl>
              <a:tblPr/>
              <a:tblGrid>
                <a:gridCol w="1412875"/>
                <a:gridCol w="1212850"/>
                <a:gridCol w="1412875"/>
              </a:tblGrid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228600" y="2803525"/>
            <a:ext cx="4495800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/>
              <a:t>/* Merge 2 data sets  */</a:t>
            </a:r>
          </a:p>
          <a:p>
            <a:pPr eaLnBrk="1" hangingPunct="1"/>
            <a:r>
              <a:rPr lang="en-US" sz="2000" b="1" dirty="0">
                <a:solidFill>
                  <a:srgbClr val="FF0000"/>
                </a:solidFill>
              </a:rPr>
              <a:t>Proc SQL;</a:t>
            </a:r>
          </a:p>
          <a:p>
            <a:pPr eaLnBrk="1" hangingPunct="1"/>
            <a:r>
              <a:rPr lang="en-US" sz="2000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Select</a:t>
            </a:r>
            <a:r>
              <a:rPr lang="en-US" sz="2000" b="1" dirty="0"/>
              <a:t> ID ,</a:t>
            </a:r>
          </a:p>
          <a:p>
            <a:pPr eaLnBrk="1" hangingPunct="1"/>
            <a:r>
              <a:rPr lang="en-US" sz="2000" b="1" dirty="0"/>
              <a:t>			organ,</a:t>
            </a:r>
          </a:p>
          <a:p>
            <a:pPr eaLnBrk="1" hangingPunct="1"/>
            <a:r>
              <a:rPr lang="en-US" sz="2000" b="1" dirty="0"/>
              <a:t>			</a:t>
            </a:r>
            <a:r>
              <a:rPr lang="en-US" sz="2000" b="1" dirty="0" err="1"/>
              <a:t>T.inst_ID</a:t>
            </a:r>
            <a:r>
              <a:rPr lang="en-US" sz="2000" b="1" dirty="0"/>
              <a:t> as </a:t>
            </a:r>
            <a:r>
              <a:rPr lang="en-US" sz="2000" b="1" dirty="0">
                <a:solidFill>
                  <a:srgbClr val="0000FF"/>
                </a:solidFill>
              </a:rPr>
              <a:t>T_ID,</a:t>
            </a:r>
          </a:p>
          <a:p>
            <a:pPr eaLnBrk="1" hangingPunct="1"/>
            <a:r>
              <a:rPr lang="en-US" sz="2000" b="1" dirty="0"/>
              <a:t>			</a:t>
            </a:r>
            <a:r>
              <a:rPr lang="en-US" sz="2000" b="1" dirty="0" err="1"/>
              <a:t>L.inst_ID</a:t>
            </a:r>
            <a:r>
              <a:rPr lang="en-US" sz="2000" b="1" dirty="0"/>
              <a:t> as </a:t>
            </a:r>
            <a:r>
              <a:rPr lang="en-US" sz="2000" b="1" dirty="0">
                <a:solidFill>
                  <a:srgbClr val="0000FF"/>
                </a:solidFill>
              </a:rPr>
              <a:t>L_ID,</a:t>
            </a:r>
          </a:p>
          <a:p>
            <a:pPr eaLnBrk="1" hangingPunct="1"/>
            <a:r>
              <a:rPr lang="en-US" sz="2000" b="1" dirty="0"/>
              <a:t>			country,</a:t>
            </a:r>
          </a:p>
          <a:p>
            <a:pPr eaLnBrk="1" hangingPunct="1"/>
            <a:r>
              <a:rPr lang="en-US" sz="2000" b="1" dirty="0"/>
              <a:t>			</a:t>
            </a:r>
            <a:r>
              <a:rPr lang="en-US" sz="2000" b="1" dirty="0" err="1"/>
              <a:t>cont</a:t>
            </a:r>
            <a:endParaRPr lang="en-US" sz="20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from</a:t>
            </a:r>
            <a:r>
              <a:rPr lang="en-US" sz="2000" b="1" dirty="0"/>
              <a:t> </a:t>
            </a:r>
            <a:r>
              <a:rPr lang="en-US" sz="2000" b="1" dirty="0" err="1" smtClean="0"/>
              <a:t>x.Target</a:t>
            </a:r>
            <a:r>
              <a:rPr lang="en-US" sz="2000" b="1" dirty="0" smtClean="0"/>
              <a:t>  </a:t>
            </a:r>
            <a:r>
              <a:rPr lang="en-US" sz="2000" b="1" dirty="0"/>
              <a:t>as  T,</a:t>
            </a:r>
          </a:p>
          <a:p>
            <a:pPr eaLnBrk="1" hangingPunct="1"/>
            <a:r>
              <a:rPr lang="en-US" sz="2000" b="1" dirty="0"/>
              <a:t>		</a:t>
            </a:r>
            <a:r>
              <a:rPr lang="en-US" sz="2000" b="1" dirty="0" err="1" smtClean="0"/>
              <a:t>x.Inst_Lookup</a:t>
            </a:r>
            <a:r>
              <a:rPr lang="en-US" sz="2000" b="1" dirty="0" smtClean="0"/>
              <a:t> </a:t>
            </a:r>
            <a:r>
              <a:rPr lang="en-US" sz="2000" b="1" dirty="0"/>
              <a:t>as L</a:t>
            </a:r>
          </a:p>
          <a:p>
            <a:pPr eaLnBrk="1" hangingPunct="1"/>
            <a:r>
              <a:rPr lang="en-US" sz="2000" b="1" dirty="0"/>
              <a:t>	</a:t>
            </a:r>
            <a:r>
              <a:rPr lang="en-US" sz="2000" b="1" dirty="0">
                <a:solidFill>
                  <a:srgbClr val="FF0000"/>
                </a:solidFill>
              </a:rPr>
              <a:t>where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T_ID</a:t>
            </a:r>
            <a:r>
              <a:rPr lang="en-US" sz="2000" b="1" dirty="0"/>
              <a:t> </a:t>
            </a:r>
            <a:r>
              <a:rPr lang="en-US" sz="2000" b="1" dirty="0" err="1"/>
              <a:t>eq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L_ID</a:t>
            </a:r>
            <a:r>
              <a:rPr lang="en-US" sz="1600" b="1" dirty="0"/>
              <a:t> ;</a:t>
            </a:r>
          </a:p>
          <a:p>
            <a:pPr eaLnBrk="1" hangingPunct="1"/>
            <a:r>
              <a:rPr lang="en-US" sz="2000" b="1" dirty="0"/>
              <a:t>	Quit;	</a:t>
            </a:r>
          </a:p>
          <a:p>
            <a:pPr eaLnBrk="1" hangingPunct="1"/>
            <a:endParaRPr lang="en-US" sz="2000" b="1" dirty="0"/>
          </a:p>
        </p:txBody>
      </p:sp>
      <p:graphicFrame>
        <p:nvGraphicFramePr>
          <p:cNvPr id="33818" name="Group 26"/>
          <p:cNvGraphicFramePr>
            <a:graphicFrameLocks noGrp="1"/>
          </p:cNvGraphicFramePr>
          <p:nvPr>
            <p:ph sz="half" idx="2"/>
          </p:nvPr>
        </p:nvGraphicFramePr>
        <p:xfrm>
          <a:off x="4648200" y="838200"/>
          <a:ext cx="3276600" cy="1295400"/>
        </p:xfrm>
        <a:graphic>
          <a:graphicData uri="http://schemas.openxmlformats.org/drawingml/2006/table">
            <a:tbl>
              <a:tblPr/>
              <a:tblGrid>
                <a:gridCol w="1054100"/>
                <a:gridCol w="1087438"/>
                <a:gridCol w="1135062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NrAm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20" name="TextBox 5"/>
          <p:cNvSpPr txBox="1">
            <a:spLocks noChangeArrowheads="1"/>
          </p:cNvSpPr>
          <p:nvPr/>
        </p:nvSpPr>
        <p:spPr bwMode="auto">
          <a:xfrm>
            <a:off x="5105400" y="4724400"/>
            <a:ext cx="374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solidFill>
                  <a:srgbClr val="0000FF"/>
                </a:solidFill>
              </a:rPr>
              <a:t>Example for use of Alias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Example 5 (Inner Join)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ph sz="half" idx="1"/>
          </p:nvPr>
        </p:nvGraphicFramePr>
        <p:xfrm>
          <a:off x="228600" y="838200"/>
          <a:ext cx="4038600" cy="1249363"/>
        </p:xfrm>
        <a:graphic>
          <a:graphicData uri="http://schemas.openxmlformats.org/drawingml/2006/table">
            <a:tbl>
              <a:tblPr/>
              <a:tblGrid>
                <a:gridCol w="1412875"/>
                <a:gridCol w="1212850"/>
                <a:gridCol w="141287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685800" y="2743200"/>
            <a:ext cx="69342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/>
              <a:t>/* Merge 2 data sets  */</a:t>
            </a:r>
          </a:p>
          <a:p>
            <a:pPr eaLnBrk="1" hangingPunct="1"/>
            <a:r>
              <a:rPr lang="en-US" sz="2000" dirty="0">
                <a:solidFill>
                  <a:srgbClr val="FF0000"/>
                </a:solidFill>
              </a:rPr>
              <a:t>Proc SQL</a:t>
            </a:r>
            <a:r>
              <a:rPr lang="en-US" sz="2000" dirty="0"/>
              <a:t>;</a:t>
            </a:r>
          </a:p>
          <a:p>
            <a:pPr eaLnBrk="1" hangingPunct="1"/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Select</a:t>
            </a:r>
            <a:r>
              <a:rPr lang="en-US" sz="2000" dirty="0"/>
              <a:t> ID, </a:t>
            </a:r>
          </a:p>
          <a:p>
            <a:pPr eaLnBrk="1" hangingPunct="1"/>
            <a:r>
              <a:rPr lang="en-US" sz="2000" dirty="0"/>
              <a:t>			organ,</a:t>
            </a:r>
          </a:p>
          <a:p>
            <a:pPr eaLnBrk="1" hangingPunct="1"/>
            <a:r>
              <a:rPr lang="en-US" sz="2000" dirty="0"/>
              <a:t>			</a:t>
            </a:r>
            <a:r>
              <a:rPr lang="en-US" sz="2000" dirty="0" err="1"/>
              <a:t>T.inst_Id</a:t>
            </a:r>
            <a:r>
              <a:rPr lang="en-US" sz="2000" dirty="0"/>
              <a:t> as </a:t>
            </a:r>
            <a:r>
              <a:rPr lang="en-US" sz="2000" dirty="0" err="1">
                <a:solidFill>
                  <a:srgbClr val="0000FF"/>
                </a:solidFill>
              </a:rPr>
              <a:t>Target_inst_ID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sz="2000" dirty="0"/>
              <a:t>			</a:t>
            </a:r>
            <a:r>
              <a:rPr lang="en-US" sz="2000" dirty="0" err="1"/>
              <a:t>L.inst_ID</a:t>
            </a:r>
            <a:r>
              <a:rPr lang="en-US" sz="2000" dirty="0"/>
              <a:t> as </a:t>
            </a:r>
            <a:r>
              <a:rPr lang="en-US" sz="2000" dirty="0" err="1">
                <a:solidFill>
                  <a:srgbClr val="0000FF"/>
                </a:solidFill>
              </a:rPr>
              <a:t>Lkup_inst_ID</a:t>
            </a:r>
            <a:r>
              <a:rPr lang="en-US" sz="2000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sz="2000" dirty="0"/>
              <a:t>			country,</a:t>
            </a:r>
          </a:p>
          <a:p>
            <a:pPr eaLnBrk="1" hangingPunct="1"/>
            <a:r>
              <a:rPr lang="en-US" sz="2000" dirty="0"/>
              <a:t>			</a:t>
            </a:r>
            <a:r>
              <a:rPr lang="en-US" sz="2000" dirty="0" err="1"/>
              <a:t>cont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from</a:t>
            </a:r>
            <a:r>
              <a:rPr lang="en-US" sz="2000" dirty="0"/>
              <a:t> </a:t>
            </a:r>
            <a:r>
              <a:rPr lang="en-US" sz="2000" dirty="0" err="1" smtClean="0"/>
              <a:t>x.Target</a:t>
            </a:r>
            <a:r>
              <a:rPr lang="en-US" sz="2000" dirty="0" smtClean="0"/>
              <a:t> </a:t>
            </a:r>
            <a:r>
              <a:rPr lang="en-US" sz="2000" dirty="0"/>
              <a:t>as </a:t>
            </a:r>
            <a:r>
              <a:rPr lang="en-US" sz="2000" b="1" dirty="0"/>
              <a:t>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inner join</a:t>
            </a:r>
          </a:p>
          <a:p>
            <a:pPr eaLnBrk="1" hangingPunct="1"/>
            <a:r>
              <a:rPr lang="en-US" sz="2000" dirty="0"/>
              <a:t>		</a:t>
            </a:r>
            <a:r>
              <a:rPr lang="en-US" sz="2000" dirty="0" err="1" smtClean="0"/>
              <a:t>x.Inst_Lookup</a:t>
            </a:r>
            <a:r>
              <a:rPr lang="en-US" sz="2000" dirty="0" smtClean="0"/>
              <a:t> </a:t>
            </a:r>
            <a:r>
              <a:rPr lang="en-US" sz="2000" dirty="0"/>
              <a:t>as </a:t>
            </a:r>
            <a:r>
              <a:rPr lang="en-US" sz="2000" b="1" dirty="0"/>
              <a:t>L</a:t>
            </a:r>
          </a:p>
          <a:p>
            <a:pPr eaLnBrk="1" hangingPunct="1"/>
            <a:r>
              <a:rPr lang="en-US" sz="2000" dirty="0"/>
              <a:t>	</a:t>
            </a:r>
            <a:r>
              <a:rPr lang="en-US" sz="2000" dirty="0">
                <a:solidFill>
                  <a:srgbClr val="FF0000"/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Target_inst_ID</a:t>
            </a:r>
            <a:r>
              <a:rPr lang="en-US" sz="2000" dirty="0" smtClean="0"/>
              <a:t> </a:t>
            </a:r>
            <a:r>
              <a:rPr lang="en-US" sz="2000" dirty="0" err="1"/>
              <a:t>eq</a:t>
            </a:r>
            <a:r>
              <a:rPr lang="en-US" sz="2000" dirty="0"/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Lkup_inst_ID</a:t>
            </a:r>
            <a:r>
              <a:rPr lang="en-US" sz="1600" dirty="0" smtClean="0"/>
              <a:t> </a:t>
            </a:r>
            <a:r>
              <a:rPr lang="en-US" sz="1600" dirty="0"/>
              <a:t>;</a:t>
            </a:r>
          </a:p>
          <a:p>
            <a:pPr eaLnBrk="1" hangingPunct="1"/>
            <a:r>
              <a:rPr lang="en-US" sz="2000" dirty="0"/>
              <a:t>	Quit;</a:t>
            </a:r>
          </a:p>
          <a:p>
            <a:pPr eaLnBrk="1" hangingPunct="1"/>
            <a:r>
              <a:rPr lang="en-US" sz="2000" dirty="0"/>
              <a:t>	</a:t>
            </a:r>
          </a:p>
          <a:p>
            <a:pPr eaLnBrk="1" hangingPunct="1"/>
            <a:endParaRPr lang="en-US" sz="2000" dirty="0"/>
          </a:p>
        </p:txBody>
      </p:sp>
      <p:graphicFrame>
        <p:nvGraphicFramePr>
          <p:cNvPr id="34842" name="Group 26"/>
          <p:cNvGraphicFramePr>
            <a:graphicFrameLocks noGrp="1"/>
          </p:cNvGraphicFramePr>
          <p:nvPr>
            <p:ph sz="half" idx="2"/>
          </p:nvPr>
        </p:nvGraphicFramePr>
        <p:xfrm>
          <a:off x="4648200" y="914400"/>
          <a:ext cx="3276600" cy="1097280"/>
        </p:xfrm>
        <a:graphic>
          <a:graphicData uri="http://schemas.openxmlformats.org/drawingml/2006/table">
            <a:tbl>
              <a:tblPr/>
              <a:tblGrid>
                <a:gridCol w="1054100"/>
                <a:gridCol w="1087438"/>
                <a:gridCol w="1135062"/>
              </a:tblGrid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Inst_ID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NrAm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Merge SAS data files and DB Tables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Proc SQL;</a:t>
            </a:r>
          </a:p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merge_SAS_db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 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from </a:t>
            </a:r>
            <a:r>
              <a:rPr lang="en-US" b="1" dirty="0" err="1" smtClean="0">
                <a:solidFill>
                  <a:srgbClr val="FF0000"/>
                </a:solidFill>
              </a:rPr>
              <a:t>x.Target</a:t>
            </a:r>
            <a:r>
              <a:rPr lang="en-US" dirty="0" smtClean="0"/>
              <a:t> as x left join </a:t>
            </a:r>
            <a:r>
              <a:rPr lang="en-US" b="1" dirty="0" smtClean="0">
                <a:solidFill>
                  <a:srgbClr val="FF0000"/>
                </a:solidFill>
              </a:rPr>
              <a:t>my.reg</a:t>
            </a:r>
            <a:r>
              <a:rPr lang="en-US" dirty="0" smtClean="0"/>
              <a:t> as y</a:t>
            </a:r>
          </a:p>
          <a:p>
            <a:pPr marL="0" indent="0">
              <a:buNone/>
            </a:pPr>
            <a:r>
              <a:rPr lang="en-US" dirty="0" smtClean="0"/>
              <a:t>	On x.ID = </a:t>
            </a:r>
            <a:r>
              <a:rPr lang="en-US" dirty="0" err="1" smtClean="0"/>
              <a:t>y.PatID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Quit;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118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4800" dirty="0" smtClean="0">
                <a:latin typeface="Arial Black" pitchFamily="34" charset="0"/>
              </a:rPr>
              <a:t>What is the difference?</a:t>
            </a:r>
          </a:p>
        </p:txBody>
      </p:sp>
      <p:sp>
        <p:nvSpPr>
          <p:cNvPr id="30723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4191000" cy="3785652"/>
          </a:xfrm>
          <a:prstGeom prst="rect">
            <a:avLst/>
          </a:prstGeom>
          <a:solidFill>
            <a:srgbClr val="E5F6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rgbClr val="FF0000"/>
                </a:solidFill>
              </a:rPr>
              <a:t>Proc </a:t>
            </a:r>
            <a:r>
              <a:rPr lang="en-US" sz="1600" dirty="0" smtClean="0">
                <a:solidFill>
                  <a:srgbClr val="FF0000"/>
                </a:solidFill>
              </a:rPr>
              <a:t>SQL</a:t>
            </a:r>
            <a:r>
              <a:rPr lang="en-US" sz="1600" dirty="0" smtClean="0"/>
              <a:t>;</a:t>
            </a:r>
          </a:p>
          <a:p>
            <a:pPr eaLnBrk="1" hangingPunct="1"/>
            <a:r>
              <a:rPr lang="en-US" sz="1600" dirty="0"/>
              <a:t>	</a:t>
            </a:r>
          </a:p>
          <a:p>
            <a:pPr eaLnBrk="1" hangingPunct="1"/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Select</a:t>
            </a:r>
            <a:r>
              <a:rPr lang="en-US" sz="1600" dirty="0"/>
              <a:t> ID, </a:t>
            </a:r>
          </a:p>
          <a:p>
            <a:pPr eaLnBrk="1" hangingPunct="1"/>
            <a:r>
              <a:rPr lang="en-US" sz="1600" dirty="0"/>
              <a:t>			organ,</a:t>
            </a:r>
          </a:p>
          <a:p>
            <a:pPr eaLnBrk="1" hangingPunct="1"/>
            <a:r>
              <a:rPr lang="en-US" sz="1600" dirty="0"/>
              <a:t>			</a:t>
            </a:r>
            <a:r>
              <a:rPr lang="en-US" sz="1600" dirty="0" err="1"/>
              <a:t>T.inst_Id</a:t>
            </a:r>
            <a:r>
              <a:rPr lang="en-US" sz="1600" dirty="0"/>
              <a:t> as </a:t>
            </a:r>
            <a:r>
              <a:rPr lang="en-US" sz="1600" dirty="0" err="1">
                <a:solidFill>
                  <a:srgbClr val="0000FF"/>
                </a:solidFill>
              </a:rPr>
              <a:t>Target_inst_ID</a:t>
            </a:r>
            <a:r>
              <a:rPr lang="en-US" sz="1600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sz="1600" dirty="0"/>
              <a:t>			</a:t>
            </a:r>
            <a:r>
              <a:rPr lang="en-US" sz="1600" dirty="0" err="1"/>
              <a:t>L.inst_ID</a:t>
            </a:r>
            <a:r>
              <a:rPr lang="en-US" sz="1600" dirty="0"/>
              <a:t> as </a:t>
            </a:r>
            <a:r>
              <a:rPr lang="en-US" sz="1600" dirty="0" err="1">
                <a:solidFill>
                  <a:srgbClr val="0000FF"/>
                </a:solidFill>
              </a:rPr>
              <a:t>Lkup_inst_ID</a:t>
            </a:r>
            <a:r>
              <a:rPr lang="en-US" sz="1600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sz="1600" dirty="0"/>
              <a:t>			country,</a:t>
            </a:r>
          </a:p>
          <a:p>
            <a:pPr eaLnBrk="1" hangingPunct="1"/>
            <a:r>
              <a:rPr lang="en-US" sz="1600" dirty="0"/>
              <a:t>			name,</a:t>
            </a:r>
          </a:p>
          <a:p>
            <a:pPr eaLnBrk="1" hangingPunct="1"/>
            <a:r>
              <a:rPr lang="en-US" sz="1600" dirty="0"/>
              <a:t>			</a:t>
            </a:r>
            <a:r>
              <a:rPr lang="en-US" sz="1600" dirty="0" err="1"/>
              <a:t>cont</a:t>
            </a:r>
            <a:r>
              <a:rPr lang="en-US" sz="1600" dirty="0"/>
              <a:t> </a:t>
            </a:r>
            <a:endParaRPr lang="en-US" sz="16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from</a:t>
            </a:r>
            <a:r>
              <a:rPr lang="en-US" sz="1600" dirty="0"/>
              <a:t> </a:t>
            </a:r>
            <a:r>
              <a:rPr lang="en-US" sz="1600" dirty="0" err="1" smtClean="0"/>
              <a:t>x.Target</a:t>
            </a:r>
            <a:r>
              <a:rPr lang="en-US" sz="1600" dirty="0" smtClean="0"/>
              <a:t> </a:t>
            </a:r>
            <a:r>
              <a:rPr lang="en-US" sz="1600" dirty="0"/>
              <a:t>as T </a:t>
            </a:r>
            <a:r>
              <a:rPr lang="en-US" sz="1600" dirty="0">
                <a:solidFill>
                  <a:srgbClr val="FF0000"/>
                </a:solidFill>
              </a:rPr>
              <a:t>left join</a:t>
            </a:r>
          </a:p>
          <a:p>
            <a:pPr eaLnBrk="1" hangingPunct="1"/>
            <a:r>
              <a:rPr lang="en-US" sz="1600" dirty="0"/>
              <a:t>	        </a:t>
            </a:r>
            <a:r>
              <a:rPr lang="en-US" sz="1600" dirty="0" err="1"/>
              <a:t>x.Inst_Lookup</a:t>
            </a:r>
            <a:r>
              <a:rPr lang="en-US" sz="1600" dirty="0"/>
              <a:t> as L</a:t>
            </a:r>
          </a:p>
          <a:p>
            <a:pPr eaLnBrk="1" hangingPunct="1"/>
            <a:r>
              <a:rPr lang="en-US" sz="1600" dirty="0"/>
              <a:t>	</a:t>
            </a:r>
            <a:r>
              <a:rPr lang="en-US" sz="1600" dirty="0">
                <a:solidFill>
                  <a:srgbClr val="FF0000"/>
                </a:solidFill>
              </a:rPr>
              <a:t>on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</a:rPr>
              <a:t>T.inst_ID</a:t>
            </a:r>
            <a:r>
              <a:rPr lang="en-US" sz="1600" dirty="0"/>
              <a:t> </a:t>
            </a:r>
            <a:r>
              <a:rPr lang="en-US" sz="1600" dirty="0" err="1"/>
              <a:t>eq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00FF"/>
                </a:solidFill>
              </a:rPr>
              <a:t>L.inst_ID</a:t>
            </a:r>
            <a:r>
              <a:rPr lang="en-US" sz="1600" dirty="0"/>
              <a:t> ;</a:t>
            </a:r>
          </a:p>
          <a:p>
            <a:pPr eaLnBrk="1" hangingPunct="1"/>
            <a:r>
              <a:rPr lang="en-US" sz="1600" dirty="0"/>
              <a:t>	Quit;</a:t>
            </a:r>
          </a:p>
          <a:p>
            <a:pPr eaLnBrk="1" hangingPunct="1"/>
            <a:r>
              <a:rPr lang="en-US" sz="1600" dirty="0"/>
              <a:t>	</a:t>
            </a:r>
          </a:p>
          <a:p>
            <a:pPr eaLnBrk="1" hangingPunct="1"/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24400" y="1447800"/>
            <a:ext cx="5410200" cy="4449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Proc sort data= </a:t>
            </a:r>
            <a:r>
              <a:rPr lang="en-US" sz="1600" kern="0" dirty="0" err="1">
                <a:latin typeface="+mn-lt"/>
              </a:rPr>
              <a:t>x.Target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By </a:t>
            </a:r>
            <a:r>
              <a:rPr lang="en-US" sz="1600" kern="0" dirty="0" err="1">
                <a:latin typeface="+mn-lt"/>
              </a:rPr>
              <a:t>Inst_ID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Run;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Proc sort data= </a:t>
            </a:r>
            <a:r>
              <a:rPr lang="en-US" sz="1600" kern="0" dirty="0" err="1">
                <a:latin typeface="+mn-lt"/>
              </a:rPr>
              <a:t>x.Inst_Lookup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By </a:t>
            </a:r>
            <a:r>
              <a:rPr lang="en-US" sz="1600" kern="0" dirty="0" err="1">
                <a:latin typeface="+mn-lt"/>
              </a:rPr>
              <a:t>Inst_ID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Run;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Data </a:t>
            </a:r>
            <a:r>
              <a:rPr lang="en-US" sz="1600" kern="0" dirty="0" err="1">
                <a:latin typeface="+mn-lt"/>
              </a:rPr>
              <a:t>x.Target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Merge </a:t>
            </a:r>
            <a:r>
              <a:rPr lang="en-US" sz="1600" kern="0" dirty="0" err="1">
                <a:latin typeface="+mn-lt"/>
              </a:rPr>
              <a:t>x.Target</a:t>
            </a:r>
            <a:r>
              <a:rPr lang="en-US" sz="1600" kern="0" dirty="0">
                <a:latin typeface="+mn-lt"/>
              </a:rPr>
              <a:t> (in=</a:t>
            </a:r>
            <a:r>
              <a:rPr lang="en-US" sz="1600" kern="0" dirty="0" err="1">
                <a:latin typeface="+mn-lt"/>
              </a:rPr>
              <a:t>inTarget</a:t>
            </a:r>
            <a:r>
              <a:rPr lang="en-US" sz="1600" kern="0" dirty="0">
                <a:latin typeface="+mn-lt"/>
              </a:rPr>
              <a:t>) </a:t>
            </a:r>
            <a:r>
              <a:rPr lang="en-US" sz="1600" kern="0" dirty="0" err="1">
                <a:latin typeface="+mn-lt"/>
              </a:rPr>
              <a:t>x.Inst_Lookup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By </a:t>
            </a:r>
            <a:r>
              <a:rPr lang="en-US" sz="1600" kern="0" dirty="0" err="1">
                <a:latin typeface="+mn-lt"/>
              </a:rPr>
              <a:t>Inst_id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If </a:t>
            </a:r>
            <a:r>
              <a:rPr lang="en-US" sz="1600" kern="0" dirty="0" err="1">
                <a:latin typeface="+mn-lt"/>
              </a:rPr>
              <a:t>inTarget</a:t>
            </a:r>
            <a:r>
              <a:rPr lang="en-US" sz="1600" kern="0" dirty="0">
                <a:latin typeface="+mn-lt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Run;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Proc freq;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Table country;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600" kern="0" dirty="0">
                <a:latin typeface="+mn-lt"/>
              </a:rPr>
              <a:t>Run;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91215"/>
              </p:ext>
            </p:extLst>
          </p:nvPr>
        </p:nvGraphicFramePr>
        <p:xfrm>
          <a:off x="381000" y="434251"/>
          <a:ext cx="3429000" cy="271304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066800"/>
              </a:tblGrid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274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693820"/>
              </p:ext>
            </p:extLst>
          </p:nvPr>
        </p:nvGraphicFramePr>
        <p:xfrm>
          <a:off x="4267200" y="533400"/>
          <a:ext cx="39624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  <a:gridCol w="1143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155" name="Group 147"/>
          <p:cNvGraphicFramePr>
            <a:graphicFrameLocks noGrp="1"/>
          </p:cNvGraphicFramePr>
          <p:nvPr>
            <p:ph/>
          </p:nvPr>
        </p:nvGraphicFramePr>
        <p:xfrm>
          <a:off x="533400" y="3733800"/>
          <a:ext cx="6096000" cy="2894015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990600"/>
                <a:gridCol w="1524000"/>
                <a:gridCol w="15240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953" name="Text Box 125"/>
          <p:cNvSpPr txBox="1">
            <a:spLocks noChangeArrowheads="1"/>
          </p:cNvSpPr>
          <p:nvPr/>
        </p:nvSpPr>
        <p:spPr bwMode="auto">
          <a:xfrm>
            <a:off x="609600" y="31242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=&gt; Left  Join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0861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x.Target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8764" y="1524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x.Surgeon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5 (Left Join)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934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/* Merge 2 data sets  */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PatID</a:t>
            </a:r>
            <a:r>
              <a:rPr lang="en-US" dirty="0"/>
              <a:t>, 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smtClean="0"/>
              <a:t>Organ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T.SurgId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Target_SurgID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L.SurgID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/>
              <a:t>SurgName</a:t>
            </a:r>
            <a:r>
              <a:rPr lang="en-US" dirty="0" smtClean="0"/>
              <a:t>,</a:t>
            </a:r>
          </a:p>
          <a:p>
            <a:pPr eaLnBrk="1" hangingPunct="1"/>
            <a:r>
              <a:rPr lang="en-US" dirty="0" smtClean="0"/>
              <a:t>			Hospital</a:t>
            </a:r>
            <a:endParaRPr lang="en-US" dirty="0"/>
          </a:p>
          <a:p>
            <a:pPr eaLnBrk="1" hangingPunct="1"/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x.Target</a:t>
            </a:r>
            <a:r>
              <a:rPr lang="en-US" dirty="0"/>
              <a:t> as T </a:t>
            </a:r>
            <a:r>
              <a:rPr lang="en-US" dirty="0">
                <a:solidFill>
                  <a:srgbClr val="FF0000"/>
                </a:solidFill>
              </a:rPr>
              <a:t>left  join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 err="1" smtClean="0"/>
              <a:t>x.Surgeon</a:t>
            </a:r>
            <a:r>
              <a:rPr lang="en-US" dirty="0" smtClean="0"/>
              <a:t> </a:t>
            </a:r>
            <a:r>
              <a:rPr lang="en-US" dirty="0"/>
              <a:t>as L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Target_SurgID</a:t>
            </a:r>
            <a:r>
              <a:rPr lang="en-US" dirty="0" smtClean="0"/>
              <a:t>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>
                <a:latin typeface="Arial Black" pitchFamily="34" charset="0"/>
              </a:rPr>
              <a:t>;</a:t>
            </a:r>
          </a:p>
          <a:p>
            <a:pPr eaLnBrk="1" hangingPunct="1"/>
            <a:r>
              <a:rPr lang="en-US" dirty="0"/>
              <a:t>	Quit;</a:t>
            </a:r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05" name="Group 169"/>
          <p:cNvGraphicFramePr>
            <a:graphicFrameLocks noGrp="1"/>
          </p:cNvGraphicFramePr>
          <p:nvPr/>
        </p:nvGraphicFramePr>
        <p:xfrm>
          <a:off x="304800" y="152400"/>
          <a:ext cx="3429000" cy="271304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066800"/>
              </a:tblGrid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274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018" name="Group 82"/>
          <p:cNvGraphicFramePr>
            <a:graphicFrameLocks noGrp="1"/>
          </p:cNvGraphicFramePr>
          <p:nvPr/>
        </p:nvGraphicFramePr>
        <p:xfrm>
          <a:off x="4343400" y="304800"/>
          <a:ext cx="39624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  <a:gridCol w="1143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198" name="Group 262"/>
          <p:cNvGraphicFramePr>
            <a:graphicFrameLocks noGrp="1"/>
          </p:cNvGraphicFramePr>
          <p:nvPr>
            <p:ph/>
          </p:nvPr>
        </p:nvGraphicFramePr>
        <p:xfrm>
          <a:off x="533400" y="4267200"/>
          <a:ext cx="6096000" cy="2251077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990600"/>
                <a:gridCol w="1524000"/>
                <a:gridCol w="15240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917" name="Text Box 263"/>
          <p:cNvSpPr txBox="1">
            <a:spLocks noChangeArrowheads="1"/>
          </p:cNvSpPr>
          <p:nvPr/>
        </p:nvSpPr>
        <p:spPr bwMode="auto">
          <a:xfrm>
            <a:off x="593725" y="3265488"/>
            <a:ext cx="226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=&gt; Inner Join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5 (Inner Join)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934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/* Merge 2 data sets  */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PatID</a:t>
            </a:r>
            <a:r>
              <a:rPr lang="en-US" dirty="0"/>
              <a:t>, 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smtClean="0"/>
              <a:t>Organ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T.SurgId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Target_SurgID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L.SurgID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/>
              <a:t>SurgName</a:t>
            </a:r>
            <a:r>
              <a:rPr lang="en-US" dirty="0" smtClean="0"/>
              <a:t>,</a:t>
            </a:r>
          </a:p>
          <a:p>
            <a:pPr eaLnBrk="1" hangingPunct="1"/>
            <a:r>
              <a:rPr lang="en-US" dirty="0" smtClean="0"/>
              <a:t>			Hospital</a:t>
            </a:r>
            <a:endParaRPr lang="en-US" dirty="0"/>
          </a:p>
          <a:p>
            <a:pPr eaLnBrk="1" hangingPunct="1"/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x.Target</a:t>
            </a:r>
            <a:r>
              <a:rPr lang="en-US" dirty="0"/>
              <a:t> as T </a:t>
            </a:r>
            <a:r>
              <a:rPr lang="en-US" dirty="0" smtClean="0">
                <a:solidFill>
                  <a:srgbClr val="FF0000"/>
                </a:solidFill>
              </a:rPr>
              <a:t>inner  </a:t>
            </a:r>
            <a:r>
              <a:rPr lang="en-US" dirty="0">
                <a:solidFill>
                  <a:srgbClr val="FF0000"/>
                </a:solidFill>
              </a:rPr>
              <a:t>join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 err="1" smtClean="0"/>
              <a:t>x.Surgeon</a:t>
            </a:r>
            <a:r>
              <a:rPr lang="en-US" dirty="0" smtClean="0"/>
              <a:t> </a:t>
            </a:r>
            <a:r>
              <a:rPr lang="en-US" dirty="0"/>
              <a:t>as L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Target_SurgID</a:t>
            </a:r>
            <a:r>
              <a:rPr lang="en-US" dirty="0" smtClean="0"/>
              <a:t>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>
                <a:latin typeface="Arial Black" pitchFamily="34" charset="0"/>
              </a:rPr>
              <a:t>;</a:t>
            </a:r>
          </a:p>
          <a:p>
            <a:pPr eaLnBrk="1" hangingPunct="1"/>
            <a:r>
              <a:rPr lang="en-US" dirty="0"/>
              <a:t>	Quit;</a:t>
            </a:r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4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Group 2"/>
          <p:cNvGraphicFramePr>
            <a:graphicFrameLocks noGrp="1"/>
          </p:cNvGraphicFramePr>
          <p:nvPr/>
        </p:nvGraphicFramePr>
        <p:xfrm>
          <a:off x="304800" y="152400"/>
          <a:ext cx="3429000" cy="271304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066800"/>
              </a:tblGrid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274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100" name="Group 44"/>
          <p:cNvGraphicFramePr>
            <a:graphicFrameLocks noGrp="1"/>
          </p:cNvGraphicFramePr>
          <p:nvPr/>
        </p:nvGraphicFramePr>
        <p:xfrm>
          <a:off x="4343400" y="304800"/>
          <a:ext cx="39624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  <a:gridCol w="1143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221" name="Group 165"/>
          <p:cNvGraphicFramePr>
            <a:graphicFrameLocks noGrp="1"/>
          </p:cNvGraphicFramePr>
          <p:nvPr>
            <p:ph/>
          </p:nvPr>
        </p:nvGraphicFramePr>
        <p:xfrm>
          <a:off x="533400" y="3529013"/>
          <a:ext cx="6096000" cy="3328988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990600"/>
                <a:gridCol w="1524000"/>
                <a:gridCol w="1524000"/>
              </a:tblGrid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013" name="Text Box 137"/>
          <p:cNvSpPr txBox="1">
            <a:spLocks noChangeArrowheads="1"/>
          </p:cNvSpPr>
          <p:nvPr/>
        </p:nvSpPr>
        <p:spPr bwMode="auto">
          <a:xfrm>
            <a:off x="609600" y="2971800"/>
            <a:ext cx="2124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=&gt; Full  Join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Why learn SQL</a:t>
            </a:r>
            <a:endParaRPr lang="en-US" sz="5400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 SQL can not only retrieve information without having to learn SAS syntax, but it can do this very often with fewer and shorter statements than traditional SAS code. </a:t>
            </a:r>
          </a:p>
          <a:p>
            <a:r>
              <a:rPr lang="en-US" sz="3200" dirty="0" smtClean="0"/>
              <a:t>Additionally,  SQL uses  often fewer resources than conventional DATA and PROC steps. Further the knowledge can be transferred to other SQL packages.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8080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5 (Full Join)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934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/* Merge 2 data sets  */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PatID</a:t>
            </a:r>
            <a:r>
              <a:rPr lang="en-US" dirty="0"/>
              <a:t>, 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smtClean="0"/>
              <a:t>Organ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T.SurgId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Target_SurgID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L.SurgID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/>
              <a:t>SurgName</a:t>
            </a:r>
            <a:r>
              <a:rPr lang="en-US" dirty="0" smtClean="0"/>
              <a:t>,</a:t>
            </a:r>
          </a:p>
          <a:p>
            <a:pPr eaLnBrk="1" hangingPunct="1"/>
            <a:r>
              <a:rPr lang="en-US" dirty="0" smtClean="0"/>
              <a:t>			Hospital</a:t>
            </a:r>
            <a:endParaRPr lang="en-US" dirty="0"/>
          </a:p>
          <a:p>
            <a:pPr eaLnBrk="1" hangingPunct="1"/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x.Target</a:t>
            </a:r>
            <a:r>
              <a:rPr lang="en-US" dirty="0"/>
              <a:t> as T </a:t>
            </a:r>
            <a:r>
              <a:rPr lang="en-US" dirty="0" smtClean="0">
                <a:solidFill>
                  <a:srgbClr val="FF0000"/>
                </a:solidFill>
              </a:rPr>
              <a:t>full  </a:t>
            </a:r>
            <a:r>
              <a:rPr lang="en-US" dirty="0">
                <a:solidFill>
                  <a:srgbClr val="FF0000"/>
                </a:solidFill>
              </a:rPr>
              <a:t>join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 err="1" smtClean="0"/>
              <a:t>x.Surgeon</a:t>
            </a:r>
            <a:r>
              <a:rPr lang="en-US" dirty="0" smtClean="0"/>
              <a:t> </a:t>
            </a:r>
            <a:r>
              <a:rPr lang="en-US" dirty="0"/>
              <a:t>as L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Target_SurgID</a:t>
            </a:r>
            <a:r>
              <a:rPr lang="en-US" dirty="0" smtClean="0"/>
              <a:t>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>
                <a:latin typeface="Arial Black" pitchFamily="34" charset="0"/>
              </a:rPr>
              <a:t>;</a:t>
            </a:r>
          </a:p>
          <a:p>
            <a:pPr eaLnBrk="1" hangingPunct="1"/>
            <a:r>
              <a:rPr lang="en-US" dirty="0"/>
              <a:t>	Quit;</a:t>
            </a:r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304800" y="152400"/>
          <a:ext cx="3429000" cy="2713040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066800"/>
              </a:tblGrid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S8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30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  <a:tr h="274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S9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076" name="Group 44"/>
          <p:cNvGraphicFramePr>
            <a:graphicFrameLocks noGrp="1"/>
          </p:cNvGraphicFramePr>
          <p:nvPr/>
        </p:nvGraphicFramePr>
        <p:xfrm>
          <a:off x="4343400" y="304800"/>
          <a:ext cx="3962400" cy="1828800"/>
        </p:xfrm>
        <a:graphic>
          <a:graphicData uri="http://schemas.openxmlformats.org/drawingml/2006/table">
            <a:tbl>
              <a:tblPr/>
              <a:tblGrid>
                <a:gridCol w="1371600"/>
                <a:gridCol w="1447800"/>
                <a:gridCol w="114300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81" name="Group 149"/>
          <p:cNvGraphicFramePr>
            <a:graphicFrameLocks noGrp="1"/>
          </p:cNvGraphicFramePr>
          <p:nvPr>
            <p:ph/>
          </p:nvPr>
        </p:nvGraphicFramePr>
        <p:xfrm>
          <a:off x="533400" y="3733800"/>
          <a:ext cx="6096000" cy="2895603"/>
        </p:xfrm>
        <a:graphic>
          <a:graphicData uri="http://schemas.openxmlformats.org/drawingml/2006/table">
            <a:tbl>
              <a:tblPr/>
              <a:tblGrid>
                <a:gridCol w="990600"/>
                <a:gridCol w="1066800"/>
                <a:gridCol w="990600"/>
                <a:gridCol w="1524000"/>
                <a:gridCol w="1524000"/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Organ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SurgID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SurgName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Hospital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X2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X3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1158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1396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1257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X4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TMC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1079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6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Dr. X5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977" name="Text Box 137"/>
          <p:cNvSpPr txBox="1">
            <a:spLocks noChangeArrowheads="1"/>
          </p:cNvSpPr>
          <p:nvPr/>
        </p:nvSpPr>
        <p:spPr bwMode="auto">
          <a:xfrm>
            <a:off x="609600" y="3124200"/>
            <a:ext cx="238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rgbClr val="FF0000"/>
                </a:solidFill>
              </a:rPr>
              <a:t>=&gt; Right  Join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/>
              <a:t>Example 5 (right Join)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914400" y="1676400"/>
            <a:ext cx="6934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  <a:tab pos="1203325" algn="l"/>
                <a:tab pos="1484313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/* Merge 2 data sets  */</a:t>
            </a:r>
          </a:p>
          <a:p>
            <a:pPr eaLnBrk="1" hangingPunct="1"/>
            <a:r>
              <a:rPr lang="en-US" dirty="0" err="1">
                <a:solidFill>
                  <a:srgbClr val="FF0000"/>
                </a:solidFill>
              </a:rPr>
              <a:t>Proc</a:t>
            </a:r>
            <a:r>
              <a:rPr lang="en-US" dirty="0">
                <a:solidFill>
                  <a:srgbClr val="FF0000"/>
                </a:solidFill>
              </a:rPr>
              <a:t> SQL</a:t>
            </a:r>
            <a:r>
              <a:rPr lang="en-US" dirty="0"/>
              <a:t>;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  <a:endParaRPr lang="en-US" dirty="0" smtClean="0"/>
          </a:p>
          <a:p>
            <a:pPr eaLnBrk="1" hangingPunct="1"/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PatID</a:t>
            </a:r>
            <a:r>
              <a:rPr lang="en-US" dirty="0"/>
              <a:t>, 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smtClean="0"/>
              <a:t>Organ</a:t>
            </a:r>
            <a:r>
              <a:rPr lang="en-US" dirty="0"/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T.SurgId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Target_SurgID</a:t>
            </a:r>
            <a:r>
              <a:rPr lang="en-US" dirty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/>
              <a:t>			</a:t>
            </a:r>
            <a:r>
              <a:rPr lang="en-US" dirty="0" err="1" smtClean="0"/>
              <a:t>L.SurgID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r>
              <a:rPr lang="en-US" dirty="0" smtClean="0">
                <a:solidFill>
                  <a:srgbClr val="0000FF"/>
                </a:solidFill>
              </a:rPr>
              <a:t>,</a:t>
            </a: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		</a:t>
            </a:r>
            <a:r>
              <a:rPr lang="en-US" dirty="0" err="1" smtClean="0"/>
              <a:t>SurgName</a:t>
            </a:r>
            <a:r>
              <a:rPr lang="en-US" dirty="0" smtClean="0"/>
              <a:t>,</a:t>
            </a:r>
          </a:p>
          <a:p>
            <a:pPr eaLnBrk="1" hangingPunct="1"/>
            <a:r>
              <a:rPr lang="en-US" dirty="0" smtClean="0"/>
              <a:t>			Hospital</a:t>
            </a:r>
            <a:endParaRPr lang="en-US" dirty="0"/>
          </a:p>
          <a:p>
            <a:pPr eaLnBrk="1" hangingPunct="1"/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x.Target</a:t>
            </a:r>
            <a:r>
              <a:rPr lang="en-US" dirty="0"/>
              <a:t> as T </a:t>
            </a:r>
            <a:r>
              <a:rPr lang="en-US" dirty="0" smtClean="0">
                <a:solidFill>
                  <a:srgbClr val="FF0000"/>
                </a:solidFill>
              </a:rPr>
              <a:t>right  </a:t>
            </a:r>
            <a:r>
              <a:rPr lang="en-US" dirty="0">
                <a:solidFill>
                  <a:srgbClr val="FF0000"/>
                </a:solidFill>
              </a:rPr>
              <a:t>join</a:t>
            </a:r>
          </a:p>
          <a:p>
            <a:pPr eaLnBrk="1" hangingPunct="1"/>
            <a:r>
              <a:rPr lang="en-US" dirty="0"/>
              <a:t>		</a:t>
            </a:r>
            <a:r>
              <a:rPr lang="en-US" dirty="0" smtClean="0"/>
              <a:t>		</a:t>
            </a:r>
            <a:r>
              <a:rPr lang="en-US" dirty="0" err="1" smtClean="0"/>
              <a:t>x.Surgeon</a:t>
            </a:r>
            <a:r>
              <a:rPr lang="en-US" dirty="0" smtClean="0"/>
              <a:t> </a:t>
            </a:r>
            <a:r>
              <a:rPr lang="en-US" dirty="0"/>
              <a:t>as L</a:t>
            </a:r>
          </a:p>
          <a:p>
            <a:pPr eaLnBrk="1" hangingPunct="1"/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Target_SurgID</a:t>
            </a:r>
            <a:r>
              <a:rPr lang="en-US" dirty="0" smtClean="0"/>
              <a:t> </a:t>
            </a:r>
            <a:r>
              <a:rPr lang="en-US" dirty="0" err="1"/>
              <a:t>eq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Lkup_SurgID</a:t>
            </a:r>
            <a:endParaRPr 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 smtClean="0">
                <a:latin typeface="Arial Black" pitchFamily="34" charset="0"/>
              </a:rPr>
              <a:t> </a:t>
            </a:r>
            <a:r>
              <a:rPr lang="en-US" b="1" dirty="0">
                <a:latin typeface="Arial Black" pitchFamily="34" charset="0"/>
              </a:rPr>
              <a:t>;</a:t>
            </a:r>
          </a:p>
          <a:p>
            <a:pPr eaLnBrk="1" hangingPunct="1"/>
            <a:r>
              <a:rPr lang="en-US" dirty="0"/>
              <a:t>	Quit;</a:t>
            </a:r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PROC </a:t>
            </a:r>
            <a:r>
              <a:rPr lang="en-US" sz="2400" b="1" dirty="0"/>
              <a:t>SQL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SELECT</a:t>
            </a:r>
            <a:r>
              <a:rPr lang="en-US" sz="2400" dirty="0" smtClean="0"/>
              <a:t> &lt;Distinct&gt; </a:t>
            </a:r>
            <a:r>
              <a:rPr lang="en-US" dirty="0" smtClean="0">
                <a:latin typeface="Arial Black" pitchFamily="34" charset="0"/>
              </a:rPr>
              <a:t>*</a:t>
            </a:r>
            <a:r>
              <a:rPr lang="en-US" sz="2400" dirty="0" smtClean="0"/>
              <a:t>|&lt;</a:t>
            </a:r>
            <a:r>
              <a:rPr lang="en-US" sz="2400" dirty="0" err="1" smtClean="0"/>
              <a:t>table|alias</a:t>
            </a:r>
            <a:r>
              <a:rPr lang="en-US" sz="2400" dirty="0" smtClean="0"/>
              <a:t>.&gt; 	</a:t>
            </a:r>
            <a:r>
              <a:rPr lang="en-US" sz="2400" dirty="0" err="1" smtClean="0"/>
              <a:t>column|expression</a:t>
            </a:r>
            <a:r>
              <a:rPr lang="en-US" sz="2400" dirty="0" smtClean="0"/>
              <a:t>…..&gt;</a:t>
            </a:r>
          </a:p>
          <a:p>
            <a:pPr marL="0" indent="0">
              <a:buNone/>
            </a:pPr>
            <a:r>
              <a:rPr lang="en-US" sz="2400" dirty="0" smtClean="0"/>
              <a:t>&lt;</a:t>
            </a:r>
            <a:r>
              <a:rPr lang="en-US" sz="2400" b="1" dirty="0" smtClean="0"/>
              <a:t>INTO</a:t>
            </a:r>
            <a:r>
              <a:rPr lang="en-US" sz="2400" dirty="0" smtClean="0"/>
              <a:t>	 clause&gt;</a:t>
            </a:r>
          </a:p>
          <a:p>
            <a:pPr marL="0" indent="0">
              <a:buNone/>
            </a:pPr>
            <a:r>
              <a:rPr lang="en-US" sz="2400" b="1" dirty="0" smtClean="0"/>
              <a:t>FROM</a:t>
            </a:r>
            <a:r>
              <a:rPr lang="en-US" sz="2400" dirty="0" smtClean="0"/>
              <a:t>	&lt;</a:t>
            </a:r>
            <a:r>
              <a:rPr lang="en-US" sz="2400" dirty="0" err="1" smtClean="0"/>
              <a:t>libref</a:t>
            </a:r>
            <a:r>
              <a:rPr lang="en-US" sz="2400" dirty="0" smtClean="0"/>
              <a:t>.&gt;table &lt;alias&gt; &lt;JOIN operator&gt;</a:t>
            </a:r>
            <a:br>
              <a:rPr lang="en-US" sz="2400" dirty="0" smtClean="0"/>
            </a:br>
            <a:r>
              <a:rPr lang="en-US" sz="2400" dirty="0" smtClean="0"/>
              <a:t>		</a:t>
            </a:r>
            <a:r>
              <a:rPr lang="en-US" sz="2400" dirty="0"/>
              <a:t> &lt;</a:t>
            </a:r>
            <a:r>
              <a:rPr lang="en-US" sz="2400" dirty="0" err="1"/>
              <a:t>libref</a:t>
            </a:r>
            <a:r>
              <a:rPr lang="en-US" sz="2400" dirty="0"/>
              <a:t>.&gt;table &lt;alias&gt;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ON</a:t>
            </a:r>
            <a:r>
              <a:rPr lang="en-US" sz="2400" dirty="0" smtClean="0"/>
              <a:t>			clause&gt;</a:t>
            </a:r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WHERE</a:t>
            </a:r>
            <a:r>
              <a:rPr lang="en-US" sz="2400" dirty="0"/>
              <a:t>		</a:t>
            </a:r>
            <a:r>
              <a:rPr lang="en-US" sz="2400" dirty="0" smtClean="0"/>
              <a:t>clause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GROUP BY</a:t>
            </a:r>
            <a:r>
              <a:rPr lang="en-US" sz="2400" dirty="0"/>
              <a:t>	</a:t>
            </a:r>
            <a:r>
              <a:rPr lang="en-US" sz="2400" dirty="0" smtClean="0"/>
              <a:t>clause&gt;</a:t>
            </a:r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HAVING	</a:t>
            </a:r>
            <a:r>
              <a:rPr lang="en-US" sz="2400" dirty="0"/>
              <a:t>	clause&gt;</a:t>
            </a:r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ORDER </a:t>
            </a:r>
            <a:r>
              <a:rPr lang="en-US" sz="2400" b="1" dirty="0"/>
              <a:t>BY</a:t>
            </a:r>
            <a:r>
              <a:rPr lang="en-US" sz="2400" dirty="0"/>
              <a:t>	clause&gt;</a:t>
            </a:r>
          </a:p>
          <a:p>
            <a:pPr marL="0" indent="0">
              <a:buNone/>
            </a:pPr>
            <a:r>
              <a:rPr lang="en-US" sz="2400" dirty="0"/>
              <a:t>&lt; </a:t>
            </a:r>
            <a:r>
              <a:rPr lang="en-US" sz="2400" b="1" dirty="0" smtClean="0"/>
              <a:t>USING</a:t>
            </a:r>
            <a:r>
              <a:rPr lang="en-US" sz="2400" dirty="0"/>
              <a:t>	</a:t>
            </a:r>
            <a:r>
              <a:rPr lang="en-US" sz="2400" dirty="0" smtClean="0"/>
              <a:t>	clause&gt;</a:t>
            </a:r>
          </a:p>
          <a:p>
            <a:pPr marL="0" indent="0">
              <a:buNone/>
            </a:pPr>
            <a:r>
              <a:rPr lang="en-US" sz="2400" dirty="0"/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1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2"/>
          <p:cNvSpPr txBox="1">
            <a:spLocks noChangeArrowheads="1"/>
          </p:cNvSpPr>
          <p:nvPr/>
        </p:nvSpPr>
        <p:spPr bwMode="auto">
          <a:xfrm>
            <a:off x="1295400" y="1600200"/>
            <a:ext cx="2165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Customers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1600200" y="3200400"/>
            <a:ext cx="1436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Orders</a:t>
            </a:r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4724400" y="1600200"/>
            <a:ext cx="2212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Employees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5181600" y="3200400"/>
            <a:ext cx="148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/>
              <a:t>Invoice</a:t>
            </a:r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5257800" y="3886200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Key : InvoiceID</a:t>
            </a:r>
          </a:p>
        </p:txBody>
      </p:sp>
      <p:sp>
        <p:nvSpPr>
          <p:cNvPr id="37895" name="TextBox 7"/>
          <p:cNvSpPr txBox="1">
            <a:spLocks noChangeArrowheads="1"/>
          </p:cNvSpPr>
          <p:nvPr/>
        </p:nvSpPr>
        <p:spPr bwMode="auto">
          <a:xfrm>
            <a:off x="1447800" y="3886200"/>
            <a:ext cx="159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Key : OrderID</a:t>
            </a:r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1447800" y="2209800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Key : CustomerID</a:t>
            </a:r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4953000" y="2209800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</a:rPr>
              <a:t>Key : EmployeeID</a:t>
            </a:r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2362200" y="685800"/>
            <a:ext cx="410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>
                <a:latin typeface="Arial Black" pitchFamily="34" charset="0"/>
              </a:rPr>
              <a:t>Demo_SAS.mdb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28600"/>
          <a:ext cx="7772401" cy="2438402"/>
        </p:xfrm>
        <a:graphic>
          <a:graphicData uri="http://schemas.openxmlformats.org/drawingml/2006/table">
            <a:tbl>
              <a:tblPr/>
              <a:tblGrid>
                <a:gridCol w="1110343"/>
                <a:gridCol w="1110343"/>
                <a:gridCol w="1110343"/>
                <a:gridCol w="1110343"/>
                <a:gridCol w="1110343"/>
                <a:gridCol w="1110343"/>
                <a:gridCol w="1110343"/>
              </a:tblGrid>
              <a:tr h="269632">
                <a:tc gridSpan="7">
                  <a:txBody>
                    <a:bodyPr/>
                    <a:lstStyle/>
                    <a:p>
                      <a:r>
                        <a:rPr lang="en-US" sz="1400"/>
                        <a:t>Employees</a:t>
                      </a:r>
                    </a:p>
                  </a:txBody>
                  <a:tcPr marL="36232" marR="36232" marT="18116" marB="18116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694">
                <a:tc>
                  <a:txBody>
                    <a:bodyPr/>
                    <a:lstStyle/>
                    <a:p>
                      <a:r>
                        <a:rPr lang="en-US" sz="1000"/>
                        <a:t>Employee ID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Hired Date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Salary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Department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Job Code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Last Name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First Name</a:t>
                      </a:r>
                      <a:endParaRPr lang="en-US" sz="1400"/>
                    </a:p>
                  </a:txBody>
                  <a:tcPr marL="36232" marR="36232" marT="18116" marB="181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32844"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119012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7/1/1983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$42,340.58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CSR010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602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WOLF-PROVENZA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G.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32844"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120591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12/5/1995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$31,000.55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SHP002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602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HAMMERSTEIN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S.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694"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127845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1/16/1983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$75,320.34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ACC024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204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MEDER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VLADIMIR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67694"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129540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8/1/1997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$56,123.34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SHP002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/>
                        <a:t>204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CHOULAI</a:t>
                      </a:r>
                      <a:endParaRPr lang="en-US" sz="140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CLARA</a:t>
                      </a:r>
                      <a:endParaRPr lang="en-US" sz="1400" dirty="0"/>
                    </a:p>
                  </a:txBody>
                  <a:tcPr marL="36232" marR="36232" marT="18116" marB="1811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819400"/>
          <a:ext cx="8610600" cy="2408236"/>
        </p:xfrm>
        <a:graphic>
          <a:graphicData uri="http://schemas.openxmlformats.org/drawingml/2006/table">
            <a:tbl>
              <a:tblPr/>
              <a:tblGrid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365808">
                <a:tc gridSpan="8">
                  <a:txBody>
                    <a:bodyPr/>
                    <a:lstStyle/>
                    <a:p>
                      <a:r>
                        <a:rPr lang="en-US" sz="1800"/>
                        <a:t>Customers</a:t>
                      </a:r>
                    </a:p>
                  </a:txBody>
                  <a:tcPr marT="45726" marB="45726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9114">
                <a:tc>
                  <a:txBody>
                    <a:bodyPr/>
                    <a:lstStyle/>
                    <a:p>
                      <a:r>
                        <a:rPr lang="en-US" sz="1100"/>
                        <a:t>Customer ID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State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Zip Code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Country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Phone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Name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Address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City</a:t>
                      </a:r>
                      <a:endParaRPr lang="en-US" sz="1800"/>
                    </a:p>
                  </a:txBody>
                  <a:tcPr marT="45726" marB="457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594438">
                <a:tc>
                  <a:txBody>
                    <a:bodyPr/>
                    <a:lstStyle/>
                    <a:p>
                      <a:r>
                        <a:rPr lang="en-US" sz="1100"/>
                        <a:t>14324742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CA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95123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USA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408/629-0589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SANTA CLARA </a:t>
                      </a:r>
                      <a:r>
                        <a:rPr lang="en-US" sz="1100" dirty="0" smtClean="0"/>
                        <a:t>VALLEY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5089 CALERO AVENUE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SAN JOSE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4438">
                <a:tc>
                  <a:txBody>
                    <a:bodyPr/>
                    <a:lstStyle/>
                    <a:p>
                      <a:r>
                        <a:rPr lang="en-US" sz="1100"/>
                        <a:t>14569877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NC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27514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USA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919/489-6792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PRECISION PRODUCTS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198 FAYETTEVILLE ROAD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MEMPHIS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94438">
                <a:tc>
                  <a:txBody>
                    <a:bodyPr/>
                    <a:lstStyle/>
                    <a:p>
                      <a:r>
                        <a:rPr lang="en-US" sz="1100"/>
                        <a:t>14898029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MD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20850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USA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301/760-2541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UNIVERSITY BIOMEDICAL MATERIALS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1598 PICCARD DRIVE</a:t>
                      </a:r>
                      <a:endParaRPr lang="en-US" sz="180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ROCKVILLE</a:t>
                      </a:r>
                      <a:endParaRPr lang="en-US" sz="1800" dirty="0"/>
                    </a:p>
                  </a:txBody>
                  <a:tcPr marT="45726" marB="4572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381000"/>
          <a:ext cx="8839200" cy="2416351"/>
        </p:xfrm>
        <a:graphic>
          <a:graphicData uri="http://schemas.openxmlformats.org/drawingml/2006/table">
            <a:tbl>
              <a:tblPr/>
              <a:tblGrid>
                <a:gridCol w="1104900"/>
                <a:gridCol w="1028700"/>
                <a:gridCol w="1295400"/>
                <a:gridCol w="990600"/>
                <a:gridCol w="1104900"/>
                <a:gridCol w="1104900"/>
                <a:gridCol w="1104900"/>
                <a:gridCol w="1104900"/>
              </a:tblGrid>
              <a:tr h="337921">
                <a:tc gridSpan="8">
                  <a:txBody>
                    <a:bodyPr/>
                    <a:lstStyle/>
                    <a:p>
                      <a:r>
                        <a:rPr lang="en-US" sz="1800" dirty="0"/>
                        <a:t>Orders</a:t>
                      </a:r>
                    </a:p>
                  </a:txBody>
                  <a:tcPr marL="63666" marR="63666" marT="31820" marB="31820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12203">
                <a:tc>
                  <a:txBody>
                    <a:bodyPr/>
                    <a:lstStyle/>
                    <a:p>
                      <a:r>
                        <a:rPr lang="en-US" sz="1800"/>
                        <a:t>Order ID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Stock ID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Fabric Charges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Shipped To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Ordered Date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Shipped Date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Taken By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Processed By</a:t>
                      </a:r>
                    </a:p>
                  </a:txBody>
                  <a:tcPr marL="63666" marR="63666" marT="31820" marB="318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490300"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11269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9870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$11,063,836.00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19876078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10/3/2004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endParaRPr lang="en-US" sz="1400"/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>212916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/>
                        <a:t/>
                      </a:r>
                      <a:br>
                        <a:rPr lang="en-US" sz="1400"/>
                      </a:br>
                      <a:endParaRPr lang="en-US" sz="1400"/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975751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11270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/>
                        <a:t>1279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$2,256,870.00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39045213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10/3/2004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10/19/2004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321783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237642</a:t>
                      </a:r>
                    </a:p>
                  </a:txBody>
                  <a:tcPr marL="63666" marR="63666" marT="31820" marB="318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895600"/>
          <a:ext cx="8458198" cy="1752600"/>
        </p:xfrm>
        <a:graphic>
          <a:graphicData uri="http://schemas.openxmlformats.org/drawingml/2006/table">
            <a:tbl>
              <a:tblPr/>
              <a:tblGrid>
                <a:gridCol w="1208314"/>
                <a:gridCol w="1208314"/>
                <a:gridCol w="1208314"/>
                <a:gridCol w="1208314"/>
                <a:gridCol w="1208314"/>
                <a:gridCol w="1208314"/>
                <a:gridCol w="1208314"/>
              </a:tblGrid>
              <a:tr h="0">
                <a:tc gridSpan="7">
                  <a:txBody>
                    <a:bodyPr/>
                    <a:lstStyle/>
                    <a:p>
                      <a:r>
                        <a:rPr lang="en-US"/>
                        <a:t>Invoice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100"/>
                        <a:t>Invoice 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Billed To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Country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Amount Billed in US Dollars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Billed By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Billed 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Paid 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0C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11270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39045213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Brazil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$3,675,848,666.21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239185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10/5/2004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10/18/2004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11271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18543489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USA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$11,063,836.00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457232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/>
                        <a:t>10/5/2004</a:t>
                      </a:r>
                      <a:endParaRPr 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/>
                      </a:r>
                      <a:br>
                        <a:rPr lang="en-US" sz="1100" dirty="0"/>
                      </a:b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229600" cy="5562600"/>
          </a:xfrm>
        </p:spPr>
      </p:pic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2895600" y="2514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1295400" y="9906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9154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1924"/>
            <a:ext cx="420052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9601200" cy="626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6868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2362200" y="241300"/>
            <a:ext cx="553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latin typeface="Arial Black" pitchFamily="34" charset="0"/>
              </a:rPr>
              <a:t>Choose under the View Tab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9067800" cy="591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0"/>
            <a:ext cx="70104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new Libref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0106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AutoShape 5"/>
          <p:cNvSpPr>
            <a:spLocks noChangeArrowheads="1"/>
          </p:cNvSpPr>
          <p:nvPr/>
        </p:nvSpPr>
        <p:spPr bwMode="auto">
          <a:xfrm>
            <a:off x="2743200" y="1676400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1295400" y="2971800"/>
            <a:ext cx="269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Choosing the library icon</a:t>
            </a:r>
          </a:p>
          <a:p>
            <a:pPr eaLnBrk="1" hangingPunct="1"/>
            <a:r>
              <a:rPr lang="en-US"/>
              <a:t>As you are used to do</a:t>
            </a:r>
          </a:p>
        </p:txBody>
      </p:sp>
      <p:pic>
        <p:nvPicPr>
          <p:cNvPr id="717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752600"/>
            <a:ext cx="1257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5638800" y="2590800"/>
            <a:ext cx="20002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Instead of default </a:t>
            </a:r>
          </a:p>
          <a:p>
            <a:pPr eaLnBrk="1" hangingPunct="1"/>
            <a:r>
              <a:rPr lang="en-US"/>
              <a:t>Choose </a:t>
            </a:r>
          </a:p>
          <a:p>
            <a:pPr eaLnBrk="1" hangingPunct="1"/>
            <a:r>
              <a:rPr lang="en-US">
                <a:solidFill>
                  <a:srgbClr val="FF00FF"/>
                </a:solidFill>
              </a:rPr>
              <a:t>ACCESS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365125" y="5791200"/>
            <a:ext cx="55621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Or</a:t>
            </a:r>
          </a:p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LIBNAME </a:t>
            </a:r>
            <a:r>
              <a:rPr lang="en-US" dirty="0" err="1">
                <a:solidFill>
                  <a:srgbClr val="0000FF"/>
                </a:solidFill>
              </a:rPr>
              <a:t>QoL</a:t>
            </a:r>
            <a:r>
              <a:rPr lang="en-US" dirty="0">
                <a:solidFill>
                  <a:srgbClr val="0000FF"/>
                </a:solidFill>
              </a:rPr>
              <a:t> ‘E:\</a:t>
            </a:r>
            <a:r>
              <a:rPr lang="en-US" dirty="0" err="1">
                <a:solidFill>
                  <a:srgbClr val="0000FF"/>
                </a:solidFill>
              </a:rPr>
              <a:t>sas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data\QoL_Survey_AG.accdb’;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Access data base connection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57147"/>
            <a:ext cx="83153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1675</Words>
  <Application>Microsoft Office PowerPoint</Application>
  <PresentationFormat>On-screen Show (4:3)</PresentationFormat>
  <Paragraphs>1039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Arial Black</vt:lpstr>
      <vt:lpstr>Default Design</vt:lpstr>
      <vt:lpstr>Using Data Engines to Read/Write Data</vt:lpstr>
      <vt:lpstr>Available Engines</vt:lpstr>
      <vt:lpstr>Data files</vt:lpstr>
      <vt:lpstr>Database files &lt;-&gt; SAS files</vt:lpstr>
      <vt:lpstr>Why learn SQL</vt:lpstr>
      <vt:lpstr>PowerPoint Presentation</vt:lpstr>
      <vt:lpstr>PowerPoint Presentation</vt:lpstr>
      <vt:lpstr>Creating new Libref</vt:lpstr>
      <vt:lpstr>Access data base connection</vt:lpstr>
      <vt:lpstr>SAS Explorer</vt:lpstr>
      <vt:lpstr>PowerPoint Presentation</vt:lpstr>
      <vt:lpstr>ACCESS Tables</vt:lpstr>
      <vt:lpstr>Open the table SF36 in SAS</vt:lpstr>
      <vt:lpstr>Access to Tables</vt:lpstr>
      <vt:lpstr>SQL (Structured Query Language)</vt:lpstr>
      <vt:lpstr>Proc SQL (Structured Query Language)</vt:lpstr>
      <vt:lpstr>ODBC Open Database Connectivity</vt:lpstr>
      <vt:lpstr>PowerPoint Presentation</vt:lpstr>
      <vt:lpstr>PowerPoint Presentation</vt:lpstr>
      <vt:lpstr>PowerPoint Presentation</vt:lpstr>
      <vt:lpstr>Set Preference</vt:lpstr>
      <vt:lpstr>Select Tables for Query</vt:lpstr>
      <vt:lpstr>PowerPoint Presentation</vt:lpstr>
      <vt:lpstr>PowerPoint Presentation</vt:lpstr>
      <vt:lpstr>Select Table</vt:lpstr>
      <vt:lpstr>Select 2 Tables</vt:lpstr>
      <vt:lpstr>Merge tables (find where)</vt:lpstr>
      <vt:lpstr>PowerPoint Presentation</vt:lpstr>
      <vt:lpstr>Show Query (TOOLS)</vt:lpstr>
      <vt:lpstr>SAVE QUERy</vt:lpstr>
      <vt:lpstr>PROC SQL</vt:lpstr>
      <vt:lpstr>PowerPoint Presentation</vt:lpstr>
      <vt:lpstr>PowerPoint Presentation</vt:lpstr>
      <vt:lpstr>Example 1</vt:lpstr>
      <vt:lpstr>Example 2a</vt:lpstr>
      <vt:lpstr>Example 2b</vt:lpstr>
      <vt:lpstr>Example 2c</vt:lpstr>
      <vt:lpstr>Example 2d</vt:lpstr>
      <vt:lpstr>Example 3 (Simple Merge / Join)</vt:lpstr>
      <vt:lpstr>Example 4</vt:lpstr>
      <vt:lpstr>Example 5</vt:lpstr>
      <vt:lpstr>Example 5 (Inner Join)</vt:lpstr>
      <vt:lpstr>Merge SAS data files and DB Tables</vt:lpstr>
      <vt:lpstr>What is the difference?</vt:lpstr>
      <vt:lpstr>PowerPoint Presentation</vt:lpstr>
      <vt:lpstr>Example 5 (Left Join)</vt:lpstr>
      <vt:lpstr>PowerPoint Presentation</vt:lpstr>
      <vt:lpstr>Example 5 (Inner Join)</vt:lpstr>
      <vt:lpstr>PowerPoint Presentation</vt:lpstr>
      <vt:lpstr>Example 5 (Full Join)</vt:lpstr>
      <vt:lpstr>PowerPoint Presentation</vt:lpstr>
      <vt:lpstr>Example 5 (right Join)</vt:lpstr>
      <vt:lpstr>SELECT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AZCC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agruessner</dc:creator>
  <cp:lastModifiedBy>Angelika Gruessner</cp:lastModifiedBy>
  <cp:revision>201</cp:revision>
  <cp:lastPrinted>2012-11-14T23:15:46Z</cp:lastPrinted>
  <dcterms:created xsi:type="dcterms:W3CDTF">2008-10-28T01:41:21Z</dcterms:created>
  <dcterms:modified xsi:type="dcterms:W3CDTF">2014-11-05T22:40:05Z</dcterms:modified>
</cp:coreProperties>
</file>