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72" r:id="rId4"/>
    <p:sldId id="265" r:id="rId5"/>
    <p:sldId id="273" r:id="rId6"/>
    <p:sldId id="274" r:id="rId7"/>
    <p:sldId id="275" r:id="rId8"/>
    <p:sldId id="276" r:id="rId9"/>
    <p:sldId id="267" r:id="rId10"/>
    <p:sldId id="277" r:id="rId11"/>
    <p:sldId id="278" r:id="rId12"/>
    <p:sldId id="283" r:id="rId13"/>
    <p:sldId id="298" r:id="rId14"/>
    <p:sldId id="299" r:id="rId15"/>
    <p:sldId id="300" r:id="rId16"/>
    <p:sldId id="284" r:id="rId17"/>
    <p:sldId id="297" r:id="rId18"/>
    <p:sldId id="279" r:id="rId19"/>
    <p:sldId id="280" r:id="rId20"/>
    <p:sldId id="281" r:id="rId21"/>
    <p:sldId id="282" r:id="rId22"/>
    <p:sldId id="268" r:id="rId23"/>
    <p:sldId id="269" r:id="rId24"/>
    <p:sldId id="285" r:id="rId25"/>
    <p:sldId id="286" r:id="rId26"/>
    <p:sldId id="270" r:id="rId27"/>
    <p:sldId id="291" r:id="rId28"/>
    <p:sldId id="290" r:id="rId29"/>
    <p:sldId id="266" r:id="rId30"/>
    <p:sldId id="287" r:id="rId31"/>
    <p:sldId id="288" r:id="rId32"/>
    <p:sldId id="289" r:id="rId33"/>
    <p:sldId id="292" r:id="rId34"/>
    <p:sldId id="301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60A"/>
    <a:srgbClr val="FF00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2A0C1-1DE1-494F-9673-2F3AE8FC6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053C9-3D0D-425A-A5C6-C51C0DA34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27E28-4E23-4FCA-9CEB-D60707936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28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17655-4C3E-4030-9D3B-C84768297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36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5C410-FEDC-4536-9B0A-20CDDD8FC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4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ED0EA-29A3-45E1-BF67-87AD4B652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B4F87-CC52-4C3D-A376-F7A5FDFEC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D903D-7212-4819-B634-17E4FB428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8755-A84D-4AA5-85F0-065A76E2B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2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2AC55-4976-4216-8D4A-BC73B21AF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899EB-434B-442E-98F2-F1F46CB23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70634-533D-4108-B36B-384454F89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8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6308C-7AA0-49AC-BDDE-070322A26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6638EED-111C-4756-8CCD-87ECF7291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67000"/>
            <a:ext cx="8229600" cy="1143000"/>
          </a:xfrm>
        </p:spPr>
        <p:txBody>
          <a:bodyPr/>
          <a:lstStyle/>
          <a:p>
            <a:pPr eaLnBrk="1" hangingPunct="1"/>
            <a:r>
              <a:rPr lang="en-US" sz="6600" smtClean="0">
                <a:latin typeface="Arial Black" pitchFamily="34" charset="0"/>
              </a:rPr>
              <a:t>DATA CLEANING</a:t>
            </a:r>
            <a:br>
              <a:rPr lang="en-US" sz="6600" smtClean="0">
                <a:latin typeface="Arial Black" pitchFamily="34" charset="0"/>
              </a:rPr>
            </a:br>
            <a:r>
              <a:rPr lang="en-US" sz="6600" smtClean="0">
                <a:latin typeface="Arial Black" pitchFamily="34" charset="0"/>
              </a:rPr>
              <a:t>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23320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Proc means data=my.test_clean_up </a:t>
            </a:r>
          </a:p>
          <a:p>
            <a:pPr>
              <a:buFontTx/>
              <a:buNone/>
            </a:pPr>
            <a:r>
              <a:rPr lang="en-US" smtClean="0"/>
              <a:t>			nmiss min max;</a:t>
            </a:r>
          </a:p>
          <a:p>
            <a:pPr>
              <a:buFontTx/>
              <a:buNone/>
            </a:pPr>
            <a:r>
              <a:rPr lang="en-US" smtClean="0"/>
              <a:t>Var  r_age  r_hght  r_wght;</a:t>
            </a:r>
          </a:p>
          <a:p>
            <a:pPr>
              <a:buFontTx/>
              <a:buNone/>
            </a:pPr>
            <a:r>
              <a:rPr lang="en-US" smtClean="0"/>
              <a:t>Run;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1828800" y="685800"/>
            <a:ext cx="6070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/>
              <a:t>Check for outliers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8458200" y="6488113"/>
            <a:ext cx="493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Ex5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Proc univariate data=my.test_clean_up </a:t>
            </a:r>
          </a:p>
          <a:p>
            <a:pPr>
              <a:buFontTx/>
              <a:buNone/>
            </a:pPr>
            <a:r>
              <a:rPr lang="en-US" smtClean="0"/>
              <a:t>			plot;</a:t>
            </a:r>
          </a:p>
          <a:p>
            <a:pPr>
              <a:buFontTx/>
              <a:buNone/>
            </a:pPr>
            <a:r>
              <a:rPr lang="en-US" smtClean="0"/>
              <a:t>Var r_age r_hght r_wght;</a:t>
            </a:r>
          </a:p>
          <a:p>
            <a:pPr>
              <a:buFontTx/>
              <a:buNone/>
            </a:pPr>
            <a:r>
              <a:rPr lang="en-US" smtClean="0"/>
              <a:t>Run;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8586788" y="6488113"/>
            <a:ext cx="431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ex6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Proc univariate data=my.test_clean_up </a:t>
            </a:r>
          </a:p>
          <a:p>
            <a:pPr>
              <a:buFontTx/>
              <a:buNone/>
            </a:pPr>
            <a:r>
              <a:rPr lang="en-US" smtClean="0"/>
              <a:t>			plot trimmed=0.05;</a:t>
            </a:r>
          </a:p>
          <a:p>
            <a:pPr>
              <a:buFontTx/>
              <a:buNone/>
            </a:pPr>
            <a:r>
              <a:rPr lang="en-US" smtClean="0"/>
              <a:t>Var r_age r_hght r_wght;</a:t>
            </a:r>
          </a:p>
          <a:p>
            <a:pPr>
              <a:buFontTx/>
              <a:buNone/>
            </a:pPr>
            <a:r>
              <a:rPr lang="en-US" smtClean="0"/>
              <a:t>Run;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8586788" y="6488113"/>
            <a:ext cx="431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ex6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Histogram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data </a:t>
            </a:r>
            <a:r>
              <a:rPr lang="en-US" b="1" dirty="0" err="1" smtClean="0"/>
              <a:t>tt</a:t>
            </a:r>
            <a:r>
              <a:rPr lang="en-US" b="1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set my.test_clean_up;</a:t>
            </a:r>
          </a:p>
          <a:p>
            <a:pPr>
              <a:buFontTx/>
              <a:buNone/>
            </a:pPr>
            <a:r>
              <a:rPr lang="en-US" dirty="0" smtClean="0"/>
              <a:t>if </a:t>
            </a:r>
            <a:r>
              <a:rPr lang="en-US" dirty="0" err="1" smtClean="0"/>
              <a:t>r_hght</a:t>
            </a:r>
            <a:r>
              <a:rPr lang="en-US" dirty="0" smtClean="0"/>
              <a:t> &gt; </a:t>
            </a:r>
            <a:r>
              <a:rPr lang="en-US" b="1" dirty="0" smtClean="0"/>
              <a:t>250 then </a:t>
            </a:r>
            <a:r>
              <a:rPr lang="en-US" b="1" dirty="0" err="1" smtClean="0"/>
              <a:t>r_hght</a:t>
            </a:r>
            <a:r>
              <a:rPr lang="en-US" b="1" dirty="0" smtClean="0"/>
              <a:t>=.;</a:t>
            </a:r>
          </a:p>
          <a:p>
            <a:pPr>
              <a:buFontTx/>
              <a:buNone/>
            </a:pPr>
            <a:r>
              <a:rPr lang="en-US" dirty="0" smtClean="0"/>
              <a:t>if </a:t>
            </a:r>
            <a:r>
              <a:rPr lang="en-US" dirty="0" err="1" smtClean="0"/>
              <a:t>r_wght</a:t>
            </a:r>
            <a:r>
              <a:rPr lang="en-US" dirty="0" smtClean="0"/>
              <a:t> &gt; </a:t>
            </a:r>
            <a:r>
              <a:rPr lang="en-US" b="1" dirty="0" smtClean="0"/>
              <a:t>300 then </a:t>
            </a:r>
            <a:r>
              <a:rPr lang="en-US" b="1" dirty="0" err="1" smtClean="0"/>
              <a:t>r_wght</a:t>
            </a:r>
            <a:r>
              <a:rPr lang="en-US" b="1" dirty="0" smtClean="0"/>
              <a:t>=.;</a:t>
            </a:r>
          </a:p>
          <a:p>
            <a:pPr>
              <a:buFontTx/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sgplot</a:t>
            </a:r>
            <a:r>
              <a:rPr lang="en-US" dirty="0" smtClean="0"/>
              <a:t> data=</a:t>
            </a:r>
            <a:r>
              <a:rPr lang="en-US" dirty="0" err="1" smtClean="0"/>
              <a:t>tt</a:t>
            </a:r>
            <a:r>
              <a:rPr lang="en-US" dirty="0" smtClean="0"/>
              <a:t>; </a:t>
            </a:r>
          </a:p>
          <a:p>
            <a:pPr>
              <a:buFontTx/>
              <a:buNone/>
            </a:pPr>
            <a:r>
              <a:rPr lang="en-US" dirty="0" smtClean="0"/>
              <a:t>title “Recipient Weight Distribution"; histogram </a:t>
            </a:r>
            <a:r>
              <a:rPr lang="en-US" dirty="0" err="1" smtClean="0"/>
              <a:t>r_wght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Run;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8686800" y="662940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ex6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Box-Plot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data </a:t>
            </a:r>
            <a:r>
              <a:rPr lang="en-US" b="1" dirty="0" err="1" smtClean="0"/>
              <a:t>tt</a:t>
            </a:r>
            <a:r>
              <a:rPr lang="en-US" b="1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set my.test_clean_up;</a:t>
            </a:r>
          </a:p>
          <a:p>
            <a:pPr>
              <a:buFontTx/>
              <a:buNone/>
            </a:pPr>
            <a:r>
              <a:rPr lang="en-US" dirty="0" smtClean="0"/>
              <a:t>if </a:t>
            </a:r>
            <a:r>
              <a:rPr lang="en-US" dirty="0" err="1" smtClean="0"/>
              <a:t>r_hght</a:t>
            </a:r>
            <a:r>
              <a:rPr lang="en-US" dirty="0" smtClean="0"/>
              <a:t> &gt; </a:t>
            </a:r>
            <a:r>
              <a:rPr lang="en-US" b="1" dirty="0" smtClean="0"/>
              <a:t>250 then </a:t>
            </a:r>
            <a:r>
              <a:rPr lang="en-US" b="1" dirty="0" err="1" smtClean="0"/>
              <a:t>r_hght</a:t>
            </a:r>
            <a:r>
              <a:rPr lang="en-US" b="1" dirty="0" smtClean="0"/>
              <a:t>=.;</a:t>
            </a:r>
          </a:p>
          <a:p>
            <a:pPr>
              <a:buFontTx/>
              <a:buNone/>
            </a:pPr>
            <a:r>
              <a:rPr lang="en-US" dirty="0" smtClean="0"/>
              <a:t>if </a:t>
            </a:r>
            <a:r>
              <a:rPr lang="en-US" dirty="0" err="1" smtClean="0"/>
              <a:t>r_wght</a:t>
            </a:r>
            <a:r>
              <a:rPr lang="en-US" dirty="0" smtClean="0"/>
              <a:t> &gt; </a:t>
            </a:r>
            <a:r>
              <a:rPr lang="en-US" b="1" dirty="0" smtClean="0"/>
              <a:t>300 then </a:t>
            </a:r>
            <a:r>
              <a:rPr lang="en-US" b="1" dirty="0" err="1" smtClean="0"/>
              <a:t>r_wght</a:t>
            </a:r>
            <a:r>
              <a:rPr lang="en-US" b="1" dirty="0" smtClean="0"/>
              <a:t>=.;</a:t>
            </a:r>
          </a:p>
          <a:p>
            <a:pPr>
              <a:buFontTx/>
              <a:buNone/>
            </a:pPr>
            <a:r>
              <a:rPr lang="en-US" b="1" dirty="0" smtClean="0"/>
              <a:t>Proc </a:t>
            </a:r>
            <a:r>
              <a:rPr lang="en-US" b="1" dirty="0" err="1" smtClean="0"/>
              <a:t>sgplot</a:t>
            </a:r>
            <a:r>
              <a:rPr lang="en-US" b="1" dirty="0" smtClean="0"/>
              <a:t> data=</a:t>
            </a:r>
            <a:r>
              <a:rPr lang="en-US" b="1" dirty="0" err="1" smtClean="0"/>
              <a:t>tt</a:t>
            </a:r>
            <a:r>
              <a:rPr lang="en-US" b="1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title “Weight Distribution "; </a:t>
            </a:r>
          </a:p>
          <a:p>
            <a:pPr>
              <a:buFontTx/>
              <a:buNone/>
            </a:pPr>
            <a:r>
              <a:rPr lang="en-US" dirty="0" err="1" smtClean="0"/>
              <a:t>hbox</a:t>
            </a:r>
            <a:r>
              <a:rPr lang="en-US" dirty="0" smtClean="0"/>
              <a:t> </a:t>
            </a:r>
            <a:r>
              <a:rPr lang="en-US" dirty="0" err="1" smtClean="0"/>
              <a:t>r_wght</a:t>
            </a:r>
            <a:r>
              <a:rPr lang="en-US" dirty="0" smtClean="0"/>
              <a:t> / category=</a:t>
            </a:r>
            <a:r>
              <a:rPr lang="en-US" dirty="0" err="1" smtClean="0"/>
              <a:t>r_gender</a:t>
            </a:r>
            <a:r>
              <a:rPr lang="en-US" dirty="0" smtClean="0"/>
              <a:t>; </a:t>
            </a:r>
          </a:p>
          <a:p>
            <a:pPr>
              <a:buFontTx/>
              <a:buNone/>
            </a:pPr>
            <a:r>
              <a:rPr lang="en-US" dirty="0" smtClean="0"/>
              <a:t>run;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8686800" y="662940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mtClean="0"/>
              <a:t>Bar Charts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data </a:t>
            </a:r>
            <a:r>
              <a:rPr lang="en-US" b="1" dirty="0" err="1" smtClean="0"/>
              <a:t>tt</a:t>
            </a:r>
            <a:r>
              <a:rPr lang="en-US" b="1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set my.test_clean_up;</a:t>
            </a:r>
          </a:p>
          <a:p>
            <a:pPr>
              <a:buFontTx/>
              <a:buNone/>
            </a:pPr>
            <a:r>
              <a:rPr lang="en-US" dirty="0" smtClean="0"/>
              <a:t>Run;</a:t>
            </a:r>
          </a:p>
          <a:p>
            <a:pPr>
              <a:buFontTx/>
              <a:buNone/>
            </a:pPr>
            <a:r>
              <a:rPr lang="en-US" b="1" dirty="0" err="1" smtClean="0"/>
              <a:t>Proc</a:t>
            </a:r>
            <a:r>
              <a:rPr lang="en-US" b="1" dirty="0" smtClean="0"/>
              <a:t> </a:t>
            </a:r>
            <a:r>
              <a:rPr lang="en-US" b="1" dirty="0" err="1" smtClean="0"/>
              <a:t>sgplot</a:t>
            </a:r>
            <a:r>
              <a:rPr lang="en-US" b="1" dirty="0" smtClean="0"/>
              <a:t> data=</a:t>
            </a:r>
            <a:r>
              <a:rPr lang="en-US" b="1" dirty="0" err="1" smtClean="0"/>
              <a:t>tt</a:t>
            </a:r>
            <a:r>
              <a:rPr lang="en-US" b="1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title “</a:t>
            </a:r>
            <a:r>
              <a:rPr lang="en-US" dirty="0" err="1" smtClean="0"/>
              <a:t>Tx</a:t>
            </a:r>
            <a:r>
              <a:rPr lang="en-US" dirty="0" smtClean="0"/>
              <a:t> number"; </a:t>
            </a:r>
          </a:p>
          <a:p>
            <a:pPr>
              <a:buFontTx/>
              <a:buNone/>
            </a:pPr>
            <a:r>
              <a:rPr lang="en-US" dirty="0" err="1" smtClean="0"/>
              <a:t>vbar</a:t>
            </a:r>
            <a:r>
              <a:rPr lang="en-US" dirty="0" smtClean="0"/>
              <a:t> </a:t>
            </a:r>
            <a:r>
              <a:rPr lang="en-US" dirty="0" err="1" smtClean="0"/>
              <a:t>px_numbr</a:t>
            </a:r>
            <a:r>
              <a:rPr lang="en-US" dirty="0" smtClean="0"/>
              <a:t>; </a:t>
            </a:r>
          </a:p>
          <a:p>
            <a:pPr>
              <a:buFontTx/>
              <a:buNone/>
            </a:pPr>
            <a:r>
              <a:rPr lang="en-US" dirty="0" smtClean="0"/>
              <a:t>run;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8686800" y="6629400"/>
            <a:ext cx="4315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/>
              <a:t>ex9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data </a:t>
            </a:r>
            <a:r>
              <a:rPr lang="en-US" b="1" dirty="0" err="1" smtClean="0"/>
              <a:t>tt</a:t>
            </a:r>
            <a:r>
              <a:rPr lang="en-US" b="1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set my.test_clean_up;</a:t>
            </a:r>
          </a:p>
          <a:p>
            <a:pPr>
              <a:buFontTx/>
              <a:buNone/>
            </a:pPr>
            <a:r>
              <a:rPr lang="en-US" dirty="0" smtClean="0"/>
              <a:t>if </a:t>
            </a:r>
            <a:r>
              <a:rPr lang="en-US" dirty="0" err="1" smtClean="0"/>
              <a:t>r_hght</a:t>
            </a:r>
            <a:r>
              <a:rPr lang="en-US" dirty="0" smtClean="0"/>
              <a:t> &gt; </a:t>
            </a:r>
            <a:r>
              <a:rPr lang="en-US" b="1" dirty="0" smtClean="0"/>
              <a:t>400 then </a:t>
            </a:r>
            <a:r>
              <a:rPr lang="en-US" b="1" dirty="0" err="1" smtClean="0"/>
              <a:t>r_hght</a:t>
            </a:r>
            <a:r>
              <a:rPr lang="en-US" b="1" dirty="0" smtClean="0"/>
              <a:t>=.;</a:t>
            </a:r>
          </a:p>
          <a:p>
            <a:pPr>
              <a:buFontTx/>
              <a:buNone/>
            </a:pPr>
            <a:r>
              <a:rPr lang="en-US" dirty="0" smtClean="0"/>
              <a:t>if </a:t>
            </a:r>
            <a:r>
              <a:rPr lang="en-US" dirty="0" err="1" smtClean="0"/>
              <a:t>r_wght</a:t>
            </a:r>
            <a:r>
              <a:rPr lang="en-US" dirty="0" smtClean="0"/>
              <a:t> &gt; </a:t>
            </a:r>
            <a:r>
              <a:rPr lang="en-US" b="1" dirty="0" smtClean="0"/>
              <a:t>300 then </a:t>
            </a:r>
            <a:r>
              <a:rPr lang="en-US" b="1" dirty="0" err="1" smtClean="0"/>
              <a:t>r_wght</a:t>
            </a:r>
            <a:r>
              <a:rPr lang="en-US" b="1" dirty="0" smtClean="0"/>
              <a:t>=.;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b="1" dirty="0" err="1" smtClean="0"/>
              <a:t>Proc</a:t>
            </a:r>
            <a:r>
              <a:rPr lang="en-US" b="1" dirty="0" smtClean="0"/>
              <a:t> </a:t>
            </a:r>
            <a:r>
              <a:rPr lang="en-US" b="1" dirty="0" err="1" smtClean="0"/>
              <a:t>sgplot</a:t>
            </a:r>
            <a:r>
              <a:rPr lang="en-US" b="1" dirty="0" smtClean="0"/>
              <a:t> data=</a:t>
            </a:r>
            <a:r>
              <a:rPr lang="en-US" b="1" dirty="0" err="1" smtClean="0"/>
              <a:t>tt</a:t>
            </a:r>
            <a:r>
              <a:rPr lang="en-US" b="1" dirty="0" smtClean="0"/>
              <a:t>  ;</a:t>
            </a:r>
            <a:r>
              <a:rPr lang="en-US" dirty="0" smtClean="0"/>
              <a:t>      </a:t>
            </a:r>
          </a:p>
          <a:p>
            <a:pPr>
              <a:buFontTx/>
              <a:buNone/>
            </a:pPr>
            <a:r>
              <a:rPr lang="en-US" dirty="0" smtClean="0"/>
              <a:t>Scatter x= </a:t>
            </a:r>
            <a:r>
              <a:rPr lang="en-US" dirty="0" err="1" smtClean="0"/>
              <a:t>r_wght</a:t>
            </a:r>
            <a:r>
              <a:rPr lang="en-US" dirty="0" smtClean="0"/>
              <a:t>  y= </a:t>
            </a:r>
            <a:r>
              <a:rPr lang="en-US" dirty="0" err="1" smtClean="0"/>
              <a:t>r_hght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b="1" dirty="0" smtClean="0"/>
              <a:t>Run;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228600" y="304800"/>
            <a:ext cx="88197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dirty="0">
                <a:latin typeface="Arial Black" pitchFamily="34" charset="0"/>
              </a:rPr>
              <a:t>Bivariate outliers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8686800" y="6629400"/>
            <a:ext cx="5164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/>
              <a:t>ex10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863904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data </a:t>
            </a:r>
            <a:r>
              <a:rPr lang="en-US" b="1" dirty="0" err="1" smtClean="0"/>
              <a:t>tt</a:t>
            </a:r>
            <a:r>
              <a:rPr lang="en-US" b="1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set my.test_clean_up;</a:t>
            </a:r>
          </a:p>
          <a:p>
            <a:pPr>
              <a:buFontTx/>
              <a:buNone/>
            </a:pPr>
            <a:r>
              <a:rPr lang="en-US" dirty="0" smtClean="0"/>
              <a:t>if </a:t>
            </a:r>
            <a:r>
              <a:rPr lang="en-US" dirty="0" err="1" smtClean="0"/>
              <a:t>r_hght</a:t>
            </a:r>
            <a:r>
              <a:rPr lang="en-US" dirty="0" smtClean="0"/>
              <a:t> &gt; </a:t>
            </a:r>
            <a:r>
              <a:rPr lang="en-US" b="1" dirty="0" smtClean="0"/>
              <a:t>400 or </a:t>
            </a:r>
            <a:r>
              <a:rPr lang="en-US" b="1" dirty="0" err="1" smtClean="0"/>
              <a:t>r_hght</a:t>
            </a:r>
            <a:r>
              <a:rPr lang="en-US" b="1" dirty="0" smtClean="0"/>
              <a:t> &lt; 100 then </a:t>
            </a:r>
            <a:r>
              <a:rPr lang="en-US" b="1" dirty="0" err="1" smtClean="0"/>
              <a:t>r_hght</a:t>
            </a:r>
            <a:r>
              <a:rPr lang="en-US" b="1" dirty="0" smtClean="0"/>
              <a:t>=.;</a:t>
            </a:r>
          </a:p>
          <a:p>
            <a:pPr>
              <a:buFontTx/>
              <a:buNone/>
            </a:pPr>
            <a:r>
              <a:rPr lang="en-US" dirty="0" smtClean="0"/>
              <a:t>if </a:t>
            </a:r>
            <a:r>
              <a:rPr lang="en-US" dirty="0" err="1" smtClean="0"/>
              <a:t>r_wght</a:t>
            </a:r>
            <a:r>
              <a:rPr lang="en-US" dirty="0" smtClean="0"/>
              <a:t> &gt; </a:t>
            </a:r>
            <a:r>
              <a:rPr lang="en-US" b="1" dirty="0" smtClean="0"/>
              <a:t>300 or </a:t>
            </a:r>
            <a:r>
              <a:rPr lang="en-US" b="1" dirty="0" err="1" smtClean="0"/>
              <a:t>r_wght</a:t>
            </a:r>
            <a:r>
              <a:rPr lang="en-US" b="1" dirty="0" smtClean="0"/>
              <a:t> &lt; 30  then </a:t>
            </a:r>
            <a:r>
              <a:rPr lang="en-US" b="1" dirty="0" err="1" smtClean="0"/>
              <a:t>r_wght</a:t>
            </a:r>
            <a:r>
              <a:rPr lang="en-US" b="1" dirty="0" smtClean="0"/>
              <a:t>=.;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sgplot</a:t>
            </a:r>
            <a:r>
              <a:rPr lang="en-US" dirty="0" smtClean="0"/>
              <a:t> data=</a:t>
            </a:r>
            <a:r>
              <a:rPr lang="en-US" dirty="0" err="1" smtClean="0"/>
              <a:t>tt</a:t>
            </a:r>
            <a:r>
              <a:rPr lang="en-US" dirty="0" smtClean="0"/>
              <a:t>; </a:t>
            </a:r>
          </a:p>
          <a:p>
            <a:pPr>
              <a:buFontTx/>
              <a:buNone/>
            </a:pPr>
            <a:r>
              <a:rPr lang="en-US" dirty="0" smtClean="0"/>
              <a:t>scatter x=</a:t>
            </a:r>
            <a:r>
              <a:rPr lang="en-US" dirty="0" err="1" smtClean="0"/>
              <a:t>r_hght</a:t>
            </a:r>
            <a:r>
              <a:rPr lang="en-US" dirty="0" smtClean="0"/>
              <a:t> y=</a:t>
            </a:r>
            <a:r>
              <a:rPr lang="en-US" dirty="0" err="1" smtClean="0"/>
              <a:t>r_wght</a:t>
            </a:r>
            <a:r>
              <a:rPr lang="en-US" dirty="0" smtClean="0"/>
              <a:t> / group=</a:t>
            </a:r>
            <a:r>
              <a:rPr lang="en-US" dirty="0" err="1" smtClean="0"/>
              <a:t>r_gender</a:t>
            </a:r>
            <a:r>
              <a:rPr lang="en-US" dirty="0" smtClean="0"/>
              <a:t>; </a:t>
            </a:r>
          </a:p>
          <a:p>
            <a:pPr>
              <a:buFontTx/>
              <a:buNone/>
            </a:pPr>
            <a:r>
              <a:rPr lang="en-US" dirty="0" smtClean="0"/>
              <a:t>run;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533400" y="304800"/>
            <a:ext cx="85591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400" dirty="0">
                <a:latin typeface="Arial Black" pitchFamily="34" charset="0"/>
              </a:rPr>
              <a:t>Bivariate outliers</a:t>
            </a: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8686800" y="6629400"/>
            <a:ext cx="515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ex10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pt-BR" sz="2800" smtClean="0"/>
              <a:t>ODS rtf file='c:\temp\o1.rtf';</a:t>
            </a:r>
          </a:p>
          <a:p>
            <a:pPr>
              <a:buFontTx/>
              <a:buNone/>
            </a:pPr>
            <a:r>
              <a:rPr lang="en-US" sz="2800" smtClean="0"/>
              <a:t>ods trace on;</a:t>
            </a:r>
          </a:p>
          <a:p>
            <a:pPr>
              <a:buFontTx/>
              <a:buNone/>
            </a:pPr>
            <a:r>
              <a:rPr lang="en-US" sz="2800" smtClean="0"/>
              <a:t>ods graphics on;</a:t>
            </a:r>
          </a:p>
          <a:p>
            <a:pPr>
              <a:buFontTx/>
              <a:buNone/>
            </a:pPr>
            <a:r>
              <a:rPr lang="en-US" sz="2800" smtClean="0"/>
              <a:t>ods </a:t>
            </a:r>
            <a:r>
              <a:rPr lang="en-US" sz="2800" b="1" smtClean="0">
                <a:solidFill>
                  <a:srgbClr val="FF00FF"/>
                </a:solidFill>
              </a:rPr>
              <a:t>select ExtremeObs</a:t>
            </a:r>
            <a:r>
              <a:rPr lang="en-US" sz="2800" smtClean="0"/>
              <a:t>;</a:t>
            </a:r>
          </a:p>
          <a:p>
            <a:pPr>
              <a:buFontTx/>
              <a:buNone/>
            </a:pPr>
            <a:r>
              <a:rPr lang="en-US" sz="2800" b="1" smtClean="0"/>
              <a:t>Proc univariate data=my.test_clean_up  plot </a:t>
            </a:r>
            <a:r>
              <a:rPr lang="en-US" sz="2800" smtClean="0"/>
              <a:t>;</a:t>
            </a:r>
          </a:p>
          <a:p>
            <a:pPr>
              <a:buFontTx/>
              <a:buNone/>
            </a:pPr>
            <a:r>
              <a:rPr lang="pt-BR" sz="2800" smtClean="0"/>
              <a:t>Var r_age r_hght r_wght px_numbr;</a:t>
            </a:r>
          </a:p>
          <a:p>
            <a:pPr>
              <a:buFontTx/>
              <a:buNone/>
            </a:pPr>
            <a:r>
              <a:rPr lang="en-US" sz="2800" smtClean="0"/>
              <a:t>id iptr_cn;</a:t>
            </a:r>
          </a:p>
          <a:p>
            <a:pPr>
              <a:buFontTx/>
              <a:buNone/>
            </a:pPr>
            <a:r>
              <a:rPr lang="en-US" sz="2800" b="1" smtClean="0"/>
              <a:t>Run;</a:t>
            </a:r>
          </a:p>
          <a:p>
            <a:pPr>
              <a:buFontTx/>
              <a:buNone/>
            </a:pPr>
            <a:r>
              <a:rPr lang="en-US" sz="2800" smtClean="0"/>
              <a:t>ods graphics off;</a:t>
            </a:r>
          </a:p>
          <a:p>
            <a:pPr>
              <a:buFontTx/>
              <a:buNone/>
            </a:pPr>
            <a:r>
              <a:rPr lang="en-US" sz="2800" smtClean="0"/>
              <a:t>ods trace off;</a:t>
            </a:r>
          </a:p>
          <a:p>
            <a:pPr>
              <a:buFontTx/>
              <a:buNone/>
            </a:pPr>
            <a:r>
              <a:rPr lang="en-US" sz="2800" smtClean="0"/>
              <a:t>ods rtf close;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8686800" y="6629400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ex11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PROC PRINT data=my.test_clean_up;</a:t>
            </a:r>
          </a:p>
          <a:p>
            <a:pPr>
              <a:buFontTx/>
              <a:buNone/>
            </a:pPr>
            <a:r>
              <a:rPr lang="en-US" smtClean="0"/>
              <a:t>	VAR  r_hght r_wght;</a:t>
            </a:r>
          </a:p>
          <a:p>
            <a:pPr>
              <a:buFontTx/>
              <a:buNone/>
            </a:pPr>
            <a:r>
              <a:rPr lang="en-US" smtClean="0"/>
              <a:t>	WHERE (r_hght not between 150 and 210) </a:t>
            </a:r>
          </a:p>
          <a:p>
            <a:pPr>
              <a:buFontTx/>
              <a:buNone/>
            </a:pPr>
            <a:r>
              <a:rPr lang="en-US" smtClean="0"/>
              <a:t>				or</a:t>
            </a:r>
          </a:p>
          <a:p>
            <a:pPr>
              <a:buFontTx/>
              <a:buNone/>
            </a:pPr>
            <a:r>
              <a:rPr lang="en-US" smtClean="0"/>
              <a:t>			(r_wght not between 40 and 200);</a:t>
            </a:r>
          </a:p>
          <a:p>
            <a:pPr>
              <a:buFontTx/>
              <a:buNone/>
            </a:pPr>
            <a:r>
              <a:rPr lang="en-US" smtClean="0"/>
              <a:t>ID iptr_cn;</a:t>
            </a:r>
          </a:p>
          <a:p>
            <a:pPr>
              <a:buFontTx/>
              <a:buNone/>
            </a:pPr>
            <a:r>
              <a:rPr lang="en-US" smtClean="0"/>
              <a:t>Run;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8459788" y="6488113"/>
            <a:ext cx="490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/>
              <a:t>ex12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228600" y="685800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b="1"/>
              <a:t>Output Invalid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</a:rPr>
              <a:t>What is data cleaning?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mtClean="0"/>
              <a:t>Data are accurately entered</a:t>
            </a:r>
          </a:p>
          <a:p>
            <a:r>
              <a:rPr lang="en-US" smtClean="0"/>
              <a:t>Character values only contain valid values</a:t>
            </a:r>
          </a:p>
          <a:p>
            <a:r>
              <a:rPr lang="en-US" smtClean="0"/>
              <a:t>Numerical values are within predetermined ranges</a:t>
            </a:r>
          </a:p>
          <a:p>
            <a:r>
              <a:rPr lang="en-US" smtClean="0"/>
              <a:t>Checking for missing values</a:t>
            </a:r>
          </a:p>
          <a:p>
            <a:r>
              <a:rPr lang="en-US" smtClean="0"/>
              <a:t>Eliminate duplicate entries</a:t>
            </a:r>
          </a:p>
          <a:p>
            <a:r>
              <a:rPr lang="en-US" smtClean="0"/>
              <a:t>Checking invalid dates</a:t>
            </a:r>
          </a:p>
          <a:p>
            <a:r>
              <a:rPr lang="en-US" smtClean="0"/>
              <a:t>Checking for key IDs (in case of multiple files)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452596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b="1" dirty="0" smtClean="0"/>
              <a:t>Proc format;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Value height 150 - 210 =“OK”;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Value weight  40 – 200 =“OK”;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Run;</a:t>
            </a:r>
          </a:p>
          <a:p>
            <a:pPr marL="457200" lvl="1" indent="-457200">
              <a:buFontTx/>
              <a:buNone/>
              <a:defRPr/>
            </a:pPr>
            <a:r>
              <a:rPr lang="en-US" b="1" dirty="0" smtClean="0"/>
              <a:t>Data _Null_;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Set my.test_clean_up;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If put(</a:t>
            </a:r>
            <a:r>
              <a:rPr lang="en-US" dirty="0" err="1" smtClean="0"/>
              <a:t>r_hght,height</a:t>
            </a:r>
            <a:r>
              <a:rPr lang="en-US" dirty="0" smtClean="0"/>
              <a:t>.) ne “OK” then put </a:t>
            </a:r>
            <a:r>
              <a:rPr lang="en-US" dirty="0" err="1" smtClean="0"/>
              <a:t>iptr_cn</a:t>
            </a:r>
            <a:r>
              <a:rPr lang="en-US" dirty="0" smtClean="0"/>
              <a:t>= </a:t>
            </a:r>
            <a:r>
              <a:rPr lang="en-US" dirty="0" err="1" smtClean="0"/>
              <a:t>r_hght</a:t>
            </a:r>
            <a:r>
              <a:rPr lang="en-US" dirty="0" smtClean="0"/>
              <a:t>=;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If put(</a:t>
            </a:r>
            <a:r>
              <a:rPr lang="en-US" dirty="0" err="1" smtClean="0"/>
              <a:t>r_wght,weight</a:t>
            </a:r>
            <a:r>
              <a:rPr lang="en-US" dirty="0" smtClean="0"/>
              <a:t>.) ne “OK” then put </a:t>
            </a:r>
            <a:r>
              <a:rPr lang="en-US" dirty="0" err="1" smtClean="0"/>
              <a:t>iptr_cn</a:t>
            </a:r>
            <a:r>
              <a:rPr lang="en-US" dirty="0" smtClean="0"/>
              <a:t>= </a:t>
            </a:r>
            <a:r>
              <a:rPr lang="en-US" dirty="0" err="1" smtClean="0"/>
              <a:t>w_hght</a:t>
            </a:r>
            <a:r>
              <a:rPr lang="en-US" dirty="0" smtClean="0"/>
              <a:t>=;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Run;</a:t>
            </a:r>
          </a:p>
          <a:p>
            <a:pPr lvl="1">
              <a:buFontTx/>
              <a:buNone/>
              <a:defRPr/>
            </a:pPr>
            <a:endParaRPr lang="en-US" dirty="0" smtClean="0"/>
          </a:p>
          <a:p>
            <a:pPr lvl="1">
              <a:buFontTx/>
              <a:buNone/>
              <a:defRPr/>
            </a:pPr>
            <a:r>
              <a:rPr lang="en-US" dirty="0" smtClean="0"/>
              <a:t>				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68722" y="649819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ex13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How do we print 10% of the smallest and 10% of the largest observations for a variable out of 300 observations?</a:t>
            </a:r>
            <a:br>
              <a:rPr lang="en-US" sz="3200" b="1" dirty="0" smtClean="0"/>
            </a:br>
            <a:endParaRPr lang="en-US" sz="3200" b="1" dirty="0" smtClean="0"/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1066800" y="2743200"/>
            <a:ext cx="465595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/>
              <a:t>Proc</a:t>
            </a:r>
            <a:r>
              <a:rPr lang="en-US" dirty="0"/>
              <a:t> sort data=my.test_clean_up;</a:t>
            </a:r>
          </a:p>
          <a:p>
            <a:pPr eaLnBrk="1" hangingPunct="1"/>
            <a:r>
              <a:rPr lang="en-US" dirty="0"/>
              <a:t>By </a:t>
            </a:r>
            <a:r>
              <a:rPr lang="en-US" dirty="0" err="1"/>
              <a:t>r_hght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/>
              <a:t>Run</a:t>
            </a:r>
            <a:r>
              <a:rPr lang="en-US" dirty="0" smtClean="0"/>
              <a:t>;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/* Print the 30 smallest values for height */</a:t>
            </a:r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 err="1"/>
              <a:t>Proc</a:t>
            </a:r>
            <a:r>
              <a:rPr lang="en-US" dirty="0"/>
              <a:t> print data=my.test_clean_up (</a:t>
            </a:r>
            <a:r>
              <a:rPr lang="en-US" dirty="0" err="1"/>
              <a:t>obs</a:t>
            </a:r>
            <a:r>
              <a:rPr lang="en-US" dirty="0"/>
              <a:t>=30);</a:t>
            </a:r>
          </a:p>
          <a:p>
            <a:pPr eaLnBrk="1" hangingPunct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iptr_cn</a:t>
            </a:r>
            <a:r>
              <a:rPr lang="en-US" dirty="0"/>
              <a:t> </a:t>
            </a:r>
            <a:r>
              <a:rPr lang="en-US" dirty="0" err="1"/>
              <a:t>r_hght</a:t>
            </a:r>
            <a:r>
              <a:rPr lang="en-US" dirty="0"/>
              <a:t> </a:t>
            </a:r>
            <a:r>
              <a:rPr lang="en-US" dirty="0" err="1"/>
              <a:t>r_wght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/>
              <a:t>Run;</a:t>
            </a:r>
          </a:p>
          <a:p>
            <a:pPr eaLnBrk="1" hangingPunct="1"/>
            <a:r>
              <a:rPr lang="en-US" dirty="0" err="1"/>
              <a:t>Proc</a:t>
            </a:r>
            <a:r>
              <a:rPr lang="en-US" dirty="0"/>
              <a:t> sort data=my.test_clean_up;</a:t>
            </a:r>
          </a:p>
          <a:p>
            <a:pPr eaLnBrk="1" hangingPunct="1"/>
            <a:r>
              <a:rPr lang="en-US" dirty="0"/>
              <a:t>By descending </a:t>
            </a:r>
            <a:r>
              <a:rPr lang="en-US" dirty="0" err="1"/>
              <a:t>r_hght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/>
              <a:t>Run</a:t>
            </a:r>
            <a:r>
              <a:rPr lang="en-US" dirty="0" smtClean="0"/>
              <a:t>;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/* print the 30 highest values for height */</a:t>
            </a:r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 err="1"/>
              <a:t>Proc</a:t>
            </a:r>
            <a:r>
              <a:rPr lang="en-US" dirty="0"/>
              <a:t> print data=my.test_clean_up (</a:t>
            </a:r>
            <a:r>
              <a:rPr lang="en-US" dirty="0" err="1"/>
              <a:t>obs</a:t>
            </a:r>
            <a:r>
              <a:rPr lang="en-US" dirty="0"/>
              <a:t>=30);</a:t>
            </a:r>
          </a:p>
          <a:p>
            <a:pPr eaLnBrk="1" hangingPunct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iptr_cn</a:t>
            </a:r>
            <a:r>
              <a:rPr lang="en-US" dirty="0"/>
              <a:t> </a:t>
            </a:r>
            <a:r>
              <a:rPr lang="en-US" dirty="0" err="1"/>
              <a:t>r_hght</a:t>
            </a:r>
            <a:r>
              <a:rPr lang="en-US" dirty="0"/>
              <a:t> </a:t>
            </a:r>
            <a:r>
              <a:rPr lang="en-US" dirty="0" err="1"/>
              <a:t>r_wght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/>
              <a:t>Run;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/>
          <a:lstStyle/>
          <a:p>
            <a:r>
              <a:rPr lang="en-US" sz="5400" b="1" smtClean="0"/>
              <a:t>Checking  values for</a:t>
            </a:r>
            <a:br>
              <a:rPr lang="en-US" sz="5400" b="1" smtClean="0"/>
            </a:br>
            <a:r>
              <a:rPr lang="en-US" sz="5400" b="1" smtClean="0"/>
              <a:t>missing values</a:t>
            </a:r>
            <a:br>
              <a:rPr lang="en-US" sz="5400" b="1" smtClean="0"/>
            </a:br>
            <a:r>
              <a:rPr lang="en-US" sz="5400" b="1" smtClean="0"/>
              <a:t>and set user codes to system missing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/>
          <a:lstStyle/>
          <a:p>
            <a:r>
              <a:rPr lang="en-US" sz="6000" b="1" dirty="0" smtClean="0"/>
              <a:t>Checking  dates!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Checking ranges of dates</a:t>
            </a:r>
          </a:p>
          <a:p>
            <a:pPr lvl="1"/>
            <a:r>
              <a:rPr lang="en-US" dirty="0" smtClean="0"/>
              <a:t>Study was performed between 1/1/2004 and </a:t>
            </a:r>
          </a:p>
          <a:p>
            <a:pPr lvl="1">
              <a:buFontTx/>
              <a:buNone/>
            </a:pPr>
            <a:r>
              <a:rPr lang="en-US" dirty="0" smtClean="0"/>
              <a:t>	12/31/2006 </a:t>
            </a:r>
          </a:p>
          <a:p>
            <a:r>
              <a:rPr lang="en-US" dirty="0" smtClean="0">
                <a:latin typeface="Arial Black" pitchFamily="34" charset="0"/>
              </a:rPr>
              <a:t>Checking differences between dates</a:t>
            </a:r>
          </a:p>
          <a:p>
            <a:pPr lvl="1"/>
            <a:r>
              <a:rPr lang="en-US" dirty="0" smtClean="0"/>
              <a:t>Transplant date later than admission date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Proc print data=my.test_clean_up;</a:t>
            </a:r>
          </a:p>
          <a:p>
            <a:pPr>
              <a:buFontTx/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dt_tx</a:t>
            </a:r>
            <a:r>
              <a:rPr lang="en-US" dirty="0" smtClean="0"/>
              <a:t> not between  ‘01Jan2004’d and ’31dec2006’d </a:t>
            </a:r>
          </a:p>
          <a:p>
            <a:pPr>
              <a:buFontTx/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Or </a:t>
            </a:r>
          </a:p>
          <a:p>
            <a:pPr>
              <a:buFontTx/>
              <a:buNone/>
            </a:pPr>
            <a:r>
              <a:rPr lang="en-US" dirty="0" smtClean="0"/>
              <a:t>	 </a:t>
            </a:r>
            <a:r>
              <a:rPr lang="en-US" dirty="0" err="1" smtClean="0"/>
              <a:t>dt_adm</a:t>
            </a:r>
            <a:r>
              <a:rPr lang="en-US" dirty="0" smtClean="0"/>
              <a:t> not between  ‘01Jan2004’d and ’31dec2006’d ;</a:t>
            </a:r>
          </a:p>
          <a:p>
            <a:pPr>
              <a:buFontTx/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iptr_cn</a:t>
            </a:r>
            <a:r>
              <a:rPr lang="en-US" dirty="0" smtClean="0"/>
              <a:t> </a:t>
            </a:r>
            <a:r>
              <a:rPr lang="en-US" dirty="0" err="1" smtClean="0"/>
              <a:t>dt_adm</a:t>
            </a:r>
            <a:r>
              <a:rPr lang="en-US" dirty="0" smtClean="0"/>
              <a:t> </a:t>
            </a:r>
            <a:r>
              <a:rPr lang="en-US" dirty="0" err="1" smtClean="0"/>
              <a:t>dt_tx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Run;</a:t>
            </a: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8459788" y="6488113"/>
            <a:ext cx="57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ex14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Looking for duplicate observations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Easy way with PROC FREQ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err="1" smtClean="0"/>
              <a:t>Proc</a:t>
            </a:r>
            <a:r>
              <a:rPr lang="en-US" b="1" dirty="0" smtClean="0"/>
              <a:t> </a:t>
            </a:r>
            <a:r>
              <a:rPr lang="en-US" b="1" dirty="0" err="1" smtClean="0"/>
              <a:t>freq</a:t>
            </a:r>
            <a:r>
              <a:rPr lang="en-US" b="1" dirty="0" smtClean="0"/>
              <a:t> data=my.test_clean_up </a:t>
            </a:r>
            <a:r>
              <a:rPr lang="en-US" b="1" dirty="0" smtClean="0">
                <a:solidFill>
                  <a:srgbClr val="FF0000"/>
                </a:solidFill>
              </a:rPr>
              <a:t>order=</a:t>
            </a:r>
            <a:r>
              <a:rPr lang="en-US" b="1" dirty="0" err="1" smtClean="0">
                <a:solidFill>
                  <a:srgbClr val="FF0000"/>
                </a:solidFill>
              </a:rPr>
              <a:t>freq</a:t>
            </a:r>
            <a:r>
              <a:rPr lang="en-US" b="1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Table </a:t>
            </a:r>
            <a:r>
              <a:rPr lang="en-US" dirty="0" err="1" smtClean="0"/>
              <a:t>iptr_cn</a:t>
            </a:r>
            <a:r>
              <a:rPr lang="en-US" dirty="0" smtClean="0"/>
              <a:t>; </a:t>
            </a:r>
          </a:p>
          <a:p>
            <a:pPr>
              <a:buFontTx/>
              <a:buNone/>
            </a:pPr>
            <a:r>
              <a:rPr lang="en-US" b="1" dirty="0" smtClean="0"/>
              <a:t>Run;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Proc freq data=my.test_clean_up;</a:t>
            </a:r>
          </a:p>
          <a:p>
            <a:pPr>
              <a:buFontTx/>
              <a:buNone/>
            </a:pPr>
            <a:r>
              <a:rPr lang="en-US" smtClean="0"/>
              <a:t>Table iptr_cn/ out=tt (keep=iptr_cn count</a:t>
            </a:r>
          </a:p>
          <a:p>
            <a:pPr>
              <a:buFontTx/>
              <a:buNone/>
            </a:pPr>
            <a:r>
              <a:rPr lang="en-US" smtClean="0"/>
              <a:t>                              where=( count gt 1)) ;</a:t>
            </a:r>
          </a:p>
          <a:p>
            <a:pPr>
              <a:buFontTx/>
              <a:buNone/>
            </a:pPr>
            <a:r>
              <a:rPr lang="en-US" smtClean="0"/>
              <a:t>Run;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609600" y="411804"/>
            <a:ext cx="761016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6600" dirty="0" smtClean="0">
                <a:latin typeface="Arial Black" pitchFamily="34" charset="0"/>
              </a:rPr>
              <a:t>Save Duplicates</a:t>
            </a:r>
            <a:endParaRPr lang="en-US" sz="6600" dirty="0">
              <a:latin typeface="Arial Black" pitchFamily="34" charset="0"/>
            </a:endParaRPr>
          </a:p>
        </p:txBody>
      </p:sp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8653463" y="6596063"/>
            <a:ext cx="490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/>
              <a:t>ex15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sz="4800" b="1" dirty="0" smtClean="0">
                <a:latin typeface="Arial Black" pitchFamily="34" charset="0"/>
              </a:rPr>
              <a:t>Delete duplicate records with </a:t>
            </a:r>
            <a:r>
              <a:rPr lang="en-US" sz="4800" b="1" dirty="0" err="1" smtClean="0">
                <a:solidFill>
                  <a:srgbClr val="FF0000"/>
                </a:solidFill>
                <a:latin typeface="Arial Black" pitchFamily="34" charset="0"/>
              </a:rPr>
              <a:t>Proc</a:t>
            </a:r>
            <a:r>
              <a:rPr lang="en-US" sz="4800" b="1" dirty="0" smtClean="0">
                <a:solidFill>
                  <a:srgbClr val="FF0000"/>
                </a:solidFill>
                <a:latin typeface="Arial Black" pitchFamily="34" charset="0"/>
              </a:rPr>
              <a:t> sort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err="1" smtClean="0"/>
              <a:t>Proc</a:t>
            </a:r>
            <a:r>
              <a:rPr lang="en-US" b="1" dirty="0" smtClean="0"/>
              <a:t> sort data=my.test_clean_up out=clean </a:t>
            </a:r>
            <a:r>
              <a:rPr lang="en-US" b="1" dirty="0" err="1" smtClean="0">
                <a:solidFill>
                  <a:srgbClr val="FF0000"/>
                </a:solidFill>
              </a:rPr>
              <a:t>nodupkey</a:t>
            </a:r>
            <a:r>
              <a:rPr lang="en-US" b="1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by </a:t>
            </a:r>
            <a:r>
              <a:rPr lang="en-US" b="1" dirty="0" err="1" smtClean="0">
                <a:solidFill>
                  <a:srgbClr val="FF0000"/>
                </a:solidFill>
              </a:rPr>
              <a:t>iptr_cn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b="1" dirty="0" smtClean="0"/>
              <a:t>run;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28600" y="5029200"/>
            <a:ext cx="90890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There were 218 observations read from the data set MY.TEST_CLEAN_UP.</a:t>
            </a:r>
          </a:p>
          <a:p>
            <a:r>
              <a:rPr lang="en-US" dirty="0"/>
              <a:t>NOTE: 4 observations with duplicate key values were deleted.</a:t>
            </a:r>
          </a:p>
          <a:p>
            <a:r>
              <a:rPr lang="en-US" dirty="0"/>
              <a:t>NOTE: The data set WORK.TEST_CLEAN_UP has 214 observations and 12 variables.</a:t>
            </a:r>
          </a:p>
          <a:p>
            <a:r>
              <a:rPr lang="en-US" dirty="0"/>
              <a:t>NOTE: PROCEDURE SORT used (Total process time):</a:t>
            </a:r>
          </a:p>
          <a:p>
            <a:r>
              <a:rPr lang="en-US" dirty="0"/>
              <a:t>      real time           0.03 seconds</a:t>
            </a:r>
          </a:p>
          <a:p>
            <a:r>
              <a:rPr lang="en-US" dirty="0"/>
              <a:t>      </a:t>
            </a:r>
            <a:r>
              <a:rPr lang="en-US" dirty="0" err="1"/>
              <a:t>cpu</a:t>
            </a:r>
            <a:r>
              <a:rPr lang="en-US" dirty="0"/>
              <a:t> time            0.01 seconds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5800" y="648866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ex16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smtClean="0"/>
              <a:t>TEST_CLEAN_UP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752600"/>
          <a:ext cx="5410201" cy="3906838"/>
        </p:xfrm>
        <a:graphic>
          <a:graphicData uri="http://schemas.openxmlformats.org/drawingml/2006/table">
            <a:tbl>
              <a:tblPr/>
              <a:tblGrid>
                <a:gridCol w="283583"/>
                <a:gridCol w="974768"/>
                <a:gridCol w="483435"/>
                <a:gridCol w="394173"/>
                <a:gridCol w="669857"/>
                <a:gridCol w="788346"/>
                <a:gridCol w="1816039"/>
              </a:tblGrid>
              <a:tr h="300526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Variables in Creation Order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5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#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Variable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Type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Len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Format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Informat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Label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</a:tr>
              <a:tr h="3005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IPTR_CN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Num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8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6.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6.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IPTR Case number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5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2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DT_ADM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Num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8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DATE7.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DATE7.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DT_ADM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5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3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dt_tx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Num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8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DATE7.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DATE7.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Date of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PxTx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5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4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PX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Char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6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$6.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$6.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Transplant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 Type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5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5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R_HGHT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Num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8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8.1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R_HGHT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5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6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R_WGHT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Num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8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8.1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b="1">
                        <a:solidFill>
                          <a:srgbClr val="0000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R_WGHT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5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7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R_ABO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Char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6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$6.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$6.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R_ABO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5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8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R_Rh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Char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6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$6.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$6.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R_Rh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5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9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PX_NUMBR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Num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8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4.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4.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Number of Px Transplants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5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14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r_gender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Char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1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$1.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$1.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Recipient gender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52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16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r_age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Num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8</a:t>
                      </a:r>
                      <a:endParaRPr lang="en-US" sz="1000" b="1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b="1">
                        <a:solidFill>
                          <a:srgbClr val="0000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b="1">
                        <a:solidFill>
                          <a:srgbClr val="0000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Age at Transplant</a:t>
                      </a:r>
                      <a:endParaRPr lang="en-US" sz="1000" b="1" dirty="0">
                        <a:latin typeface="+mn-lt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b="1" dirty="0" smtClean="0"/>
              <a:t>Delete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exactly</a:t>
            </a:r>
            <a:r>
              <a:rPr lang="en-US" b="1" dirty="0" smtClean="0"/>
              <a:t> duplicate records with </a:t>
            </a:r>
            <a:r>
              <a:rPr lang="en-US" b="1" dirty="0" err="1" smtClean="0">
                <a:solidFill>
                  <a:srgbClr val="FF0000"/>
                </a:solidFill>
              </a:rPr>
              <a:t>Proc</a:t>
            </a:r>
            <a:r>
              <a:rPr lang="en-US" b="1" dirty="0" smtClean="0">
                <a:solidFill>
                  <a:srgbClr val="FF0000"/>
                </a:solidFill>
              </a:rPr>
              <a:t> sort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err="1" smtClean="0"/>
              <a:t>Proc</a:t>
            </a:r>
            <a:r>
              <a:rPr lang="en-US" b="1" dirty="0" smtClean="0"/>
              <a:t> sort data=my.test_clean_up out=</a:t>
            </a:r>
            <a:r>
              <a:rPr lang="en-US" b="1" dirty="0" err="1" smtClean="0"/>
              <a:t>Test_clean_up</a:t>
            </a:r>
            <a:r>
              <a:rPr lang="en-US" b="1" dirty="0" smtClean="0"/>
              <a:t>  </a:t>
            </a:r>
            <a:r>
              <a:rPr lang="en-US" b="1" dirty="0" err="1" smtClean="0">
                <a:solidFill>
                  <a:srgbClr val="FF0000"/>
                </a:solidFill>
              </a:rPr>
              <a:t>nodup</a:t>
            </a:r>
            <a:r>
              <a:rPr lang="en-US" b="1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by </a:t>
            </a:r>
            <a:r>
              <a:rPr lang="en-US" b="1" dirty="0" smtClean="0">
                <a:solidFill>
                  <a:srgbClr val="FF00FF"/>
                </a:solidFill>
              </a:rPr>
              <a:t>_all_;</a:t>
            </a:r>
          </a:p>
          <a:p>
            <a:pPr>
              <a:buFontTx/>
              <a:buNone/>
            </a:pPr>
            <a:r>
              <a:rPr lang="en-US" b="1" dirty="0" smtClean="0"/>
              <a:t>run;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2400" y="4876800"/>
            <a:ext cx="90890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There were 218 observations read from the data set MY.TEST_CLEAN_UP.</a:t>
            </a:r>
          </a:p>
          <a:p>
            <a:r>
              <a:rPr lang="en-US" dirty="0"/>
              <a:t>NOTE: 1 duplicate observations were deleted.</a:t>
            </a:r>
          </a:p>
          <a:p>
            <a:r>
              <a:rPr lang="en-US" dirty="0"/>
              <a:t>NOTE: The data set WORK.TEST_CLEAN_UP has 217 observations and 12 variables.</a:t>
            </a:r>
          </a:p>
          <a:p>
            <a:r>
              <a:rPr lang="en-US" dirty="0"/>
              <a:t>NOTE: PROCEDURE SORT used (Total process time):</a:t>
            </a:r>
          </a:p>
          <a:p>
            <a:r>
              <a:rPr lang="en-US" dirty="0"/>
              <a:t>      real time           0.01 seconds</a:t>
            </a:r>
          </a:p>
          <a:p>
            <a:r>
              <a:rPr lang="en-US" dirty="0"/>
              <a:t>      </a:t>
            </a:r>
            <a:r>
              <a:rPr lang="en-US" dirty="0" err="1"/>
              <a:t>cpu</a:t>
            </a:r>
            <a:r>
              <a:rPr lang="en-US" dirty="0"/>
              <a:t> time            0.00 seconds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0957" y="649991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ex16b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4419600" cy="6172200"/>
          </a:xfrm>
          <a:solidFill>
            <a:srgbClr val="E5F60A"/>
          </a:solidFill>
        </p:spPr>
        <p:txBody>
          <a:bodyPr/>
          <a:lstStyle/>
          <a:p>
            <a:pPr>
              <a:buFontTx/>
              <a:buNone/>
            </a:pPr>
            <a:r>
              <a:rPr lang="en-US" sz="1600" dirty="0" err="1" smtClean="0"/>
              <a:t>Proc</a:t>
            </a:r>
            <a:r>
              <a:rPr lang="en-US" sz="1600" dirty="0" smtClean="0"/>
              <a:t> sort data=my.test_clean_up;</a:t>
            </a:r>
          </a:p>
          <a:p>
            <a:pPr>
              <a:buFontTx/>
              <a:buNone/>
            </a:pPr>
            <a:r>
              <a:rPr lang="en-US" sz="1600" dirty="0" smtClean="0"/>
              <a:t>	By </a:t>
            </a:r>
            <a:r>
              <a:rPr lang="en-US" sz="1600" dirty="0" err="1" smtClean="0"/>
              <a:t>IPTR_cn</a:t>
            </a:r>
            <a:r>
              <a:rPr lang="en-US" sz="1600" dirty="0" smtClean="0"/>
              <a:t>;</a:t>
            </a:r>
          </a:p>
          <a:p>
            <a:pPr>
              <a:buFontTx/>
              <a:buNone/>
            </a:pPr>
            <a:r>
              <a:rPr lang="en-US" sz="1600" dirty="0" smtClean="0"/>
              <a:t>	run;</a:t>
            </a:r>
          </a:p>
          <a:p>
            <a:pPr>
              <a:buFontTx/>
              <a:buNone/>
            </a:pPr>
            <a:r>
              <a:rPr lang="en-US" sz="1600" dirty="0" smtClean="0"/>
              <a:t>/* find duplicate records  */</a:t>
            </a:r>
          </a:p>
          <a:p>
            <a:pPr>
              <a:buFontTx/>
              <a:buNone/>
            </a:pPr>
            <a:r>
              <a:rPr lang="en-US" sz="1600" dirty="0" smtClean="0"/>
              <a:t>Data </a:t>
            </a:r>
            <a:r>
              <a:rPr lang="en-US" sz="1600" dirty="0" err="1" smtClean="0"/>
              <a:t>tt</a:t>
            </a:r>
            <a:r>
              <a:rPr lang="en-US" sz="1600" dirty="0" smtClean="0"/>
              <a:t>;</a:t>
            </a:r>
          </a:p>
          <a:p>
            <a:pPr>
              <a:buFontTx/>
              <a:buNone/>
            </a:pPr>
            <a:r>
              <a:rPr lang="en-US" sz="1600" dirty="0" smtClean="0"/>
              <a:t>Set my.test_clean_up;</a:t>
            </a:r>
          </a:p>
          <a:p>
            <a:pPr>
              <a:buFontTx/>
              <a:buNone/>
            </a:pPr>
            <a:r>
              <a:rPr lang="en-US" sz="1600" dirty="0" smtClean="0"/>
              <a:t>	Dup=.;</a:t>
            </a:r>
          </a:p>
          <a:p>
            <a:pPr>
              <a:buFontTx/>
              <a:buNone/>
            </a:pPr>
            <a:r>
              <a:rPr lang="en-US" sz="1600" dirty="0" smtClean="0"/>
              <a:t>	If </a:t>
            </a:r>
            <a:r>
              <a:rPr lang="en-US" sz="1600" dirty="0" err="1" smtClean="0"/>
              <a:t>iptr_cn</a:t>
            </a:r>
            <a:r>
              <a:rPr lang="en-US" sz="1600" dirty="0" smtClean="0"/>
              <a:t> =lag1(</a:t>
            </a:r>
            <a:r>
              <a:rPr lang="en-US" sz="1600" dirty="0" err="1" smtClean="0"/>
              <a:t>iptr_cn</a:t>
            </a:r>
            <a:r>
              <a:rPr lang="en-US" sz="1600" dirty="0" smtClean="0"/>
              <a:t>) then dup=1;</a:t>
            </a:r>
          </a:p>
          <a:p>
            <a:pPr>
              <a:buFontTx/>
              <a:buNone/>
            </a:pPr>
            <a:r>
              <a:rPr lang="en-US" sz="1600" dirty="0" smtClean="0"/>
              <a:t>	Keep </a:t>
            </a:r>
            <a:r>
              <a:rPr lang="en-US" sz="1600" dirty="0" err="1" smtClean="0"/>
              <a:t>iptr_cn</a:t>
            </a:r>
            <a:r>
              <a:rPr lang="en-US" sz="1600" dirty="0" smtClean="0"/>
              <a:t> dup;</a:t>
            </a:r>
          </a:p>
          <a:p>
            <a:pPr>
              <a:buFontTx/>
              <a:buNone/>
            </a:pPr>
            <a:r>
              <a:rPr lang="en-US" sz="1600" dirty="0" smtClean="0"/>
              <a:t>	Run;</a:t>
            </a:r>
          </a:p>
          <a:p>
            <a:pPr>
              <a:buFontTx/>
              <a:buNone/>
            </a:pPr>
            <a:r>
              <a:rPr lang="en-US" sz="1600" dirty="0" smtClean="0"/>
              <a:t>/* delete records that are OK */</a:t>
            </a:r>
          </a:p>
          <a:p>
            <a:pPr>
              <a:buFontTx/>
              <a:buNone/>
            </a:pPr>
            <a:r>
              <a:rPr lang="en-US" sz="1600" dirty="0" smtClean="0"/>
              <a:t>Data </a:t>
            </a:r>
            <a:r>
              <a:rPr lang="en-US" sz="1600" dirty="0" err="1" smtClean="0"/>
              <a:t>tt</a:t>
            </a:r>
            <a:r>
              <a:rPr lang="en-US" sz="1600" dirty="0" smtClean="0"/>
              <a:t>;</a:t>
            </a:r>
          </a:p>
          <a:p>
            <a:pPr>
              <a:buFontTx/>
              <a:buNone/>
            </a:pPr>
            <a:r>
              <a:rPr lang="en-US" sz="1600" dirty="0" smtClean="0"/>
              <a:t>Set </a:t>
            </a:r>
            <a:r>
              <a:rPr lang="en-US" sz="1600" dirty="0" err="1" smtClean="0"/>
              <a:t>tt</a:t>
            </a:r>
            <a:r>
              <a:rPr lang="en-US" sz="1600" dirty="0" smtClean="0"/>
              <a:t>;</a:t>
            </a:r>
          </a:p>
          <a:p>
            <a:pPr>
              <a:buFontTx/>
              <a:buNone/>
            </a:pPr>
            <a:r>
              <a:rPr lang="en-US" sz="1600" dirty="0" smtClean="0"/>
              <a:t>	If dup=. Then delete;</a:t>
            </a:r>
          </a:p>
          <a:p>
            <a:pPr>
              <a:buFontTx/>
              <a:buNone/>
            </a:pPr>
            <a:r>
              <a:rPr lang="en-US" sz="1600" dirty="0" smtClean="0"/>
              <a:t>	Run;</a:t>
            </a:r>
          </a:p>
          <a:p>
            <a:pPr>
              <a:buNone/>
            </a:pPr>
            <a:r>
              <a:rPr lang="en-US" sz="1600" dirty="0"/>
              <a:t>/* Only one record for duplicates </a:t>
            </a:r>
            <a:r>
              <a:rPr lang="en-US" sz="1600" dirty="0" smtClean="0"/>
              <a:t>*/</a:t>
            </a:r>
          </a:p>
          <a:p>
            <a:pPr>
              <a:buFontTx/>
              <a:buNone/>
            </a:pPr>
            <a:r>
              <a:rPr lang="en-US" sz="1600" dirty="0" smtClean="0"/>
              <a:t>Data </a:t>
            </a:r>
            <a:r>
              <a:rPr lang="en-US" sz="1600" dirty="0" err="1" smtClean="0"/>
              <a:t>tt</a:t>
            </a:r>
            <a:r>
              <a:rPr lang="en-US" sz="1600" dirty="0" smtClean="0"/>
              <a:t>;</a:t>
            </a:r>
          </a:p>
          <a:p>
            <a:pPr>
              <a:buFontTx/>
              <a:buNone/>
            </a:pPr>
            <a:r>
              <a:rPr lang="en-US" sz="1600" dirty="0" smtClean="0"/>
              <a:t>Set </a:t>
            </a:r>
            <a:r>
              <a:rPr lang="en-US" sz="1600" dirty="0" err="1" smtClean="0"/>
              <a:t>tt</a:t>
            </a:r>
            <a:r>
              <a:rPr lang="en-US" sz="1600" dirty="0" smtClean="0"/>
              <a:t>;</a:t>
            </a:r>
          </a:p>
          <a:p>
            <a:pPr>
              <a:buFontTx/>
              <a:buNone/>
            </a:pPr>
            <a:r>
              <a:rPr lang="en-US" sz="1600" dirty="0" smtClean="0"/>
              <a:t>By </a:t>
            </a:r>
            <a:r>
              <a:rPr lang="en-US" sz="1600" dirty="0" err="1" smtClean="0"/>
              <a:t>iptr_cn</a:t>
            </a:r>
            <a:r>
              <a:rPr lang="en-US" sz="1600" dirty="0" smtClean="0"/>
              <a:t>;</a:t>
            </a:r>
          </a:p>
          <a:p>
            <a:pPr>
              <a:buFontTx/>
              <a:buNone/>
            </a:pPr>
            <a:r>
              <a:rPr lang="en-US" sz="1600" dirty="0" smtClean="0"/>
              <a:t>If </a:t>
            </a:r>
            <a:r>
              <a:rPr lang="en-US" sz="1600" dirty="0" err="1" smtClean="0"/>
              <a:t>First.iptr</a:t>
            </a:r>
            <a:r>
              <a:rPr lang="en-US" sz="1600" dirty="0" smtClean="0"/>
              <a:t>;</a:t>
            </a:r>
          </a:p>
          <a:p>
            <a:pPr>
              <a:buFontTx/>
              <a:buNone/>
            </a:pPr>
            <a:r>
              <a:rPr lang="en-US" sz="1600" dirty="0" smtClean="0"/>
              <a:t>Run; </a:t>
            </a:r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endParaRPr lang="en-US" sz="1600" dirty="0" smtClean="0"/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5181600" y="304800"/>
            <a:ext cx="3352800" cy="2862322"/>
          </a:xfrm>
          <a:prstGeom prst="rect">
            <a:avLst/>
          </a:prstGeom>
          <a:solidFill>
            <a:srgbClr val="E5F6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/* Mark duplicate records */</a:t>
            </a:r>
          </a:p>
          <a:p>
            <a:pPr eaLnBrk="1" hangingPunct="1"/>
            <a:r>
              <a:rPr lang="en-US" dirty="0" smtClean="0"/>
              <a:t>Data </a:t>
            </a:r>
            <a:r>
              <a:rPr lang="en-US" dirty="0"/>
              <a:t>tt2;</a:t>
            </a:r>
          </a:p>
          <a:p>
            <a:pPr eaLnBrk="1" hangingPunct="1"/>
            <a:r>
              <a:rPr lang="en-US" dirty="0"/>
              <a:t>Merge my.test_clean_up </a:t>
            </a:r>
            <a:r>
              <a:rPr lang="en-US" dirty="0" err="1"/>
              <a:t>tt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/>
              <a:t>By </a:t>
            </a:r>
            <a:r>
              <a:rPr lang="en-US" dirty="0" err="1"/>
              <a:t>iptr_cn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/>
              <a:t>If dup=. then delete;</a:t>
            </a:r>
          </a:p>
          <a:p>
            <a:pPr eaLnBrk="1" hangingPunct="1"/>
            <a:r>
              <a:rPr lang="en-US" dirty="0"/>
              <a:t>Run</a:t>
            </a:r>
            <a:r>
              <a:rPr lang="en-US" dirty="0" smtClean="0"/>
              <a:t>;</a:t>
            </a:r>
          </a:p>
          <a:p>
            <a:pPr eaLnBrk="1" hangingPunct="1"/>
            <a:r>
              <a:rPr lang="en-US" dirty="0" smtClean="0"/>
              <a:t>/*  Print all duplicates  */ </a:t>
            </a:r>
            <a:endParaRPr lang="en-US" dirty="0"/>
          </a:p>
          <a:p>
            <a:pPr eaLnBrk="1" hangingPunct="1"/>
            <a:r>
              <a:rPr lang="en-US" dirty="0" err="1"/>
              <a:t>Proc</a:t>
            </a:r>
            <a:r>
              <a:rPr lang="en-US" dirty="0"/>
              <a:t> print data = tt2;</a:t>
            </a:r>
          </a:p>
          <a:p>
            <a:pPr eaLnBrk="1" hangingPunct="1"/>
            <a:r>
              <a:rPr lang="en-US" dirty="0"/>
              <a:t>Run;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4419600" cy="6172200"/>
          </a:xfrm>
          <a:solidFill>
            <a:srgbClr val="E5F60A"/>
          </a:solidFill>
        </p:spPr>
        <p:txBody>
          <a:bodyPr/>
          <a:lstStyle/>
          <a:p>
            <a:pPr>
              <a:buFontTx/>
              <a:buNone/>
            </a:pPr>
            <a:r>
              <a:rPr lang="en-US" sz="1800" dirty="0" err="1" smtClean="0"/>
              <a:t>Proc</a:t>
            </a:r>
            <a:r>
              <a:rPr lang="en-US" sz="1800" dirty="0" smtClean="0"/>
              <a:t> sort data=my.test_clean_up;</a:t>
            </a:r>
          </a:p>
          <a:p>
            <a:pPr>
              <a:buFontTx/>
              <a:buNone/>
            </a:pPr>
            <a:r>
              <a:rPr lang="en-US" sz="1800" dirty="0" smtClean="0"/>
              <a:t>	By </a:t>
            </a:r>
            <a:r>
              <a:rPr lang="en-US" sz="1800" dirty="0" err="1" smtClean="0"/>
              <a:t>IpTR_cn</a:t>
            </a:r>
            <a:r>
              <a:rPr lang="en-US" sz="1800" dirty="0" smtClean="0"/>
              <a:t>;</a:t>
            </a:r>
          </a:p>
          <a:p>
            <a:pPr>
              <a:buFontTx/>
              <a:buNone/>
            </a:pPr>
            <a:r>
              <a:rPr lang="en-US" sz="1800" dirty="0" smtClean="0"/>
              <a:t>	run;</a:t>
            </a:r>
          </a:p>
          <a:p>
            <a:pPr>
              <a:buFontTx/>
              <a:buNone/>
            </a:pPr>
            <a:r>
              <a:rPr lang="en-US" sz="1800" dirty="0" smtClean="0"/>
              <a:t>Data </a:t>
            </a:r>
            <a:r>
              <a:rPr lang="en-US" sz="1800" dirty="0" err="1" smtClean="0"/>
              <a:t>tt</a:t>
            </a:r>
            <a:r>
              <a:rPr lang="en-US" sz="1800" dirty="0" smtClean="0"/>
              <a:t>;</a:t>
            </a:r>
          </a:p>
          <a:p>
            <a:pPr>
              <a:buFontTx/>
              <a:buNone/>
            </a:pPr>
            <a:r>
              <a:rPr lang="en-US" sz="1800" dirty="0" smtClean="0"/>
              <a:t>Set my.test_clean_up;</a:t>
            </a:r>
          </a:p>
          <a:p>
            <a:pPr>
              <a:buFontTx/>
              <a:buNone/>
            </a:pPr>
            <a:r>
              <a:rPr lang="en-US" sz="1800" dirty="0" smtClean="0"/>
              <a:t>	by </a:t>
            </a:r>
            <a:r>
              <a:rPr lang="en-US" sz="1800" dirty="0" err="1" smtClean="0"/>
              <a:t>iptr_cn</a:t>
            </a:r>
            <a:r>
              <a:rPr lang="en-US" sz="1800" dirty="0" smtClean="0"/>
              <a:t>;</a:t>
            </a:r>
          </a:p>
          <a:p>
            <a:pPr>
              <a:buFontTx/>
              <a:buNone/>
            </a:pPr>
            <a:r>
              <a:rPr lang="en-US" sz="1800" dirty="0" smtClean="0"/>
              <a:t>If </a:t>
            </a:r>
            <a:r>
              <a:rPr lang="en-US" sz="1800" dirty="0" err="1" smtClean="0"/>
              <a:t>first.iptr_cn</a:t>
            </a:r>
            <a:r>
              <a:rPr lang="en-US" sz="1800" dirty="0" smtClean="0"/>
              <a:t> and </a:t>
            </a:r>
            <a:r>
              <a:rPr lang="en-US" sz="1800" dirty="0" err="1" smtClean="0"/>
              <a:t>last.iptr_cn</a:t>
            </a:r>
            <a:r>
              <a:rPr lang="en-US" sz="1800" dirty="0" smtClean="0"/>
              <a:t> then delete;</a:t>
            </a:r>
          </a:p>
          <a:p>
            <a:pPr>
              <a:buFontTx/>
              <a:buNone/>
            </a:pPr>
            <a:r>
              <a:rPr lang="en-US" sz="1800" dirty="0" smtClean="0"/>
              <a:t>Run; </a:t>
            </a:r>
          </a:p>
          <a:p>
            <a:pPr>
              <a:buFontTx/>
              <a:buNone/>
            </a:pPr>
            <a:r>
              <a:rPr lang="en-US" sz="1800" dirty="0" err="1" smtClean="0"/>
              <a:t>Proc</a:t>
            </a:r>
            <a:r>
              <a:rPr lang="en-US" sz="1800" dirty="0" smtClean="0"/>
              <a:t> print data = </a:t>
            </a:r>
            <a:r>
              <a:rPr lang="en-US" sz="1800" dirty="0" err="1" smtClean="0"/>
              <a:t>tt</a:t>
            </a:r>
            <a:r>
              <a:rPr lang="en-US" sz="1800" dirty="0" smtClean="0"/>
              <a:t>;</a:t>
            </a:r>
          </a:p>
          <a:p>
            <a:pPr>
              <a:buFontTx/>
              <a:buNone/>
            </a:pPr>
            <a:r>
              <a:rPr lang="en-US" sz="1800" dirty="0" smtClean="0"/>
              <a:t>Run;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Define number of records per patient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err="1" smtClean="0"/>
              <a:t>Proc</a:t>
            </a:r>
            <a:r>
              <a:rPr lang="en-US" b="1" dirty="0" smtClean="0"/>
              <a:t> sort data=my.test_clean_up; </a:t>
            </a:r>
          </a:p>
          <a:p>
            <a:pPr>
              <a:buFontTx/>
              <a:buNone/>
            </a:pPr>
            <a:r>
              <a:rPr lang="en-US" dirty="0" smtClean="0"/>
              <a:t>by </a:t>
            </a:r>
            <a:r>
              <a:rPr lang="en-US" b="1" dirty="0" err="1" smtClean="0">
                <a:solidFill>
                  <a:srgbClr val="FF0000"/>
                </a:solidFill>
              </a:rPr>
              <a:t>iptr_cn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dt_tx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b="1" dirty="0" smtClean="0"/>
              <a:t>run;</a:t>
            </a:r>
          </a:p>
          <a:p>
            <a:pPr>
              <a:buFontTx/>
              <a:buNone/>
            </a:pPr>
            <a:r>
              <a:rPr lang="en-US" b="1" dirty="0" err="1" smtClean="0">
                <a:solidFill>
                  <a:srgbClr val="FF00FF"/>
                </a:solidFill>
              </a:rPr>
              <a:t>Proc</a:t>
            </a:r>
            <a:r>
              <a:rPr lang="en-US" b="1" dirty="0" smtClean="0">
                <a:solidFill>
                  <a:srgbClr val="FF00FF"/>
                </a:solidFill>
              </a:rPr>
              <a:t> rank   </a:t>
            </a:r>
            <a:r>
              <a:rPr lang="en-US" b="1" dirty="0" smtClean="0"/>
              <a:t>data=my.test_clean_up 		out=my.test_clean_up;</a:t>
            </a:r>
          </a:p>
          <a:p>
            <a:pPr>
              <a:buFontTx/>
              <a:buNone/>
            </a:pPr>
            <a:r>
              <a:rPr lang="en-US" b="1" dirty="0" smtClean="0"/>
              <a:t>By </a:t>
            </a:r>
            <a:r>
              <a:rPr lang="en-US" b="1" dirty="0" err="1" smtClean="0"/>
              <a:t>iptr_cn</a:t>
            </a:r>
            <a:r>
              <a:rPr lang="en-US" b="1" dirty="0" smtClean="0"/>
              <a:t>;</a:t>
            </a:r>
          </a:p>
          <a:p>
            <a:pPr>
              <a:buFontTx/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dt_tx</a:t>
            </a:r>
            <a:r>
              <a:rPr lang="en-US" b="1" dirty="0" smtClean="0"/>
              <a:t>;</a:t>
            </a:r>
          </a:p>
          <a:p>
            <a:pPr>
              <a:buFontTx/>
              <a:buNone/>
            </a:pPr>
            <a:r>
              <a:rPr lang="en-US" b="1" dirty="0" smtClean="0"/>
              <a:t>Ranks </a:t>
            </a:r>
            <a:r>
              <a:rPr lang="en-US" b="1" dirty="0" err="1" smtClean="0"/>
              <a:t>pat_numbr</a:t>
            </a:r>
            <a:r>
              <a:rPr lang="en-US" b="1" dirty="0" smtClean="0"/>
              <a:t>;</a:t>
            </a:r>
          </a:p>
          <a:p>
            <a:pPr>
              <a:buFontTx/>
              <a:buNone/>
            </a:pPr>
            <a:r>
              <a:rPr lang="en-US" b="1" dirty="0" smtClean="0"/>
              <a:t>Run;</a:t>
            </a:r>
            <a:endParaRPr lang="en-US" dirty="0" smtClean="0"/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8653463" y="6596063"/>
            <a:ext cx="490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 dirty="0" smtClean="0"/>
              <a:t>ex17</a:t>
            </a:r>
            <a:endParaRPr lang="en-US" sz="11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/>
          <a:lstStyle/>
          <a:p>
            <a:r>
              <a:rPr lang="en-US" b="1" smtClean="0"/>
              <a:t>Checking  values of variables</a:t>
            </a:r>
            <a:br>
              <a:rPr lang="en-US" b="1" smtClean="0"/>
            </a:br>
            <a:r>
              <a:rPr lang="en-US" b="1" smtClean="0"/>
              <a:t>(qualitative data types)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152400" y="762001"/>
            <a:ext cx="8991600" cy="10668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dirty="0" smtClean="0"/>
              <a:t>Use </a:t>
            </a:r>
            <a:r>
              <a:rPr lang="en-US" sz="3600" b="1" dirty="0" smtClean="0">
                <a:solidFill>
                  <a:srgbClr val="FF0000"/>
                </a:solidFill>
              </a:rPr>
              <a:t>PROC FREQ </a:t>
            </a:r>
            <a:r>
              <a:rPr lang="en-US" sz="3600" b="1" dirty="0" smtClean="0"/>
              <a:t>to list all unique codes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8610600" y="6581775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ex1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1" y="1676400"/>
            <a:ext cx="5029200" cy="2585323"/>
          </a:xfrm>
          <a:prstGeom prst="rect">
            <a:avLst/>
          </a:prstGeom>
          <a:solidFill>
            <a:srgbClr val="E5F60A"/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freq</a:t>
            </a:r>
            <a:r>
              <a:rPr lang="en-US" dirty="0"/>
              <a:t> data=</a:t>
            </a:r>
            <a:r>
              <a:rPr lang="en-US" dirty="0" err="1"/>
              <a:t>my.test_clean_up</a:t>
            </a:r>
            <a:r>
              <a:rPr lang="en-US" dirty="0"/>
              <a:t>;</a:t>
            </a:r>
          </a:p>
          <a:p>
            <a:pPr>
              <a:buFontTx/>
              <a:buNone/>
            </a:pPr>
            <a:r>
              <a:rPr lang="en-US" dirty="0"/>
              <a:t>Table 	PX  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R_ABO  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 smtClean="0"/>
              <a:t>R_Rh</a:t>
            </a:r>
            <a:r>
              <a:rPr lang="en-US" dirty="0" smtClean="0"/>
              <a:t>  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PX_DNR   </a:t>
            </a:r>
            <a:r>
              <a:rPr lang="en-US" dirty="0"/>
              <a:t>	 	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err="1" smtClean="0"/>
              <a:t>r_gender</a:t>
            </a:r>
            <a:r>
              <a:rPr lang="en-US" dirty="0" smtClean="0"/>
              <a:t>  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DIAGNOSIS</a:t>
            </a:r>
            <a:r>
              <a:rPr lang="en-US" dirty="0"/>
              <a:t>;</a:t>
            </a:r>
          </a:p>
          <a:p>
            <a:pPr>
              <a:buFontTx/>
              <a:buNone/>
            </a:pPr>
            <a:r>
              <a:rPr lang="en-US" dirty="0"/>
              <a:t>Run;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125" y="4953000"/>
            <a:ext cx="5019676" cy="1200329"/>
          </a:xfrm>
          <a:prstGeom prst="rect">
            <a:avLst/>
          </a:prstGeom>
          <a:solidFill>
            <a:srgbClr val="E5F60A"/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freq</a:t>
            </a:r>
            <a:r>
              <a:rPr lang="en-US" dirty="0"/>
              <a:t> data=</a:t>
            </a:r>
            <a:r>
              <a:rPr lang="en-US" dirty="0" err="1"/>
              <a:t>my.test_clean_up</a:t>
            </a:r>
            <a:r>
              <a:rPr lang="en-US" dirty="0"/>
              <a:t>;</a:t>
            </a:r>
          </a:p>
          <a:p>
            <a:pPr>
              <a:buFontTx/>
              <a:buNone/>
            </a:pPr>
            <a:r>
              <a:rPr lang="en-US" dirty="0"/>
              <a:t>Table 	</a:t>
            </a:r>
            <a:r>
              <a:rPr lang="en-US" dirty="0" smtClean="0"/>
              <a:t>_character_;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Run;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449580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or</a:t>
            </a: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data _null_;</a:t>
            </a:r>
          </a:p>
          <a:p>
            <a:pPr>
              <a:buFontTx/>
              <a:buNone/>
            </a:pPr>
            <a:r>
              <a:rPr lang="en-US" dirty="0" smtClean="0"/>
              <a:t>set my.test_clean_up ;</a:t>
            </a:r>
          </a:p>
          <a:p>
            <a:pPr>
              <a:buFontTx/>
              <a:buNone/>
            </a:pPr>
            <a:r>
              <a:rPr lang="en-US" dirty="0" smtClean="0"/>
              <a:t>if </a:t>
            </a:r>
            <a:r>
              <a:rPr lang="en-US" dirty="0" err="1" smtClean="0"/>
              <a:t>r_gender</a:t>
            </a:r>
            <a:r>
              <a:rPr lang="en-US" dirty="0" smtClean="0"/>
              <a:t> not in ("M" "F") then put _N_= 	</a:t>
            </a:r>
            <a:r>
              <a:rPr lang="en-US" dirty="0" err="1" smtClean="0"/>
              <a:t>iptr_cn</a:t>
            </a:r>
            <a:r>
              <a:rPr lang="en-US" dirty="0" smtClean="0"/>
              <a:t>=   </a:t>
            </a:r>
          </a:p>
          <a:p>
            <a:pPr>
              <a:buFontTx/>
              <a:buNone/>
            </a:pPr>
            <a:r>
              <a:rPr lang="en-US" dirty="0" smtClean="0"/>
              <a:t>		</a:t>
            </a:r>
            <a:r>
              <a:rPr lang="en-US" dirty="0" err="1" smtClean="0"/>
              <a:t>r_gender</a:t>
            </a:r>
            <a:r>
              <a:rPr lang="en-US" dirty="0" smtClean="0"/>
              <a:t>=   ;</a:t>
            </a:r>
          </a:p>
          <a:p>
            <a:pPr>
              <a:buFontTx/>
              <a:buNone/>
            </a:pPr>
            <a:r>
              <a:rPr lang="en-US" b="1" dirty="0" smtClean="0"/>
              <a:t>run;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8586788" y="6488113"/>
            <a:ext cx="473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ex2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228600" y="685800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b="1"/>
              <a:t>Output Invalid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smtClean="0"/>
              <a:t>proc print data=my.test_clean_up;</a:t>
            </a:r>
          </a:p>
          <a:p>
            <a:pPr>
              <a:buFontTx/>
              <a:buNone/>
            </a:pPr>
            <a:r>
              <a:rPr lang="en-US" sz="3600" smtClean="0"/>
              <a:t>var iptr_cn r_gender;</a:t>
            </a:r>
          </a:p>
          <a:p>
            <a:pPr>
              <a:buFontTx/>
              <a:buNone/>
            </a:pPr>
            <a:r>
              <a:rPr lang="en-US" sz="3600" smtClean="0"/>
              <a:t>where r_gender not in ("M" "F");</a:t>
            </a:r>
          </a:p>
          <a:p>
            <a:pPr>
              <a:buFontTx/>
              <a:buNone/>
            </a:pPr>
            <a:r>
              <a:rPr lang="en-US" sz="3600" b="1" smtClean="0"/>
              <a:t>run;</a:t>
            </a:r>
            <a:endParaRPr lang="en-US" sz="3600" smtClean="0"/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8586788" y="6488113"/>
            <a:ext cx="431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/>
              <a:t>ex3</a:t>
            </a: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228600" y="685800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b="1"/>
              <a:t>Output Invalid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6000" b="1" smtClean="0"/>
              <a:t>Using Formats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smtClean="0"/>
              <a:t>proc format;</a:t>
            </a:r>
          </a:p>
          <a:p>
            <a:pPr>
              <a:buFontTx/>
              <a:buNone/>
            </a:pPr>
            <a:r>
              <a:rPr lang="da-DK" sz="2800" smtClean="0"/>
              <a:t>value $gender "F","M" = "Valid"</a:t>
            </a:r>
          </a:p>
          <a:p>
            <a:pPr>
              <a:buFontTx/>
              <a:buNone/>
            </a:pPr>
            <a:r>
              <a:rPr lang="en-US" sz="2800" smtClean="0"/>
              <a:t>			  " "            = "Missing"</a:t>
            </a:r>
          </a:p>
          <a:p>
            <a:pPr>
              <a:buFontTx/>
              <a:buNone/>
            </a:pPr>
            <a:r>
              <a:rPr lang="en-US" sz="2800" smtClean="0"/>
              <a:t>			  other       = "Wrong";</a:t>
            </a:r>
          </a:p>
          <a:p>
            <a:pPr>
              <a:buFontTx/>
              <a:buNone/>
            </a:pPr>
            <a:r>
              <a:rPr lang="en-US" sz="2800" b="1" smtClean="0"/>
              <a:t>run;</a:t>
            </a:r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r>
              <a:rPr lang="en-US" sz="2800" b="1" smtClean="0"/>
              <a:t>proc freq data=my.test_clean_up;</a:t>
            </a:r>
          </a:p>
          <a:p>
            <a:pPr>
              <a:buFontTx/>
              <a:buNone/>
            </a:pPr>
            <a:r>
              <a:rPr lang="en-US" sz="2800" smtClean="0"/>
              <a:t>table r_gender / nocum nopercent missing;</a:t>
            </a:r>
          </a:p>
          <a:p>
            <a:pPr>
              <a:buFontTx/>
              <a:buNone/>
            </a:pPr>
            <a:r>
              <a:rPr lang="en-US" sz="2800" smtClean="0"/>
              <a:t>format r_gender $gender.;</a:t>
            </a:r>
          </a:p>
          <a:p>
            <a:pPr>
              <a:buFontTx/>
              <a:buNone/>
            </a:pPr>
            <a:r>
              <a:rPr lang="en-US" sz="2800" b="1" smtClean="0"/>
              <a:t>run;</a:t>
            </a:r>
          </a:p>
          <a:p>
            <a:pPr>
              <a:buFontTx/>
              <a:buNone/>
            </a:pPr>
            <a:endParaRPr lang="en-US" sz="2800" smtClean="0"/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8382000" y="6629400"/>
            <a:ext cx="466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/>
              <a:t>Ex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/>
          <a:lstStyle/>
          <a:p>
            <a:r>
              <a:rPr lang="en-US" sz="6000" b="1" smtClean="0"/>
              <a:t>Checking variables values (Quantitative data types)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947</Words>
  <Application>Microsoft Office PowerPoint</Application>
  <PresentationFormat>On-screen Show (4:3)</PresentationFormat>
  <Paragraphs>344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DATA CLEANING Techniques</vt:lpstr>
      <vt:lpstr>What is data cleaning?</vt:lpstr>
      <vt:lpstr>TEST_CLEAN_UP</vt:lpstr>
      <vt:lpstr>Checking  values of variables (qualitative data types)</vt:lpstr>
      <vt:lpstr>PowerPoint Presentation</vt:lpstr>
      <vt:lpstr>PowerPoint Presentation</vt:lpstr>
      <vt:lpstr>PowerPoint Presentation</vt:lpstr>
      <vt:lpstr>Using Formats</vt:lpstr>
      <vt:lpstr>Checking variables values (Quantitative data types)</vt:lpstr>
      <vt:lpstr>PowerPoint Presentation</vt:lpstr>
      <vt:lpstr>PowerPoint Presentation</vt:lpstr>
      <vt:lpstr>PowerPoint Presentation</vt:lpstr>
      <vt:lpstr>Histogram</vt:lpstr>
      <vt:lpstr>Box-Plot</vt:lpstr>
      <vt:lpstr>Bar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print 10% of the smallest and 10% of the largest observations for a variable out of 300 observations? </vt:lpstr>
      <vt:lpstr>Checking  values for missing values and set user codes to system missing</vt:lpstr>
      <vt:lpstr>Checking  dates! </vt:lpstr>
      <vt:lpstr>PowerPoint Presentation</vt:lpstr>
      <vt:lpstr>PowerPoint Presentation</vt:lpstr>
      <vt:lpstr>Looking for duplicate observations</vt:lpstr>
      <vt:lpstr>Easy way with PROC FREQ</vt:lpstr>
      <vt:lpstr>PowerPoint Presentation</vt:lpstr>
      <vt:lpstr>Delete duplicate records with Proc sort</vt:lpstr>
      <vt:lpstr>Delete exactly duplicate records with Proc sort</vt:lpstr>
      <vt:lpstr>PowerPoint Presentation</vt:lpstr>
      <vt:lpstr>PowerPoint Presentation</vt:lpstr>
      <vt:lpstr>Define number of records per patient</vt:lpstr>
      <vt:lpstr>PowerPoint Presentation</vt:lpstr>
    </vt:vector>
  </TitlesOfParts>
  <Company>AZCC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agruessner</dc:creator>
  <cp:lastModifiedBy>Angelika Gruessner</cp:lastModifiedBy>
  <cp:revision>283</cp:revision>
  <dcterms:created xsi:type="dcterms:W3CDTF">2008-10-28T01:41:21Z</dcterms:created>
  <dcterms:modified xsi:type="dcterms:W3CDTF">2013-11-19T16:43:41Z</dcterms:modified>
</cp:coreProperties>
</file>