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4" r:id="rId3"/>
    <p:sldId id="320" r:id="rId4"/>
    <p:sldId id="257" r:id="rId5"/>
    <p:sldId id="258" r:id="rId6"/>
    <p:sldId id="305" r:id="rId7"/>
    <p:sldId id="281" r:id="rId8"/>
    <p:sldId id="282" r:id="rId9"/>
    <p:sldId id="270" r:id="rId10"/>
    <p:sldId id="269" r:id="rId11"/>
    <p:sldId id="278" r:id="rId12"/>
    <p:sldId id="274" r:id="rId13"/>
    <p:sldId id="266" r:id="rId14"/>
    <p:sldId id="265" r:id="rId15"/>
    <p:sldId id="290" r:id="rId16"/>
    <p:sldId id="306" r:id="rId17"/>
    <p:sldId id="289" r:id="rId18"/>
    <p:sldId id="299" r:id="rId19"/>
    <p:sldId id="301" r:id="rId20"/>
    <p:sldId id="302" r:id="rId21"/>
    <p:sldId id="304" r:id="rId22"/>
    <p:sldId id="271" r:id="rId23"/>
    <p:sldId id="273" r:id="rId24"/>
    <p:sldId id="296" r:id="rId25"/>
    <p:sldId id="295" r:id="rId26"/>
    <p:sldId id="297" r:id="rId27"/>
    <p:sldId id="298" r:id="rId28"/>
    <p:sldId id="267" r:id="rId29"/>
    <p:sldId id="272" r:id="rId30"/>
    <p:sldId id="268" r:id="rId31"/>
    <p:sldId id="276" r:id="rId32"/>
    <p:sldId id="277" r:id="rId33"/>
    <p:sldId id="286" r:id="rId34"/>
    <p:sldId id="287" r:id="rId35"/>
    <p:sldId id="288" r:id="rId36"/>
    <p:sldId id="291" r:id="rId37"/>
    <p:sldId id="292" r:id="rId38"/>
    <p:sldId id="293" r:id="rId39"/>
    <p:sldId id="294" r:id="rId40"/>
    <p:sldId id="307" r:id="rId41"/>
    <p:sldId id="308" r:id="rId42"/>
    <p:sldId id="312" r:id="rId43"/>
    <p:sldId id="313" r:id="rId44"/>
    <p:sldId id="314" r:id="rId45"/>
    <p:sldId id="309" r:id="rId46"/>
    <p:sldId id="316" r:id="rId47"/>
    <p:sldId id="315" r:id="rId48"/>
    <p:sldId id="310" r:id="rId49"/>
    <p:sldId id="311" r:id="rId50"/>
    <p:sldId id="317" r:id="rId51"/>
    <p:sldId id="318" r:id="rId52"/>
    <p:sldId id="319" r:id="rId53"/>
    <p:sldId id="303" r:id="rId54"/>
    <p:sldId id="283" r:id="rId55"/>
    <p:sldId id="284" r:id="rId56"/>
    <p:sldId id="285"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0000"/>
    <a:srgbClr val="F4F6A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36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3330BB-8A41-4206-A35B-A3D87010F9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22A434-DE2F-4D72-8E27-15D0F19E5F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E934A0-232B-43AA-B7C4-FC5219D49E3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B0E18B7-C0C8-4D18-988F-E455307383B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3332FC-5A3B-4D63-976E-8B5AA3E430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B8CA81-8532-4D05-A8CD-0FF8320025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EFF7C9-2BAF-4A25-A6A4-A68E100ED84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47E060-7295-4561-A200-6376026C70B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2077D7-DC4A-4548-B26D-5D172A3E93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0B009AF-4BA0-4C7C-BAAF-C2918EBE666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B3D6DE5-7C87-46FA-81A4-B80FB4BED6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F8EFB8-F8BC-479C-A371-E4BF2506ADE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11B3F3-87FF-47D8-B81D-14767D22190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035C0A-2AE4-4399-8BF7-0EDC28DA13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sz="4800" b="1" dirty="0" smtClean="0">
                <a:latin typeface="Arial Black" pitchFamily="34" charset="0"/>
              </a:rPr>
              <a:t>Working with several data sets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p:cNvSpPr>
            <a:spLocks noChangeArrowheads="1"/>
          </p:cNvSpPr>
          <p:nvPr/>
        </p:nvSpPr>
        <p:spPr bwMode="auto">
          <a:xfrm>
            <a:off x="228600" y="2286000"/>
            <a:ext cx="4343400" cy="3962400"/>
          </a:xfrm>
          <a:prstGeom prst="ellipse">
            <a:avLst/>
          </a:prstGeom>
          <a:solidFill>
            <a:srgbClr val="00FF00">
              <a:alpha val="38039"/>
            </a:srgbClr>
          </a:solidFill>
          <a:ln w="9525">
            <a:solidFill>
              <a:schemeClr val="tx1"/>
            </a:solidFill>
            <a:round/>
            <a:headEnd/>
            <a:tailEnd/>
          </a:ln>
        </p:spPr>
        <p:txBody>
          <a:bodyPr wrap="none" anchor="ctr"/>
          <a:lstStyle/>
          <a:p>
            <a:pPr algn="ctr"/>
            <a:r>
              <a:rPr lang="en-US" sz="3200" b="1" dirty="0" smtClean="0">
                <a:solidFill>
                  <a:srgbClr val="00B050"/>
                </a:solidFill>
              </a:rPr>
              <a:t>Patient</a:t>
            </a:r>
            <a:endParaRPr lang="en-US" sz="3200" b="1" dirty="0">
              <a:solidFill>
                <a:srgbClr val="00B050"/>
              </a:solidFill>
            </a:endParaRPr>
          </a:p>
        </p:txBody>
      </p:sp>
      <p:sp>
        <p:nvSpPr>
          <p:cNvPr id="16387" name="Oval 5"/>
          <p:cNvSpPr>
            <a:spLocks noChangeArrowheads="1"/>
          </p:cNvSpPr>
          <p:nvPr/>
        </p:nvSpPr>
        <p:spPr bwMode="auto">
          <a:xfrm>
            <a:off x="3276600" y="1905000"/>
            <a:ext cx="4495800" cy="4495800"/>
          </a:xfrm>
          <a:prstGeom prst="ellipse">
            <a:avLst/>
          </a:prstGeom>
          <a:solidFill>
            <a:srgbClr val="00FFFF">
              <a:alpha val="23921"/>
            </a:srgbClr>
          </a:solidFill>
          <a:ln w="9525">
            <a:solidFill>
              <a:schemeClr val="tx1"/>
            </a:solidFill>
            <a:round/>
            <a:headEnd/>
            <a:tailEnd/>
          </a:ln>
        </p:spPr>
        <p:txBody>
          <a:bodyPr wrap="none" anchor="ctr"/>
          <a:lstStyle/>
          <a:p>
            <a:endParaRPr lang="en-US"/>
          </a:p>
        </p:txBody>
      </p:sp>
      <p:sp>
        <p:nvSpPr>
          <p:cNvPr id="16388" name="Rectangle 7"/>
          <p:cNvSpPr>
            <a:spLocks noChangeArrowheads="1"/>
          </p:cNvSpPr>
          <p:nvPr/>
        </p:nvSpPr>
        <p:spPr bwMode="auto">
          <a:xfrm>
            <a:off x="5029200" y="3962400"/>
            <a:ext cx="2212465" cy="584775"/>
          </a:xfrm>
          <a:prstGeom prst="rect">
            <a:avLst/>
          </a:prstGeom>
          <a:noFill/>
          <a:ln w="9525">
            <a:noFill/>
            <a:miter lim="800000"/>
            <a:headEnd/>
            <a:tailEnd/>
          </a:ln>
        </p:spPr>
        <p:txBody>
          <a:bodyPr wrap="none">
            <a:spAutoFit/>
          </a:bodyPr>
          <a:lstStyle/>
          <a:p>
            <a:r>
              <a:rPr lang="en-US" sz="3200" b="1" dirty="0" smtClean="0">
                <a:solidFill>
                  <a:schemeClr val="accent6">
                    <a:lumMod val="60000"/>
                    <a:lumOff val="40000"/>
                  </a:schemeClr>
                </a:solidFill>
              </a:rPr>
              <a:t>Procedure</a:t>
            </a:r>
            <a:endParaRPr lang="en-US" sz="3200" b="1" dirty="0">
              <a:solidFill>
                <a:schemeClr val="accent6">
                  <a:lumMod val="60000"/>
                  <a:lumOff val="40000"/>
                </a:schemeClr>
              </a:solidFill>
            </a:endParaRPr>
          </a:p>
        </p:txBody>
      </p:sp>
      <p:sp>
        <p:nvSpPr>
          <p:cNvPr id="16389" name="Rectangle 8"/>
          <p:cNvSpPr>
            <a:spLocks noChangeArrowheads="1"/>
          </p:cNvSpPr>
          <p:nvPr/>
        </p:nvSpPr>
        <p:spPr bwMode="auto">
          <a:xfrm>
            <a:off x="3276600" y="4038600"/>
            <a:ext cx="1208985" cy="338554"/>
          </a:xfrm>
          <a:prstGeom prst="rect">
            <a:avLst/>
          </a:prstGeom>
          <a:noFill/>
          <a:ln w="9525">
            <a:noFill/>
            <a:miter lim="800000"/>
            <a:headEnd/>
            <a:tailEnd/>
          </a:ln>
        </p:spPr>
        <p:txBody>
          <a:bodyPr wrap="none">
            <a:spAutoFit/>
          </a:bodyPr>
          <a:lstStyle/>
          <a:p>
            <a:r>
              <a:rPr lang="en-US" sz="1600" b="1" dirty="0" smtClean="0"/>
              <a:t>Pat </a:t>
            </a:r>
            <a:r>
              <a:rPr lang="en-US" sz="1600" dirty="0">
                <a:sym typeface="MT Extra" pitchFamily="18" charset="2"/>
              </a:rPr>
              <a:t></a:t>
            </a:r>
            <a:r>
              <a:rPr lang="en-US" sz="1600" dirty="0"/>
              <a:t> </a:t>
            </a:r>
            <a:r>
              <a:rPr lang="en-US" sz="1600" b="1" dirty="0" smtClean="0"/>
              <a:t>Proc</a:t>
            </a:r>
            <a:endParaRPr lang="en-US" sz="1600" b="1" dirty="0"/>
          </a:p>
        </p:txBody>
      </p:sp>
      <p:sp>
        <p:nvSpPr>
          <p:cNvPr id="2" name="TextBox 1"/>
          <p:cNvSpPr txBox="1"/>
          <p:nvPr/>
        </p:nvSpPr>
        <p:spPr>
          <a:xfrm>
            <a:off x="2625281" y="381000"/>
            <a:ext cx="3893438" cy="830997"/>
          </a:xfrm>
          <a:prstGeom prst="rect">
            <a:avLst/>
          </a:prstGeom>
          <a:noFill/>
        </p:spPr>
        <p:txBody>
          <a:bodyPr wrap="none" rtlCol="0">
            <a:spAutoFit/>
          </a:bodyPr>
          <a:lstStyle/>
          <a:p>
            <a:r>
              <a:rPr lang="en-US" sz="4800" dirty="0" smtClean="0">
                <a:latin typeface="Arial Black" pitchFamily="34" charset="0"/>
              </a:rPr>
              <a:t>Set Theory</a:t>
            </a:r>
            <a:endParaRPr lang="en-US" sz="4800" dirty="0">
              <a:latin typeface="Arial Black" pitchFamily="34" charset="0"/>
            </a:endParaRPr>
          </a:p>
        </p:txBody>
      </p:sp>
      <p:sp>
        <p:nvSpPr>
          <p:cNvPr id="3" name="TextBox 2"/>
          <p:cNvSpPr txBox="1"/>
          <p:nvPr/>
        </p:nvSpPr>
        <p:spPr>
          <a:xfrm>
            <a:off x="3657600" y="1447800"/>
            <a:ext cx="1608197" cy="369332"/>
          </a:xfrm>
          <a:prstGeom prst="rect">
            <a:avLst/>
          </a:prstGeom>
          <a:noFill/>
        </p:spPr>
        <p:txBody>
          <a:bodyPr wrap="none" rtlCol="0">
            <a:spAutoFit/>
          </a:bodyPr>
          <a:lstStyle/>
          <a:p>
            <a:r>
              <a:rPr lang="en-US" dirty="0" smtClean="0"/>
              <a:t>Venn diagram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dirty="0" smtClean="0">
                <a:latin typeface="Arial Black" pitchFamily="34" charset="0"/>
              </a:rPr>
              <a:t>General Rules for Merge</a:t>
            </a:r>
          </a:p>
        </p:txBody>
      </p:sp>
      <p:sp>
        <p:nvSpPr>
          <p:cNvPr id="13315" name="Rectangle 3"/>
          <p:cNvSpPr>
            <a:spLocks noGrp="1" noChangeArrowheads="1"/>
          </p:cNvSpPr>
          <p:nvPr>
            <p:ph type="body" idx="1"/>
          </p:nvPr>
        </p:nvSpPr>
        <p:spPr>
          <a:xfrm>
            <a:off x="457200" y="1600200"/>
            <a:ext cx="8534400" cy="4525963"/>
          </a:xfrm>
        </p:spPr>
        <p:txBody>
          <a:bodyPr/>
          <a:lstStyle/>
          <a:p>
            <a:pPr eaLnBrk="1" hangingPunct="1">
              <a:buFontTx/>
              <a:buNone/>
            </a:pPr>
            <a:r>
              <a:rPr lang="en-US" dirty="0" smtClean="0"/>
              <a:t>All of the variables which are in common in the different data sets have to be of the </a:t>
            </a:r>
            <a:r>
              <a:rPr lang="en-US" b="1" dirty="0" smtClean="0">
                <a:solidFill>
                  <a:srgbClr val="FF0000"/>
                </a:solidFill>
                <a:latin typeface="Arial Black" pitchFamily="34" charset="0"/>
              </a:rPr>
              <a:t>same type</a:t>
            </a:r>
          </a:p>
          <a:p>
            <a:pPr eaLnBrk="1" hangingPunct="1">
              <a:buFontTx/>
              <a:buNone/>
            </a:pPr>
            <a:r>
              <a:rPr lang="en-US" dirty="0" smtClean="0"/>
              <a:t>The length, format and labels of common variables will be defined by the </a:t>
            </a:r>
            <a:r>
              <a:rPr lang="en-US" dirty="0" smtClean="0">
                <a:solidFill>
                  <a:srgbClr val="FF0000"/>
                </a:solidFill>
                <a:latin typeface="Arial Black" pitchFamily="34" charset="0"/>
              </a:rPr>
              <a:t>first</a:t>
            </a:r>
            <a:r>
              <a:rPr lang="en-US" dirty="0" smtClean="0"/>
              <a:t> data set (Master data set) in the MERGE statement</a:t>
            </a:r>
          </a:p>
          <a:p>
            <a:pPr eaLnBrk="1" hangingPunct="1">
              <a:buFontTx/>
              <a:buNone/>
            </a:pPr>
            <a:r>
              <a:rPr lang="en-US" dirty="0" smtClean="0">
                <a:solidFill>
                  <a:srgbClr val="FF0000"/>
                </a:solidFill>
                <a:latin typeface="Arial Black" pitchFamily="34" charset="0"/>
              </a:rPr>
              <a:t>Common variables </a:t>
            </a:r>
            <a:r>
              <a:rPr lang="en-US" dirty="0" smtClean="0">
                <a:solidFill>
                  <a:srgbClr val="FF0000"/>
                </a:solidFill>
              </a:rPr>
              <a:t>in data set 2 will overwrite the variables in data set 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 y="0"/>
            <a:ext cx="9067800" cy="1143000"/>
          </a:xfrm>
        </p:spPr>
        <p:txBody>
          <a:bodyPr/>
          <a:lstStyle/>
          <a:p>
            <a:pPr eaLnBrk="1" hangingPunct="1"/>
            <a:r>
              <a:rPr lang="en-US" sz="4000" dirty="0" smtClean="0">
                <a:latin typeface="Arial Black" pitchFamily="34" charset="0"/>
              </a:rPr>
              <a:t>Merging 2 data sets One-to-One</a:t>
            </a:r>
          </a:p>
        </p:txBody>
      </p:sp>
      <p:graphicFrame>
        <p:nvGraphicFramePr>
          <p:cNvPr id="28675" name="Group 3"/>
          <p:cNvGraphicFramePr>
            <a:graphicFrameLocks noGrp="1"/>
          </p:cNvGraphicFramePr>
          <p:nvPr>
            <p:ph sz="half" idx="1"/>
          </p:nvPr>
        </p:nvGraphicFramePr>
        <p:xfrm>
          <a:off x="5410200" y="1447800"/>
          <a:ext cx="3352800" cy="1709739"/>
        </p:xfrm>
        <a:graphic>
          <a:graphicData uri="http://schemas.openxmlformats.org/drawingml/2006/table">
            <a:tbl>
              <a:tblPr/>
              <a:tblGrid>
                <a:gridCol w="1117600"/>
                <a:gridCol w="711200"/>
                <a:gridCol w="1524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702" name="Group 30"/>
          <p:cNvGraphicFramePr>
            <a:graphicFrameLocks noGrp="1"/>
          </p:cNvGraphicFramePr>
          <p:nvPr>
            <p:ph sz="quarter" idx="2"/>
          </p:nvPr>
        </p:nvGraphicFramePr>
        <p:xfrm>
          <a:off x="381000" y="1447800"/>
          <a:ext cx="3505200" cy="1714501"/>
        </p:xfrm>
        <a:graphic>
          <a:graphicData uri="http://schemas.openxmlformats.org/drawingml/2006/table">
            <a:tbl>
              <a:tblPr/>
              <a:tblGrid>
                <a:gridCol w="838200"/>
                <a:gridCol w="838200"/>
                <a:gridCol w="9144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8734" name="Group 62"/>
          <p:cNvGraphicFramePr>
            <a:graphicFrameLocks noGrp="1"/>
          </p:cNvGraphicFramePr>
          <p:nvPr>
            <p:ph sz="quarter" idx="3"/>
          </p:nvPr>
        </p:nvGraphicFramePr>
        <p:xfrm>
          <a:off x="1447800" y="4876800"/>
          <a:ext cx="5562600" cy="1895476"/>
        </p:xfrm>
        <a:graphic>
          <a:graphicData uri="http://schemas.openxmlformats.org/drawingml/2006/table">
            <a:tbl>
              <a:tblPr/>
              <a:tblGrid>
                <a:gridCol w="969963"/>
                <a:gridCol w="630237"/>
                <a:gridCol w="914400"/>
                <a:gridCol w="914400"/>
                <a:gridCol w="838200"/>
                <a:gridCol w="12954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514" name="AutoShape 106"/>
          <p:cNvSpPr>
            <a:spLocks noChangeArrowheads="1"/>
          </p:cNvSpPr>
          <p:nvPr/>
        </p:nvSpPr>
        <p:spPr bwMode="auto">
          <a:xfrm>
            <a:off x="1295400" y="3276600"/>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7515" name="AutoShape 107"/>
          <p:cNvSpPr>
            <a:spLocks noChangeArrowheads="1"/>
          </p:cNvSpPr>
          <p:nvPr/>
        </p:nvSpPr>
        <p:spPr bwMode="auto">
          <a:xfrm>
            <a:off x="6705600" y="3352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7516" name="Text Box 108"/>
          <p:cNvSpPr txBox="1">
            <a:spLocks noChangeArrowheads="1"/>
          </p:cNvSpPr>
          <p:nvPr/>
        </p:nvSpPr>
        <p:spPr bwMode="auto">
          <a:xfrm>
            <a:off x="304800" y="1104900"/>
            <a:ext cx="1789464" cy="400110"/>
          </a:xfrm>
          <a:prstGeom prst="rect">
            <a:avLst/>
          </a:prstGeom>
          <a:noFill/>
          <a:ln w="9525">
            <a:noFill/>
            <a:miter lim="800000"/>
            <a:headEnd/>
            <a:tailEnd/>
          </a:ln>
        </p:spPr>
        <p:txBody>
          <a:bodyPr wrap="none">
            <a:spAutoFit/>
          </a:bodyPr>
          <a:lstStyle/>
          <a:p>
            <a:r>
              <a:rPr lang="en-US" sz="2000" b="1" dirty="0">
                <a:solidFill>
                  <a:srgbClr val="FF0000"/>
                </a:solidFill>
              </a:rPr>
              <a:t>My.old_data1</a:t>
            </a:r>
          </a:p>
        </p:txBody>
      </p:sp>
      <p:sp>
        <p:nvSpPr>
          <p:cNvPr id="17517" name="Text Box 109"/>
          <p:cNvSpPr txBox="1">
            <a:spLocks noChangeArrowheads="1"/>
          </p:cNvSpPr>
          <p:nvPr/>
        </p:nvSpPr>
        <p:spPr bwMode="auto">
          <a:xfrm>
            <a:off x="5334000" y="1104900"/>
            <a:ext cx="1789464" cy="400110"/>
          </a:xfrm>
          <a:prstGeom prst="rect">
            <a:avLst/>
          </a:prstGeom>
          <a:noFill/>
          <a:ln w="9525">
            <a:noFill/>
            <a:miter lim="800000"/>
            <a:headEnd/>
            <a:tailEnd/>
          </a:ln>
        </p:spPr>
        <p:txBody>
          <a:bodyPr wrap="none">
            <a:spAutoFit/>
          </a:bodyPr>
          <a:lstStyle>
            <a:defPPr>
              <a:defRPr lang="en-US"/>
            </a:defPPr>
            <a:lvl1pPr>
              <a:defRPr sz="2000" b="1">
                <a:solidFill>
                  <a:srgbClr val="FF0000"/>
                </a:solidFill>
              </a:defRPr>
            </a:lvl1pPr>
          </a:lstStyle>
          <a:p>
            <a:r>
              <a:rPr lang="en-US" dirty="0"/>
              <a:t>My.old_data2</a:t>
            </a:r>
          </a:p>
        </p:txBody>
      </p:sp>
      <p:sp>
        <p:nvSpPr>
          <p:cNvPr id="17518" name="Text Box 110"/>
          <p:cNvSpPr txBox="1">
            <a:spLocks noChangeArrowheads="1"/>
          </p:cNvSpPr>
          <p:nvPr/>
        </p:nvSpPr>
        <p:spPr bwMode="auto">
          <a:xfrm>
            <a:off x="3200400" y="4267200"/>
            <a:ext cx="1789464" cy="400110"/>
          </a:xfrm>
          <a:prstGeom prst="rect">
            <a:avLst/>
          </a:prstGeom>
          <a:noFill/>
          <a:ln w="9525">
            <a:noFill/>
            <a:miter lim="800000"/>
            <a:headEnd/>
            <a:tailEnd/>
          </a:ln>
        </p:spPr>
        <p:txBody>
          <a:bodyPr wrap="none">
            <a:spAutoFit/>
          </a:bodyPr>
          <a:lstStyle>
            <a:defPPr>
              <a:defRPr lang="en-US"/>
            </a:defPPr>
            <a:lvl1pPr>
              <a:defRPr sz="2000" b="1">
                <a:solidFill>
                  <a:srgbClr val="FF0000"/>
                </a:solidFill>
              </a:defRPr>
            </a:lvl1pPr>
          </a:lstStyle>
          <a:p>
            <a:r>
              <a:rPr lang="en-US" dirty="0" err="1"/>
              <a:t>My.New_data</a:t>
            </a:r>
            <a:endParaRPr lang="en-US" dirty="0"/>
          </a:p>
        </p:txBody>
      </p:sp>
      <p:sp>
        <p:nvSpPr>
          <p:cNvPr id="17519" name="Line 112"/>
          <p:cNvSpPr>
            <a:spLocks noChangeShapeType="1"/>
          </p:cNvSpPr>
          <p:nvPr/>
        </p:nvSpPr>
        <p:spPr bwMode="auto">
          <a:xfrm>
            <a:off x="4038600" y="1981200"/>
            <a:ext cx="1066800" cy="0"/>
          </a:xfrm>
          <a:prstGeom prst="line">
            <a:avLst/>
          </a:prstGeom>
          <a:noFill/>
          <a:ln w="9525">
            <a:solidFill>
              <a:schemeClr val="tx1"/>
            </a:solidFill>
            <a:round/>
            <a:headEnd/>
            <a:tailEnd type="triangle" w="med" len="med"/>
          </a:ln>
        </p:spPr>
        <p:txBody>
          <a:bodyPr/>
          <a:lstStyle/>
          <a:p>
            <a:endParaRPr lang="en-US"/>
          </a:p>
        </p:txBody>
      </p:sp>
      <p:sp>
        <p:nvSpPr>
          <p:cNvPr id="17520" name="Line 113"/>
          <p:cNvSpPr>
            <a:spLocks noChangeShapeType="1"/>
          </p:cNvSpPr>
          <p:nvPr/>
        </p:nvSpPr>
        <p:spPr bwMode="auto">
          <a:xfrm>
            <a:off x="3962400" y="2362200"/>
            <a:ext cx="1219200" cy="0"/>
          </a:xfrm>
          <a:prstGeom prst="line">
            <a:avLst/>
          </a:prstGeom>
          <a:noFill/>
          <a:ln w="9525">
            <a:solidFill>
              <a:schemeClr val="tx1"/>
            </a:solidFill>
            <a:round/>
            <a:headEnd/>
            <a:tailEnd type="triangle" w="med" len="med"/>
          </a:ln>
        </p:spPr>
        <p:txBody>
          <a:bodyPr/>
          <a:lstStyle/>
          <a:p>
            <a:endParaRPr lang="en-US"/>
          </a:p>
        </p:txBody>
      </p:sp>
      <p:sp>
        <p:nvSpPr>
          <p:cNvPr id="17521" name="Line 114"/>
          <p:cNvSpPr>
            <a:spLocks noChangeShapeType="1"/>
          </p:cNvSpPr>
          <p:nvPr/>
        </p:nvSpPr>
        <p:spPr bwMode="auto">
          <a:xfrm>
            <a:off x="4038600" y="2667000"/>
            <a:ext cx="1219200" cy="0"/>
          </a:xfrm>
          <a:prstGeom prst="line">
            <a:avLst/>
          </a:prstGeom>
          <a:noFill/>
          <a:ln w="9525">
            <a:solidFill>
              <a:schemeClr val="tx1"/>
            </a:solidFill>
            <a:round/>
            <a:headEnd/>
            <a:tailEnd type="triangle" w="med" len="med"/>
          </a:ln>
        </p:spPr>
        <p:txBody>
          <a:bodyPr/>
          <a:lstStyle/>
          <a:p>
            <a:endParaRPr lang="en-US"/>
          </a:p>
        </p:txBody>
      </p:sp>
      <p:sp>
        <p:nvSpPr>
          <p:cNvPr id="17522" name="Line 115"/>
          <p:cNvSpPr>
            <a:spLocks noChangeShapeType="1"/>
          </p:cNvSpPr>
          <p:nvPr/>
        </p:nvSpPr>
        <p:spPr bwMode="auto">
          <a:xfrm>
            <a:off x="4038600" y="29718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9600"/>
            <a:ext cx="8229600" cy="1143000"/>
          </a:xfrm>
        </p:spPr>
        <p:txBody>
          <a:bodyPr/>
          <a:lstStyle/>
          <a:p>
            <a:pPr eaLnBrk="1" hangingPunct="1"/>
            <a:r>
              <a:rPr lang="en-US" b="1" dirty="0" smtClean="0"/>
              <a:t>Simple Merging 2 data sets</a:t>
            </a:r>
          </a:p>
        </p:txBody>
      </p:sp>
      <p:sp>
        <p:nvSpPr>
          <p:cNvPr id="18435"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b="1" dirty="0" smtClean="0">
                <a:solidFill>
                  <a:schemeClr val="accent6">
                    <a:lumMod val="75000"/>
                  </a:schemeClr>
                </a:solidFill>
              </a:rPr>
              <a:t>PROC SORT data= My.old_data1;</a:t>
            </a:r>
          </a:p>
          <a:p>
            <a:pPr eaLnBrk="1" hangingPunct="1">
              <a:lnSpc>
                <a:spcPct val="80000"/>
              </a:lnSpc>
              <a:buFontTx/>
              <a:buNone/>
            </a:pPr>
            <a:r>
              <a:rPr lang="en-US" sz="2000" b="1" dirty="0" smtClean="0">
                <a:solidFill>
                  <a:schemeClr val="accent6">
                    <a:lumMod val="75000"/>
                  </a:schemeClr>
                </a:solidFill>
              </a:rPr>
              <a:t>By </a:t>
            </a:r>
            <a:r>
              <a:rPr lang="en-US" sz="2000" b="1" dirty="0" err="1" smtClean="0">
                <a:solidFill>
                  <a:schemeClr val="accent6">
                    <a:lumMod val="75000"/>
                  </a:schemeClr>
                </a:solidFill>
              </a:rPr>
              <a:t>DnrID</a:t>
            </a:r>
            <a:r>
              <a:rPr lang="en-US" sz="2000" b="1" dirty="0" smtClean="0">
                <a:solidFill>
                  <a:schemeClr val="accent6">
                    <a:lumMod val="75000"/>
                  </a:schemeClr>
                </a:solidFill>
              </a:rPr>
              <a:t>;</a:t>
            </a:r>
          </a:p>
          <a:p>
            <a:pPr eaLnBrk="1" hangingPunct="1">
              <a:lnSpc>
                <a:spcPct val="80000"/>
              </a:lnSpc>
              <a:buFontTx/>
              <a:buNone/>
            </a:pPr>
            <a:r>
              <a:rPr lang="en-US" sz="2000" b="1" dirty="0" smtClean="0">
                <a:solidFill>
                  <a:schemeClr val="accent6">
                    <a:lumMod val="75000"/>
                  </a:schemeClr>
                </a:solidFill>
              </a:rPr>
              <a:t>RUN;</a:t>
            </a:r>
          </a:p>
          <a:p>
            <a:pPr eaLnBrk="1" hangingPunct="1">
              <a:lnSpc>
                <a:spcPct val="80000"/>
              </a:lnSpc>
              <a:buFontTx/>
              <a:buNone/>
            </a:pPr>
            <a:endParaRPr lang="en-US" sz="2000" b="1" dirty="0" smtClean="0">
              <a:solidFill>
                <a:schemeClr val="accent6">
                  <a:lumMod val="75000"/>
                </a:schemeClr>
              </a:solidFill>
            </a:endParaRPr>
          </a:p>
          <a:p>
            <a:pPr eaLnBrk="1" hangingPunct="1">
              <a:lnSpc>
                <a:spcPct val="80000"/>
              </a:lnSpc>
              <a:buFontTx/>
              <a:buNone/>
            </a:pPr>
            <a:r>
              <a:rPr lang="en-US" sz="2000" b="1" dirty="0" smtClean="0">
                <a:solidFill>
                  <a:schemeClr val="accent6">
                    <a:lumMod val="75000"/>
                  </a:schemeClr>
                </a:solidFill>
              </a:rPr>
              <a:t>PROC SORT data= My.old_data2;</a:t>
            </a:r>
          </a:p>
          <a:p>
            <a:pPr eaLnBrk="1" hangingPunct="1">
              <a:lnSpc>
                <a:spcPct val="80000"/>
              </a:lnSpc>
              <a:buFontTx/>
              <a:buNone/>
            </a:pPr>
            <a:r>
              <a:rPr lang="en-US" sz="2000" b="1" dirty="0" smtClean="0">
                <a:solidFill>
                  <a:schemeClr val="accent6">
                    <a:lumMod val="75000"/>
                  </a:schemeClr>
                </a:solidFill>
              </a:rPr>
              <a:t>By </a:t>
            </a:r>
            <a:r>
              <a:rPr lang="en-US" sz="2000" b="1" dirty="0" err="1" smtClean="0">
                <a:solidFill>
                  <a:schemeClr val="accent6">
                    <a:lumMod val="75000"/>
                  </a:schemeClr>
                </a:solidFill>
              </a:rPr>
              <a:t>DnrID</a:t>
            </a:r>
            <a:r>
              <a:rPr lang="en-US" sz="2000" b="1" dirty="0" smtClean="0">
                <a:solidFill>
                  <a:schemeClr val="accent6">
                    <a:lumMod val="75000"/>
                  </a:schemeClr>
                </a:solidFill>
              </a:rPr>
              <a:t>;</a:t>
            </a:r>
          </a:p>
          <a:p>
            <a:pPr eaLnBrk="1" hangingPunct="1">
              <a:lnSpc>
                <a:spcPct val="80000"/>
              </a:lnSpc>
              <a:buFontTx/>
              <a:buNone/>
            </a:pPr>
            <a:r>
              <a:rPr lang="en-US" sz="2000" b="1" dirty="0" smtClean="0">
                <a:solidFill>
                  <a:schemeClr val="accent6">
                    <a:lumMod val="75000"/>
                  </a:schemeClr>
                </a:solidFill>
              </a:rPr>
              <a:t>RUN;</a:t>
            </a:r>
          </a:p>
          <a:p>
            <a:pPr eaLnBrk="1" hangingPunct="1">
              <a:lnSpc>
                <a:spcPct val="80000"/>
              </a:lnSpc>
              <a:buFontTx/>
              <a:buNone/>
            </a:pPr>
            <a:endParaRPr lang="en-US" sz="2000" dirty="0" smtClean="0"/>
          </a:p>
          <a:p>
            <a:pPr eaLnBrk="1" hangingPunct="1">
              <a:lnSpc>
                <a:spcPct val="80000"/>
              </a:lnSpc>
              <a:buFontTx/>
              <a:buNone/>
            </a:pPr>
            <a:r>
              <a:rPr lang="en-US" sz="2000" dirty="0" smtClean="0"/>
              <a:t>/*Before you merge both data sets have to be sorted by </a:t>
            </a:r>
            <a:r>
              <a:rPr lang="en-US" sz="2000" b="1" dirty="0" err="1" smtClean="0">
                <a:solidFill>
                  <a:srgbClr val="FF0000"/>
                </a:solidFill>
                <a:latin typeface="Arial Black" pitchFamily="34" charset="0"/>
              </a:rPr>
              <a:t>DnrID</a:t>
            </a:r>
            <a:r>
              <a:rPr lang="en-US" sz="2000" dirty="0" smtClean="0"/>
              <a:t>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My.New_data</a:t>
            </a:r>
            <a:r>
              <a:rPr lang="en-US" sz="2000" dirty="0" smtClean="0"/>
              <a:t>;</a:t>
            </a:r>
          </a:p>
          <a:p>
            <a:pPr eaLnBrk="1" hangingPunct="1">
              <a:lnSpc>
                <a:spcPct val="80000"/>
              </a:lnSpc>
              <a:buFontTx/>
              <a:buNone/>
            </a:pPr>
            <a:r>
              <a:rPr lang="en-US" sz="2000" b="1" dirty="0" smtClean="0">
                <a:solidFill>
                  <a:srgbClr val="FF0000"/>
                </a:solidFill>
              </a:rPr>
              <a:t>Merge  My.old_data1  My.old_data2;</a:t>
            </a:r>
          </a:p>
          <a:p>
            <a:pPr eaLnBrk="1" hangingPunct="1">
              <a:lnSpc>
                <a:spcPct val="80000"/>
              </a:lnSpc>
              <a:buFontTx/>
              <a:buNone/>
            </a:pPr>
            <a:r>
              <a:rPr lang="en-US" sz="2000" b="1" dirty="0" smtClean="0">
                <a:solidFill>
                  <a:srgbClr val="FF0000"/>
                </a:solidFill>
              </a:rPr>
              <a:t>By </a:t>
            </a:r>
            <a:r>
              <a:rPr lang="en-US" sz="2000" b="1" dirty="0" err="1" smtClean="0">
                <a:solidFill>
                  <a:srgbClr val="FF0000"/>
                </a:solidFill>
              </a:rPr>
              <a:t>DnrID</a:t>
            </a:r>
            <a:r>
              <a:rPr lang="en-US" sz="2000" b="1" dirty="0" smtClean="0">
                <a:solidFill>
                  <a:srgbClr val="FF0000"/>
                </a:solidFill>
              </a:rPr>
              <a:t>; </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0"/>
            <a:ext cx="8229600" cy="1143000"/>
          </a:xfrm>
        </p:spPr>
        <p:txBody>
          <a:bodyPr/>
          <a:lstStyle/>
          <a:p>
            <a:pPr eaLnBrk="1" hangingPunct="1"/>
            <a:r>
              <a:rPr lang="en-US" sz="4000" smtClean="0"/>
              <a:t>Merging 2 data sets  One –to-Many</a:t>
            </a:r>
          </a:p>
        </p:txBody>
      </p:sp>
      <p:graphicFrame>
        <p:nvGraphicFramePr>
          <p:cNvPr id="16549" name="Group 165"/>
          <p:cNvGraphicFramePr>
            <a:graphicFrameLocks noGrp="1"/>
          </p:cNvGraphicFramePr>
          <p:nvPr>
            <p:ph sz="half" idx="1"/>
          </p:nvPr>
        </p:nvGraphicFramePr>
        <p:xfrm>
          <a:off x="5410200" y="1447800"/>
          <a:ext cx="3352800" cy="1709739"/>
        </p:xfrm>
        <a:graphic>
          <a:graphicData uri="http://schemas.openxmlformats.org/drawingml/2006/table">
            <a:tbl>
              <a:tblPr/>
              <a:tblGrid>
                <a:gridCol w="1117600"/>
                <a:gridCol w="711200"/>
                <a:gridCol w="1524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26" name="Group 142"/>
          <p:cNvGraphicFramePr>
            <a:graphicFrameLocks noGrp="1"/>
          </p:cNvGraphicFramePr>
          <p:nvPr>
            <p:ph sz="quarter" idx="2"/>
          </p:nvPr>
        </p:nvGraphicFramePr>
        <p:xfrm>
          <a:off x="381000" y="1447800"/>
          <a:ext cx="3505200" cy="1714501"/>
        </p:xfrm>
        <a:graphic>
          <a:graphicData uri="http://schemas.openxmlformats.org/drawingml/2006/table">
            <a:tbl>
              <a:tblPr/>
              <a:tblGrid>
                <a:gridCol w="838200"/>
                <a:gridCol w="838200"/>
                <a:gridCol w="9144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6576" name="Group 192"/>
          <p:cNvGraphicFramePr>
            <a:graphicFrameLocks noGrp="1"/>
          </p:cNvGraphicFramePr>
          <p:nvPr>
            <p:ph sz="quarter" idx="3"/>
          </p:nvPr>
        </p:nvGraphicFramePr>
        <p:xfrm>
          <a:off x="1371600" y="4267200"/>
          <a:ext cx="5562600" cy="2468564"/>
        </p:xfrm>
        <a:graphic>
          <a:graphicData uri="http://schemas.openxmlformats.org/drawingml/2006/table">
            <a:tbl>
              <a:tblPr/>
              <a:tblGrid>
                <a:gridCol w="969963"/>
                <a:gridCol w="630237"/>
                <a:gridCol w="914400"/>
                <a:gridCol w="914400"/>
                <a:gridCol w="838200"/>
                <a:gridCol w="1295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76" name="AutoShape 95"/>
          <p:cNvSpPr>
            <a:spLocks noChangeArrowheads="1"/>
          </p:cNvSpPr>
          <p:nvPr/>
        </p:nvSpPr>
        <p:spPr bwMode="auto">
          <a:xfrm>
            <a:off x="1295400" y="3276600"/>
            <a:ext cx="733425" cy="914400"/>
          </a:xfrm>
          <a:prstGeom prst="curvedRightArrow">
            <a:avLst>
              <a:gd name="adj1" fmla="val 24935"/>
              <a:gd name="adj2" fmla="val 498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9577" name="AutoShape 96"/>
          <p:cNvSpPr>
            <a:spLocks noChangeArrowheads="1"/>
          </p:cNvSpPr>
          <p:nvPr/>
        </p:nvSpPr>
        <p:spPr bwMode="auto">
          <a:xfrm>
            <a:off x="6705600" y="3352800"/>
            <a:ext cx="733425" cy="838200"/>
          </a:xfrm>
          <a:prstGeom prst="curvedLeftArrow">
            <a:avLst>
              <a:gd name="adj1" fmla="val 22857"/>
              <a:gd name="adj2" fmla="val 4571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9578" name="Text Box 123"/>
          <p:cNvSpPr txBox="1">
            <a:spLocks noChangeArrowheads="1"/>
          </p:cNvSpPr>
          <p:nvPr/>
        </p:nvSpPr>
        <p:spPr bwMode="auto">
          <a:xfrm>
            <a:off x="3048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My.old_data1</a:t>
            </a:r>
          </a:p>
        </p:txBody>
      </p:sp>
      <p:sp>
        <p:nvSpPr>
          <p:cNvPr id="19579" name="Text Box 124"/>
          <p:cNvSpPr txBox="1">
            <a:spLocks noChangeArrowheads="1"/>
          </p:cNvSpPr>
          <p:nvPr/>
        </p:nvSpPr>
        <p:spPr bwMode="auto">
          <a:xfrm>
            <a:off x="53340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My.old_data2</a:t>
            </a:r>
          </a:p>
        </p:txBody>
      </p:sp>
      <p:sp>
        <p:nvSpPr>
          <p:cNvPr id="19580" name="Text Box 125"/>
          <p:cNvSpPr txBox="1">
            <a:spLocks noChangeArrowheads="1"/>
          </p:cNvSpPr>
          <p:nvPr/>
        </p:nvSpPr>
        <p:spPr bwMode="auto">
          <a:xfrm>
            <a:off x="2971800" y="3886200"/>
            <a:ext cx="1581150" cy="366713"/>
          </a:xfrm>
          <a:prstGeom prst="rect">
            <a:avLst/>
          </a:prstGeom>
          <a:noFill/>
          <a:ln w="9525">
            <a:noFill/>
            <a:miter lim="800000"/>
            <a:headEnd/>
            <a:tailEnd/>
          </a:ln>
        </p:spPr>
        <p:txBody>
          <a:bodyPr wrap="none">
            <a:spAutoFit/>
          </a:bodyPr>
          <a:lstStyle/>
          <a:p>
            <a:r>
              <a:rPr lang="en-US">
                <a:solidFill>
                  <a:srgbClr val="FF0000"/>
                </a:solidFill>
              </a:rPr>
              <a:t>My.New_data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9600"/>
            <a:ext cx="8229600" cy="1143000"/>
          </a:xfrm>
        </p:spPr>
        <p:txBody>
          <a:bodyPr/>
          <a:lstStyle/>
          <a:p>
            <a:pPr eaLnBrk="1" hangingPunct="1"/>
            <a:r>
              <a:rPr lang="en-US" b="1" dirty="0" smtClean="0"/>
              <a:t>Simple Merging 2 data sets</a:t>
            </a:r>
          </a:p>
        </p:txBody>
      </p:sp>
      <p:sp>
        <p:nvSpPr>
          <p:cNvPr id="18435"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b="1" dirty="0" smtClean="0">
                <a:solidFill>
                  <a:schemeClr val="accent6">
                    <a:lumMod val="75000"/>
                  </a:schemeClr>
                </a:solidFill>
              </a:rPr>
              <a:t>PROC SORT data= My.old_data1;</a:t>
            </a:r>
          </a:p>
          <a:p>
            <a:pPr eaLnBrk="1" hangingPunct="1">
              <a:lnSpc>
                <a:spcPct val="80000"/>
              </a:lnSpc>
              <a:buFontTx/>
              <a:buNone/>
            </a:pPr>
            <a:r>
              <a:rPr lang="en-US" sz="2000" b="1" dirty="0" smtClean="0">
                <a:solidFill>
                  <a:schemeClr val="accent6">
                    <a:lumMod val="75000"/>
                  </a:schemeClr>
                </a:solidFill>
              </a:rPr>
              <a:t>By </a:t>
            </a:r>
            <a:r>
              <a:rPr lang="en-US" sz="2000" b="1" dirty="0" err="1" smtClean="0">
                <a:solidFill>
                  <a:schemeClr val="accent6">
                    <a:lumMod val="75000"/>
                  </a:schemeClr>
                </a:solidFill>
              </a:rPr>
              <a:t>DnrID</a:t>
            </a:r>
            <a:r>
              <a:rPr lang="en-US" sz="2000" b="1" dirty="0" smtClean="0">
                <a:solidFill>
                  <a:schemeClr val="accent6">
                    <a:lumMod val="75000"/>
                  </a:schemeClr>
                </a:solidFill>
              </a:rPr>
              <a:t>;</a:t>
            </a:r>
          </a:p>
          <a:p>
            <a:pPr eaLnBrk="1" hangingPunct="1">
              <a:lnSpc>
                <a:spcPct val="80000"/>
              </a:lnSpc>
              <a:buFontTx/>
              <a:buNone/>
            </a:pPr>
            <a:r>
              <a:rPr lang="en-US" sz="2000" b="1" dirty="0" smtClean="0">
                <a:solidFill>
                  <a:schemeClr val="accent6">
                    <a:lumMod val="75000"/>
                  </a:schemeClr>
                </a:solidFill>
              </a:rPr>
              <a:t>RUN;</a:t>
            </a:r>
          </a:p>
          <a:p>
            <a:pPr eaLnBrk="1" hangingPunct="1">
              <a:lnSpc>
                <a:spcPct val="80000"/>
              </a:lnSpc>
              <a:buFontTx/>
              <a:buNone/>
            </a:pPr>
            <a:endParaRPr lang="en-US" sz="2000" b="1" dirty="0" smtClean="0">
              <a:solidFill>
                <a:schemeClr val="accent6">
                  <a:lumMod val="75000"/>
                </a:schemeClr>
              </a:solidFill>
            </a:endParaRPr>
          </a:p>
          <a:p>
            <a:pPr eaLnBrk="1" hangingPunct="1">
              <a:lnSpc>
                <a:spcPct val="80000"/>
              </a:lnSpc>
              <a:buFontTx/>
              <a:buNone/>
            </a:pPr>
            <a:r>
              <a:rPr lang="en-US" sz="2000" b="1" dirty="0" smtClean="0">
                <a:solidFill>
                  <a:schemeClr val="accent6">
                    <a:lumMod val="75000"/>
                  </a:schemeClr>
                </a:solidFill>
              </a:rPr>
              <a:t>PROC SORT data= My.old_data2;</a:t>
            </a:r>
          </a:p>
          <a:p>
            <a:pPr eaLnBrk="1" hangingPunct="1">
              <a:lnSpc>
                <a:spcPct val="80000"/>
              </a:lnSpc>
              <a:buFontTx/>
              <a:buNone/>
            </a:pPr>
            <a:r>
              <a:rPr lang="en-US" sz="2000" b="1" dirty="0" smtClean="0">
                <a:solidFill>
                  <a:schemeClr val="accent6">
                    <a:lumMod val="75000"/>
                  </a:schemeClr>
                </a:solidFill>
              </a:rPr>
              <a:t>By </a:t>
            </a:r>
            <a:r>
              <a:rPr lang="en-US" sz="2000" b="1" dirty="0" err="1" smtClean="0">
                <a:solidFill>
                  <a:schemeClr val="accent6">
                    <a:lumMod val="75000"/>
                  </a:schemeClr>
                </a:solidFill>
              </a:rPr>
              <a:t>DnrID</a:t>
            </a:r>
            <a:r>
              <a:rPr lang="en-US" sz="2000" b="1" dirty="0" smtClean="0">
                <a:solidFill>
                  <a:schemeClr val="accent6">
                    <a:lumMod val="75000"/>
                  </a:schemeClr>
                </a:solidFill>
              </a:rPr>
              <a:t>;</a:t>
            </a:r>
          </a:p>
          <a:p>
            <a:pPr eaLnBrk="1" hangingPunct="1">
              <a:lnSpc>
                <a:spcPct val="80000"/>
              </a:lnSpc>
              <a:buFontTx/>
              <a:buNone/>
            </a:pPr>
            <a:r>
              <a:rPr lang="en-US" sz="2000" b="1" dirty="0" smtClean="0">
                <a:solidFill>
                  <a:schemeClr val="accent6">
                    <a:lumMod val="75000"/>
                  </a:schemeClr>
                </a:solidFill>
              </a:rPr>
              <a:t>RUN;</a:t>
            </a:r>
          </a:p>
          <a:p>
            <a:pPr eaLnBrk="1" hangingPunct="1">
              <a:lnSpc>
                <a:spcPct val="80000"/>
              </a:lnSpc>
              <a:buFontTx/>
              <a:buNone/>
            </a:pPr>
            <a:endParaRPr lang="en-US" sz="2000" dirty="0" smtClean="0"/>
          </a:p>
          <a:p>
            <a:pPr eaLnBrk="1" hangingPunct="1">
              <a:lnSpc>
                <a:spcPct val="80000"/>
              </a:lnSpc>
              <a:buFontTx/>
              <a:buNone/>
            </a:pPr>
            <a:r>
              <a:rPr lang="en-US" sz="2000" dirty="0" smtClean="0"/>
              <a:t>/*Before you merge both data sets have to be sorted by </a:t>
            </a:r>
            <a:r>
              <a:rPr lang="en-US" sz="2000" b="1" dirty="0" err="1" smtClean="0"/>
              <a:t>DnrID</a:t>
            </a:r>
            <a:r>
              <a:rPr lang="en-US" sz="2000" dirty="0" smtClean="0"/>
              <a:t>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My.New_data</a:t>
            </a:r>
            <a:r>
              <a:rPr lang="en-US" sz="2000" dirty="0" smtClean="0"/>
              <a:t>;</a:t>
            </a:r>
          </a:p>
          <a:p>
            <a:pPr eaLnBrk="1" hangingPunct="1">
              <a:lnSpc>
                <a:spcPct val="80000"/>
              </a:lnSpc>
              <a:buFontTx/>
              <a:buNone/>
            </a:pPr>
            <a:r>
              <a:rPr lang="en-US" sz="2000" b="1" dirty="0" smtClean="0">
                <a:solidFill>
                  <a:srgbClr val="FF0000"/>
                </a:solidFill>
              </a:rPr>
              <a:t>Merge  My.old_data1  My.old_data2;</a:t>
            </a:r>
          </a:p>
          <a:p>
            <a:pPr eaLnBrk="1" hangingPunct="1">
              <a:lnSpc>
                <a:spcPct val="80000"/>
              </a:lnSpc>
              <a:buFontTx/>
              <a:buNone/>
            </a:pPr>
            <a:r>
              <a:rPr lang="en-US" sz="2000" b="1" dirty="0" smtClean="0">
                <a:solidFill>
                  <a:srgbClr val="FF0000"/>
                </a:solidFill>
              </a:rPr>
              <a:t>By </a:t>
            </a:r>
            <a:r>
              <a:rPr lang="en-US" sz="2000" b="1" dirty="0" err="1" smtClean="0">
                <a:solidFill>
                  <a:srgbClr val="FF0000"/>
                </a:solidFill>
              </a:rPr>
              <a:t>DnrID</a:t>
            </a:r>
            <a:r>
              <a:rPr lang="en-US" sz="2000" b="1" dirty="0" smtClean="0">
                <a:solidFill>
                  <a:srgbClr val="FF0000"/>
                </a:solidFill>
              </a:rPr>
              <a:t>; </a:t>
            </a:r>
          </a:p>
          <a:p>
            <a:pPr eaLnBrk="1" hangingPunct="1">
              <a:lnSpc>
                <a:spcPct val="80000"/>
              </a:lnSpc>
              <a:buFontTx/>
              <a:buNone/>
            </a:pPr>
            <a:r>
              <a:rPr lang="en-US" sz="2000" b="1" dirty="0" smtClean="0">
                <a:solidFill>
                  <a:schemeClr val="accent2">
                    <a:lumMod val="50000"/>
                  </a:schemeClr>
                </a:solidFill>
              </a:rPr>
              <a:t>If </a:t>
            </a:r>
            <a:r>
              <a:rPr lang="en-US" sz="2000" b="1" dirty="0" err="1" smtClean="0">
                <a:solidFill>
                  <a:schemeClr val="accent2">
                    <a:lumMod val="50000"/>
                  </a:schemeClr>
                </a:solidFill>
              </a:rPr>
              <a:t>PatID</a:t>
            </a:r>
            <a:r>
              <a:rPr lang="en-US" sz="2000" b="1" dirty="0" smtClean="0">
                <a:solidFill>
                  <a:schemeClr val="accent2">
                    <a:lumMod val="50000"/>
                  </a:schemeClr>
                </a:solidFill>
              </a:rPr>
              <a:t>=. Then delete;</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1143000"/>
          </a:xfrm>
        </p:spPr>
        <p:txBody>
          <a:bodyPr/>
          <a:lstStyle/>
          <a:p>
            <a:pPr eaLnBrk="1" hangingPunct="1"/>
            <a:r>
              <a:rPr lang="en-US" b="1" dirty="0" smtClean="0"/>
              <a:t>Simple Merging 2 data sets</a:t>
            </a:r>
          </a:p>
        </p:txBody>
      </p:sp>
      <p:sp>
        <p:nvSpPr>
          <p:cNvPr id="18435" name="Rectangle 3"/>
          <p:cNvSpPr>
            <a:spLocks noGrp="1" noChangeArrowheads="1"/>
          </p:cNvSpPr>
          <p:nvPr>
            <p:ph type="body" idx="1"/>
          </p:nvPr>
        </p:nvSpPr>
        <p:spPr>
          <a:xfrm>
            <a:off x="381000" y="1219200"/>
            <a:ext cx="8229600" cy="5638800"/>
          </a:xfrm>
          <a:solidFill>
            <a:srgbClr val="99CCFF"/>
          </a:solidFill>
        </p:spPr>
        <p:txBody>
          <a:bodyPr/>
          <a:lstStyle/>
          <a:p>
            <a:pPr eaLnBrk="1" hangingPunct="1">
              <a:lnSpc>
                <a:spcPct val="80000"/>
              </a:lnSpc>
              <a:buFontTx/>
              <a:buNone/>
            </a:pPr>
            <a:r>
              <a:rPr lang="en-US" sz="2400" b="1" dirty="0" smtClean="0">
                <a:solidFill>
                  <a:schemeClr val="accent6">
                    <a:lumMod val="75000"/>
                  </a:schemeClr>
                </a:solidFill>
              </a:rPr>
              <a:t>PROC SORT data= My.old_data1;</a:t>
            </a:r>
          </a:p>
          <a:p>
            <a:pPr eaLnBrk="1" hangingPunct="1">
              <a:lnSpc>
                <a:spcPct val="80000"/>
              </a:lnSpc>
              <a:buFontTx/>
              <a:buNone/>
            </a:pPr>
            <a:r>
              <a:rPr lang="en-US" sz="2400" b="1" dirty="0" smtClean="0">
                <a:solidFill>
                  <a:schemeClr val="accent6">
                    <a:lumMod val="75000"/>
                  </a:schemeClr>
                </a:solidFill>
              </a:rPr>
              <a:t>By </a:t>
            </a:r>
            <a:r>
              <a:rPr lang="en-US" sz="2400" b="1" dirty="0" err="1" smtClean="0">
                <a:solidFill>
                  <a:schemeClr val="accent6">
                    <a:lumMod val="75000"/>
                  </a:schemeClr>
                </a:solidFill>
              </a:rPr>
              <a:t>DnrID</a:t>
            </a:r>
            <a:r>
              <a:rPr lang="en-US" sz="2400" b="1" dirty="0" smtClean="0">
                <a:solidFill>
                  <a:schemeClr val="accent6">
                    <a:lumMod val="75000"/>
                  </a:schemeClr>
                </a:solidFill>
              </a:rPr>
              <a:t>;</a:t>
            </a:r>
          </a:p>
          <a:p>
            <a:pPr eaLnBrk="1" hangingPunct="1">
              <a:lnSpc>
                <a:spcPct val="80000"/>
              </a:lnSpc>
              <a:buFontTx/>
              <a:buNone/>
            </a:pPr>
            <a:r>
              <a:rPr lang="en-US" sz="2400" b="1" dirty="0" smtClean="0">
                <a:solidFill>
                  <a:schemeClr val="accent6">
                    <a:lumMod val="75000"/>
                  </a:schemeClr>
                </a:solidFill>
              </a:rPr>
              <a:t>RUN</a:t>
            </a:r>
            <a:r>
              <a:rPr lang="en-US" sz="2400" b="1" dirty="0" smtClean="0">
                <a:solidFill>
                  <a:schemeClr val="accent6">
                    <a:lumMod val="75000"/>
                  </a:schemeClr>
                </a:solidFill>
              </a:rPr>
              <a:t>;</a:t>
            </a:r>
            <a:endParaRPr lang="en-US" sz="2400" b="1" dirty="0" smtClean="0">
              <a:solidFill>
                <a:schemeClr val="accent6">
                  <a:lumMod val="75000"/>
                </a:schemeClr>
              </a:solidFill>
            </a:endParaRPr>
          </a:p>
          <a:p>
            <a:pPr eaLnBrk="1" hangingPunct="1">
              <a:lnSpc>
                <a:spcPct val="80000"/>
              </a:lnSpc>
              <a:buFontTx/>
              <a:buNone/>
            </a:pPr>
            <a:r>
              <a:rPr lang="en-US" sz="2400" b="1" dirty="0" smtClean="0">
                <a:solidFill>
                  <a:schemeClr val="accent6">
                    <a:lumMod val="75000"/>
                  </a:schemeClr>
                </a:solidFill>
              </a:rPr>
              <a:t>PROC SORT data= My.old_data2;</a:t>
            </a:r>
          </a:p>
          <a:p>
            <a:pPr eaLnBrk="1" hangingPunct="1">
              <a:lnSpc>
                <a:spcPct val="80000"/>
              </a:lnSpc>
              <a:buFontTx/>
              <a:buNone/>
            </a:pPr>
            <a:r>
              <a:rPr lang="en-US" sz="2400" b="1" dirty="0" smtClean="0">
                <a:solidFill>
                  <a:schemeClr val="accent6">
                    <a:lumMod val="75000"/>
                  </a:schemeClr>
                </a:solidFill>
              </a:rPr>
              <a:t>By </a:t>
            </a:r>
            <a:r>
              <a:rPr lang="en-US" sz="2400" b="1" dirty="0" err="1" smtClean="0">
                <a:solidFill>
                  <a:schemeClr val="accent6">
                    <a:lumMod val="75000"/>
                  </a:schemeClr>
                </a:solidFill>
              </a:rPr>
              <a:t>DnrID</a:t>
            </a:r>
            <a:r>
              <a:rPr lang="en-US" sz="2400" b="1" dirty="0" smtClean="0">
                <a:solidFill>
                  <a:schemeClr val="accent6">
                    <a:lumMod val="75000"/>
                  </a:schemeClr>
                </a:solidFill>
              </a:rPr>
              <a:t>;</a:t>
            </a:r>
          </a:p>
          <a:p>
            <a:pPr eaLnBrk="1" hangingPunct="1">
              <a:lnSpc>
                <a:spcPct val="80000"/>
              </a:lnSpc>
              <a:buFontTx/>
              <a:buNone/>
            </a:pPr>
            <a:r>
              <a:rPr lang="en-US" sz="2400" b="1" dirty="0" smtClean="0">
                <a:solidFill>
                  <a:schemeClr val="accent6">
                    <a:lumMod val="75000"/>
                  </a:schemeClr>
                </a:solidFill>
              </a:rPr>
              <a:t>RUN;</a:t>
            </a:r>
          </a:p>
          <a:p>
            <a:pPr eaLnBrk="1" hangingPunct="1">
              <a:lnSpc>
                <a:spcPct val="80000"/>
              </a:lnSpc>
              <a:buFontTx/>
              <a:buNone/>
            </a:pPr>
            <a:endParaRPr lang="en-US" sz="2400" dirty="0" smtClean="0"/>
          </a:p>
          <a:p>
            <a:pPr eaLnBrk="1" hangingPunct="1">
              <a:lnSpc>
                <a:spcPct val="80000"/>
              </a:lnSpc>
              <a:buFontTx/>
              <a:buNone/>
            </a:pPr>
            <a:r>
              <a:rPr lang="en-US" sz="2400" dirty="0" smtClean="0"/>
              <a:t>/*Before you merge both data sets have to be sorted by </a:t>
            </a:r>
            <a:r>
              <a:rPr lang="en-US" sz="2400" b="1" dirty="0" err="1" smtClean="0"/>
              <a:t>DnrID</a:t>
            </a:r>
            <a:r>
              <a:rPr lang="en-US" sz="2400" dirty="0" smtClean="0"/>
              <a:t> */</a:t>
            </a:r>
          </a:p>
          <a:p>
            <a:pPr eaLnBrk="1" hangingPunct="1">
              <a:lnSpc>
                <a:spcPct val="80000"/>
              </a:lnSpc>
              <a:buFontTx/>
              <a:buNone/>
            </a:pPr>
            <a:endParaRPr lang="en-US" sz="2400" dirty="0" smtClean="0"/>
          </a:p>
          <a:p>
            <a:pPr eaLnBrk="1" hangingPunct="1">
              <a:lnSpc>
                <a:spcPct val="80000"/>
              </a:lnSpc>
              <a:buFontTx/>
              <a:buNone/>
            </a:pPr>
            <a:r>
              <a:rPr lang="en-US" sz="2400" dirty="0" smtClean="0"/>
              <a:t>DATA </a:t>
            </a:r>
            <a:r>
              <a:rPr lang="en-US" sz="2400" dirty="0" err="1" smtClean="0"/>
              <a:t>My.New_data</a:t>
            </a:r>
            <a:r>
              <a:rPr lang="en-US" sz="2400" dirty="0" smtClean="0"/>
              <a:t>;</a:t>
            </a:r>
          </a:p>
          <a:p>
            <a:pPr eaLnBrk="1" hangingPunct="1">
              <a:lnSpc>
                <a:spcPct val="80000"/>
              </a:lnSpc>
              <a:buFontTx/>
              <a:buNone/>
            </a:pPr>
            <a:r>
              <a:rPr lang="en-US" sz="2400" b="1" dirty="0" smtClean="0">
                <a:solidFill>
                  <a:srgbClr val="FF0000"/>
                </a:solidFill>
              </a:rPr>
              <a:t>Merge  My.old_data1  (in= in1) My.old_data2;</a:t>
            </a:r>
          </a:p>
          <a:p>
            <a:pPr eaLnBrk="1" hangingPunct="1">
              <a:lnSpc>
                <a:spcPct val="80000"/>
              </a:lnSpc>
              <a:buFontTx/>
              <a:buNone/>
            </a:pPr>
            <a:r>
              <a:rPr lang="en-US" sz="2400" b="1" dirty="0" smtClean="0">
                <a:solidFill>
                  <a:srgbClr val="FF0000"/>
                </a:solidFill>
              </a:rPr>
              <a:t>By </a:t>
            </a:r>
            <a:r>
              <a:rPr lang="en-US" sz="2400" b="1" dirty="0" err="1" smtClean="0">
                <a:solidFill>
                  <a:srgbClr val="FF0000"/>
                </a:solidFill>
              </a:rPr>
              <a:t>DnrID</a:t>
            </a:r>
            <a:r>
              <a:rPr lang="en-US" sz="2400" b="1" dirty="0" smtClean="0">
                <a:solidFill>
                  <a:srgbClr val="FF0000"/>
                </a:solidFill>
              </a:rPr>
              <a:t>; </a:t>
            </a:r>
          </a:p>
          <a:p>
            <a:pPr eaLnBrk="1" hangingPunct="1">
              <a:lnSpc>
                <a:spcPct val="80000"/>
              </a:lnSpc>
              <a:buFontTx/>
              <a:buNone/>
            </a:pPr>
            <a:r>
              <a:rPr lang="en-US" sz="2400" b="1" dirty="0" smtClean="0">
                <a:solidFill>
                  <a:schemeClr val="accent2">
                    <a:lumMod val="50000"/>
                  </a:schemeClr>
                </a:solidFill>
              </a:rPr>
              <a:t>If in1;</a:t>
            </a:r>
          </a:p>
          <a:p>
            <a:pPr eaLnBrk="1" hangingPunct="1">
              <a:lnSpc>
                <a:spcPct val="80000"/>
              </a:lnSpc>
              <a:buFontTx/>
              <a:buNone/>
            </a:pPr>
            <a:r>
              <a:rPr lang="en-US" sz="2400" dirty="0" smtClean="0"/>
              <a:t>RUN;</a:t>
            </a:r>
          </a:p>
        </p:txBody>
      </p:sp>
    </p:spTree>
    <p:extLst>
      <p:ext uri="{BB962C8B-B14F-4D97-AF65-F5344CB8AC3E}">
        <p14:creationId xmlns:p14="http://schemas.microsoft.com/office/powerpoint/2010/main" val="249961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Using Data Set Options</a:t>
            </a:r>
            <a:endParaRPr lang="en-US" dirty="0">
              <a:latin typeface="Arial Black" pitchFamily="34" charset="0"/>
            </a:endParaRPr>
          </a:p>
        </p:txBody>
      </p:sp>
      <p:sp>
        <p:nvSpPr>
          <p:cNvPr id="3" name="Content Placeholder 2"/>
          <p:cNvSpPr>
            <a:spLocks noGrp="1"/>
          </p:cNvSpPr>
          <p:nvPr>
            <p:ph idx="1"/>
          </p:nvPr>
        </p:nvSpPr>
        <p:spPr>
          <a:xfrm>
            <a:off x="76200" y="1371600"/>
            <a:ext cx="9677400" cy="4525963"/>
          </a:xfrm>
        </p:spPr>
        <p:txBody>
          <a:bodyPr/>
          <a:lstStyle/>
          <a:p>
            <a:pPr>
              <a:tabLst>
                <a:tab pos="4405313" algn="l"/>
                <a:tab pos="4572000" algn="l"/>
              </a:tabLst>
            </a:pPr>
            <a:r>
              <a:rPr lang="en-US" sz="2400" b="1" dirty="0" smtClean="0"/>
              <a:t>(KEEP = </a:t>
            </a:r>
            <a:r>
              <a:rPr lang="en-US" sz="2400" b="1" i="1" dirty="0" smtClean="0"/>
              <a:t>variable list )	</a:t>
            </a:r>
            <a:r>
              <a:rPr lang="en-US" sz="2400" b="1" dirty="0" smtClean="0"/>
              <a:t>tells SAS which variables 	   	   to keep</a:t>
            </a:r>
          </a:p>
          <a:p>
            <a:pPr>
              <a:tabLst>
                <a:tab pos="4405313" algn="l"/>
                <a:tab pos="4572000" algn="l"/>
              </a:tabLst>
            </a:pPr>
            <a:r>
              <a:rPr lang="en-US" sz="2400" b="1" dirty="0" smtClean="0"/>
              <a:t>(DROP= </a:t>
            </a:r>
            <a:r>
              <a:rPr lang="en-US" sz="2400" b="1" i="1" dirty="0" smtClean="0"/>
              <a:t>variable list)</a:t>
            </a:r>
            <a:r>
              <a:rPr lang="en-US" sz="2400" b="1" dirty="0" smtClean="0"/>
              <a:t>	tells SAS which variables to drop</a:t>
            </a:r>
          </a:p>
          <a:p>
            <a:pPr>
              <a:tabLst>
                <a:tab pos="4405313" algn="l"/>
                <a:tab pos="4572000" algn="l"/>
              </a:tabLst>
            </a:pPr>
            <a:r>
              <a:rPr lang="en-US" sz="2400" b="1" dirty="0" smtClean="0"/>
              <a:t>(RENAME</a:t>
            </a:r>
            <a:r>
              <a:rPr lang="en-US" sz="2400" b="1" i="1" dirty="0" smtClean="0"/>
              <a:t>=(</a:t>
            </a:r>
            <a:r>
              <a:rPr lang="en-US" sz="2400" b="1" i="1" dirty="0" err="1" smtClean="0"/>
              <a:t>oldvar</a:t>
            </a:r>
            <a:r>
              <a:rPr lang="en-US" sz="2400" b="1" i="1" dirty="0" smtClean="0"/>
              <a:t>=</a:t>
            </a:r>
            <a:r>
              <a:rPr lang="en-US" sz="2400" b="1" i="1" dirty="0" err="1" smtClean="0"/>
              <a:t>newvar</a:t>
            </a:r>
            <a:r>
              <a:rPr lang="en-US" sz="2400" b="1" i="1" dirty="0" smtClean="0"/>
              <a:t>))</a:t>
            </a:r>
            <a:r>
              <a:rPr lang="en-US" sz="2400" b="1" dirty="0" smtClean="0"/>
              <a:t>	SAS renames variable</a:t>
            </a:r>
          </a:p>
          <a:p>
            <a:pPr>
              <a:tabLst>
                <a:tab pos="4405313" algn="l"/>
                <a:tab pos="4572000" algn="l"/>
              </a:tabLst>
            </a:pPr>
            <a:r>
              <a:rPr lang="en-US" sz="2400" b="1" dirty="0" smtClean="0"/>
              <a:t>(FIRSTOBS=</a:t>
            </a:r>
            <a:r>
              <a:rPr lang="en-US" sz="2400" b="1" i="1" dirty="0" smtClean="0"/>
              <a:t>n)	</a:t>
            </a:r>
            <a:r>
              <a:rPr lang="en-US" sz="2400" b="1" dirty="0" smtClean="0"/>
              <a:t>SAS starts reading at 	  	  	   observation n</a:t>
            </a:r>
          </a:p>
          <a:p>
            <a:pPr>
              <a:tabLst>
                <a:tab pos="4405313" algn="l"/>
                <a:tab pos="4572000" algn="l"/>
              </a:tabLst>
            </a:pPr>
            <a:r>
              <a:rPr lang="en-US" sz="2400" b="1" dirty="0" smtClean="0"/>
              <a:t>(OBS=n)	 SAS stops reading at 	  	    	  observation n</a:t>
            </a:r>
          </a:p>
          <a:p>
            <a:pPr>
              <a:tabLst>
                <a:tab pos="4405313" algn="l"/>
                <a:tab pos="4572000" algn="l"/>
              </a:tabLst>
            </a:pPr>
            <a:r>
              <a:rPr lang="en-US" sz="2400" b="1" dirty="0" smtClean="0"/>
              <a:t>(In=</a:t>
            </a:r>
            <a:r>
              <a:rPr lang="en-US" sz="2400" b="1" i="1" dirty="0" err="1" smtClean="0"/>
              <a:t>NewVar</a:t>
            </a:r>
            <a:r>
              <a:rPr lang="en-US" sz="2400" b="1" i="1" dirty="0" smtClean="0"/>
              <a:t>)	</a:t>
            </a:r>
            <a:r>
              <a:rPr lang="en-US" sz="2400" b="1" dirty="0" smtClean="0"/>
              <a:t>creates a new temporary  variable 	  for Tracking</a:t>
            </a:r>
          </a:p>
          <a:p>
            <a:pPr>
              <a:tabLst>
                <a:tab pos="4405313" algn="l"/>
                <a:tab pos="4572000" algn="l"/>
              </a:tabLst>
            </a:pPr>
            <a:r>
              <a:rPr lang="en-US" sz="2400" b="1" dirty="0" smtClean="0"/>
              <a:t>(Where=condition)	select observations which</a:t>
            </a:r>
          </a:p>
          <a:p>
            <a:pPr>
              <a:buNone/>
              <a:tabLst>
                <a:tab pos="4405313" algn="l"/>
                <a:tab pos="4572000" algn="l"/>
              </a:tabLst>
            </a:pPr>
            <a:r>
              <a:rPr lang="en-US" sz="2400" b="1" dirty="0" smtClean="0"/>
              <a:t>			meet condition </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1143000"/>
          </a:xfrm>
        </p:spPr>
        <p:txBody>
          <a:bodyPr/>
          <a:lstStyle/>
          <a:p>
            <a:r>
              <a:rPr lang="en-US" dirty="0" smtClean="0">
                <a:latin typeface="Arial Black" pitchFamily="34" charset="0"/>
              </a:rPr>
              <a:t>SAS data set OPTIONS</a:t>
            </a:r>
          </a:p>
        </p:txBody>
      </p:sp>
      <p:sp>
        <p:nvSpPr>
          <p:cNvPr id="12291" name="Content Placeholder 2"/>
          <p:cNvSpPr>
            <a:spLocks noGrp="1"/>
          </p:cNvSpPr>
          <p:nvPr>
            <p:ph idx="1"/>
          </p:nvPr>
        </p:nvSpPr>
        <p:spPr>
          <a:xfrm>
            <a:off x="457200" y="1066800"/>
            <a:ext cx="8229600" cy="4525963"/>
          </a:xfrm>
        </p:spPr>
        <p:txBody>
          <a:bodyPr/>
          <a:lstStyle/>
          <a:p>
            <a:r>
              <a:rPr lang="en-US" b="1" dirty="0" smtClean="0"/>
              <a:t>KEEP</a:t>
            </a:r>
            <a:r>
              <a:rPr lang="en-US" dirty="0" smtClean="0"/>
              <a:t> = </a:t>
            </a:r>
            <a:r>
              <a:rPr lang="en-US" i="1" dirty="0" smtClean="0"/>
              <a:t>variable list</a:t>
            </a:r>
          </a:p>
          <a:p>
            <a:pPr lvl="1">
              <a:buFontTx/>
              <a:buNone/>
            </a:pPr>
            <a:r>
              <a:rPr lang="en-US" i="1" dirty="0" smtClean="0">
                <a:solidFill>
                  <a:srgbClr val="FF0000"/>
                </a:solidFill>
              </a:rPr>
              <a:t>Data  test (keep = ID P1 – p9);</a:t>
            </a:r>
          </a:p>
          <a:p>
            <a:pPr lvl="1">
              <a:buFontTx/>
              <a:buNone/>
            </a:pPr>
            <a:r>
              <a:rPr lang="en-US" i="1" dirty="0" smtClean="0">
                <a:solidFill>
                  <a:srgbClr val="FF0000"/>
                </a:solidFill>
              </a:rPr>
              <a:t>SET my.test2 (keep = f4 – f8);</a:t>
            </a:r>
          </a:p>
          <a:p>
            <a:r>
              <a:rPr lang="en-US" b="1" dirty="0" smtClean="0"/>
              <a:t>DROP</a:t>
            </a:r>
            <a:r>
              <a:rPr lang="en-US" i="1" dirty="0" smtClean="0"/>
              <a:t> = variable list</a:t>
            </a:r>
          </a:p>
          <a:p>
            <a:pPr lvl="1">
              <a:buFontTx/>
              <a:buNone/>
            </a:pPr>
            <a:r>
              <a:rPr lang="en-US" i="1" dirty="0" smtClean="0">
                <a:solidFill>
                  <a:srgbClr val="FF0000"/>
                </a:solidFill>
              </a:rPr>
              <a:t>MERGE data1 data2 (drop x4 – x7);</a:t>
            </a:r>
          </a:p>
          <a:p>
            <a:r>
              <a:rPr lang="en-US" b="1" dirty="0" smtClean="0"/>
              <a:t>RENAME</a:t>
            </a:r>
            <a:r>
              <a:rPr lang="en-US" i="1" dirty="0" smtClean="0"/>
              <a:t> = (old name=new name)</a:t>
            </a:r>
          </a:p>
          <a:p>
            <a:pPr lvl="1"/>
            <a:r>
              <a:rPr lang="en-US" dirty="0" smtClean="0">
                <a:solidFill>
                  <a:srgbClr val="FF0000"/>
                </a:solidFill>
              </a:rPr>
              <a:t>SET TEST2 (rename=(ID=PID));</a:t>
            </a:r>
          </a:p>
          <a:p>
            <a:r>
              <a:rPr lang="en-US" b="1" dirty="0" smtClean="0"/>
              <a:t>IN</a:t>
            </a:r>
            <a:r>
              <a:rPr lang="en-US" dirty="0" smtClean="0"/>
              <a:t>= </a:t>
            </a:r>
            <a:r>
              <a:rPr lang="en-US" i="1" dirty="0" smtClean="0"/>
              <a:t>new temporary variable name</a:t>
            </a:r>
            <a:br>
              <a:rPr lang="en-US" i="1" dirty="0" smtClean="0"/>
            </a:br>
            <a:r>
              <a:rPr lang="en-US" i="1" dirty="0" smtClean="0"/>
              <a:t>	</a:t>
            </a:r>
            <a:r>
              <a:rPr lang="en-US" i="1" dirty="0" smtClean="0">
                <a:solidFill>
                  <a:srgbClr val="FF0000"/>
                </a:solidFill>
              </a:rPr>
              <a:t> MERGE test1 (IN=in1) test3 (IN=in3);</a:t>
            </a:r>
            <a:r>
              <a:rPr lang="en-US" i="1" dirty="0">
                <a:solidFill>
                  <a:srgbClr val="FF0000"/>
                </a:solidFill>
              </a:rPr>
              <a:t/>
            </a:r>
            <a:br>
              <a:rPr lang="en-US" i="1" dirty="0">
                <a:solidFill>
                  <a:srgbClr val="FF0000"/>
                </a:solidFill>
              </a:rPr>
            </a:br>
            <a:r>
              <a:rPr lang="en-US" i="1" dirty="0" smtClean="0">
                <a:solidFill>
                  <a:srgbClr val="FF0000"/>
                </a:solidFill>
              </a:rPr>
              <a:t>	 IF in1;</a:t>
            </a:r>
          </a:p>
        </p:txBody>
      </p:sp>
    </p:spTree>
    <p:extLst>
      <p:ext uri="{BB962C8B-B14F-4D97-AF65-F5344CB8AC3E}">
        <p14:creationId xmlns:p14="http://schemas.microsoft.com/office/powerpoint/2010/main" val="968406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latin typeface="Arial Black" pitchFamily="34" charset="0"/>
              </a:rPr>
              <a:t>Options </a:t>
            </a:r>
            <a:r>
              <a:rPr lang="en-US" dirty="0" err="1" smtClean="0">
                <a:latin typeface="Arial Black" pitchFamily="34" charset="0"/>
              </a:rPr>
              <a:t>vs</a:t>
            </a:r>
            <a:r>
              <a:rPr lang="en-US" dirty="0" smtClean="0">
                <a:latin typeface="Arial Black" pitchFamily="34" charset="0"/>
              </a:rPr>
              <a:t> Statements</a:t>
            </a:r>
          </a:p>
        </p:txBody>
      </p:sp>
      <p:sp>
        <p:nvSpPr>
          <p:cNvPr id="14339" name="Content Placeholder 2"/>
          <p:cNvSpPr>
            <a:spLocks noGrp="1"/>
          </p:cNvSpPr>
          <p:nvPr>
            <p:ph idx="1"/>
          </p:nvPr>
        </p:nvSpPr>
        <p:spPr/>
        <p:txBody>
          <a:bodyPr/>
          <a:lstStyle/>
          <a:p>
            <a:r>
              <a:rPr lang="en-US" smtClean="0"/>
              <a:t>The DROP=, KEEP=, RENAME= options are similar to the DROP, KEEP, RENAME statements! However the statements apply to the data sets named in the DATA statement while the options apply only to the particular data set whose name they follow.</a:t>
            </a:r>
          </a:p>
          <a:p>
            <a:r>
              <a:rPr lang="en-US" smtClean="0"/>
              <a:t>The options can be used in the DATA and PROC steps</a:t>
            </a:r>
          </a:p>
        </p:txBody>
      </p:sp>
    </p:spTree>
    <p:extLst>
      <p:ext uri="{BB962C8B-B14F-4D97-AF65-F5344CB8AC3E}">
        <p14:creationId xmlns:p14="http://schemas.microsoft.com/office/powerpoint/2010/main" val="1802522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14339" name="Rectangle 3"/>
          <p:cNvSpPr>
            <a:spLocks noGrp="1" noChangeArrowheads="1"/>
          </p:cNvSpPr>
          <p:nvPr>
            <p:ph type="body" idx="1"/>
          </p:nvPr>
        </p:nvSpPr>
        <p:spPr/>
        <p:txBody>
          <a:bodyPr/>
          <a:lstStyle/>
          <a:p>
            <a:pPr eaLnBrk="1" hangingPunct="1"/>
            <a:endParaRPr lang="en-US" smtClean="0"/>
          </a:p>
        </p:txBody>
      </p:sp>
      <p:pic>
        <p:nvPicPr>
          <p:cNvPr id="14340" name="Picture 4"/>
          <p:cNvPicPr>
            <a:picLocks noChangeAspect="1" noChangeArrowheads="1"/>
          </p:cNvPicPr>
          <p:nvPr/>
        </p:nvPicPr>
        <p:blipFill>
          <a:blip r:embed="rId2" cstate="print"/>
          <a:srcRect/>
          <a:stretch>
            <a:fillRect/>
          </a:stretch>
        </p:blipFill>
        <p:spPr bwMode="auto">
          <a:xfrm>
            <a:off x="0" y="-990600"/>
            <a:ext cx="9677400" cy="7848600"/>
          </a:xfrm>
          <a:prstGeom prst="rect">
            <a:avLst/>
          </a:prstGeom>
          <a:noFill/>
          <a:ln w="9525">
            <a:noFill/>
            <a:miter lim="800000"/>
            <a:headEnd/>
            <a:tailEnd/>
          </a:ln>
        </p:spPr>
      </p:pic>
      <p:sp>
        <p:nvSpPr>
          <p:cNvPr id="14341" name="Text Box 5"/>
          <p:cNvSpPr txBox="1">
            <a:spLocks noChangeArrowheads="1"/>
          </p:cNvSpPr>
          <p:nvPr/>
        </p:nvSpPr>
        <p:spPr bwMode="auto">
          <a:xfrm>
            <a:off x="790575" y="638175"/>
            <a:ext cx="685800" cy="152400"/>
          </a:xfrm>
          <a:prstGeom prst="rect">
            <a:avLst/>
          </a:prstGeom>
          <a:solidFill>
            <a:schemeClr val="bg1"/>
          </a:solidFill>
          <a:ln w="9525">
            <a:noFill/>
            <a:miter lim="800000"/>
            <a:headEnd/>
            <a:tailEnd/>
          </a:ln>
        </p:spPr>
        <p:txBody>
          <a:bodyPr lIns="0" tIns="0" rIns="0" bIns="0">
            <a:spAutoFit/>
          </a:bodyPr>
          <a:lstStyle/>
          <a:p>
            <a:pPr>
              <a:spcBef>
                <a:spcPct val="50000"/>
              </a:spcBef>
            </a:pPr>
            <a:r>
              <a:rPr lang="en-US" sz="1000" b="1">
                <a:solidFill>
                  <a:srgbClr val="0000FF"/>
                </a:solidFill>
              </a:rPr>
              <a:t>TEST</a:t>
            </a:r>
          </a:p>
        </p:txBody>
      </p:sp>
      <p:sp>
        <p:nvSpPr>
          <p:cNvPr id="14342" name="Text Box 6"/>
          <p:cNvSpPr txBox="1">
            <a:spLocks noChangeArrowheads="1"/>
          </p:cNvSpPr>
          <p:nvPr/>
        </p:nvSpPr>
        <p:spPr bwMode="auto">
          <a:xfrm>
            <a:off x="1714500" y="638175"/>
            <a:ext cx="685800" cy="152400"/>
          </a:xfrm>
          <a:prstGeom prst="rect">
            <a:avLst/>
          </a:prstGeom>
          <a:solidFill>
            <a:schemeClr val="bg1"/>
          </a:solidFill>
          <a:ln w="9525">
            <a:noFill/>
            <a:miter lim="800000"/>
            <a:headEnd/>
            <a:tailEnd/>
          </a:ln>
        </p:spPr>
        <p:txBody>
          <a:bodyPr wrap="square" tIns="0" bIns="0">
            <a:spAutoFit/>
          </a:bodyPr>
          <a:lstStyle/>
          <a:p>
            <a:pPr>
              <a:spcBef>
                <a:spcPct val="50000"/>
              </a:spcBef>
            </a:pPr>
            <a:endParaRPr lang="en-US" sz="800"/>
          </a:p>
        </p:txBody>
      </p:sp>
      <p:sp>
        <p:nvSpPr>
          <p:cNvPr id="14343" name="Text Box 7"/>
          <p:cNvSpPr txBox="1">
            <a:spLocks noChangeArrowheads="1"/>
          </p:cNvSpPr>
          <p:nvPr/>
        </p:nvSpPr>
        <p:spPr bwMode="auto">
          <a:xfrm>
            <a:off x="4200525" y="668337"/>
            <a:ext cx="533400" cy="122238"/>
          </a:xfrm>
          <a:prstGeom prst="rect">
            <a:avLst/>
          </a:prstGeom>
          <a:solidFill>
            <a:schemeClr val="bg1"/>
          </a:solidFill>
          <a:ln w="9525">
            <a:noFill/>
            <a:miter lim="800000"/>
            <a:headEnd/>
            <a:tailEnd/>
          </a:ln>
        </p:spPr>
        <p:txBody>
          <a:bodyPr tIns="0" bIns="0">
            <a:spAutoFit/>
          </a:bodyPr>
          <a:lstStyle/>
          <a:p>
            <a:pPr>
              <a:spcBef>
                <a:spcPct val="50000"/>
              </a:spcBef>
            </a:pPr>
            <a:endParaRPr lang="en-US" sz="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smtClean="0"/>
              <a:t>Usage</a:t>
            </a:r>
          </a:p>
        </p:txBody>
      </p:sp>
      <p:sp>
        <p:nvSpPr>
          <p:cNvPr id="15363" name="Content Placeholder 2"/>
          <p:cNvSpPr>
            <a:spLocks noGrp="1"/>
          </p:cNvSpPr>
          <p:nvPr>
            <p:ph idx="1"/>
          </p:nvPr>
        </p:nvSpPr>
        <p:spPr>
          <a:xfrm>
            <a:off x="457200" y="1600200"/>
            <a:ext cx="8229600" cy="2209800"/>
          </a:xfrm>
        </p:spPr>
        <p:txBody>
          <a:bodyPr/>
          <a:lstStyle/>
          <a:p>
            <a:pPr marL="0" indent="0">
              <a:buNone/>
            </a:pPr>
            <a:r>
              <a:rPr lang="en-US" b="1" dirty="0" smtClean="0"/>
              <a:t>DATA</a:t>
            </a:r>
            <a:r>
              <a:rPr lang="en-US" dirty="0" smtClean="0"/>
              <a:t> test;</a:t>
            </a:r>
          </a:p>
          <a:p>
            <a:pPr marL="457200" lvl="1" indent="0">
              <a:buNone/>
            </a:pPr>
            <a:r>
              <a:rPr lang="en-US" dirty="0" smtClean="0"/>
              <a:t>SET test2 (FIRSTOBS=2 </a:t>
            </a:r>
            <a:r>
              <a:rPr lang="en-US" dirty="0" err="1" smtClean="0"/>
              <a:t>obs</a:t>
            </a:r>
            <a:r>
              <a:rPr lang="en-US" dirty="0" smtClean="0"/>
              <a:t>=10):</a:t>
            </a:r>
          </a:p>
          <a:p>
            <a:pPr marL="457200" lvl="1" indent="0">
              <a:buNone/>
            </a:pPr>
            <a:r>
              <a:rPr lang="en-US" dirty="0" smtClean="0"/>
              <a:t>…………………….</a:t>
            </a:r>
          </a:p>
          <a:p>
            <a:pPr marL="457200" lvl="1" indent="0">
              <a:buNone/>
            </a:pPr>
            <a:r>
              <a:rPr lang="en-US" dirty="0" smtClean="0"/>
              <a:t>				</a:t>
            </a:r>
          </a:p>
        </p:txBody>
      </p:sp>
      <p:sp>
        <p:nvSpPr>
          <p:cNvPr id="15364" name="TextBox 3"/>
          <p:cNvSpPr txBox="1">
            <a:spLocks noChangeArrowheads="1"/>
          </p:cNvSpPr>
          <p:nvPr/>
        </p:nvSpPr>
        <p:spPr bwMode="auto">
          <a:xfrm>
            <a:off x="609600" y="4267200"/>
            <a:ext cx="7848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200" b="1" dirty="0"/>
              <a:t>PROC PRINT </a:t>
            </a:r>
            <a:r>
              <a:rPr lang="en-US" sz="3200" dirty="0"/>
              <a:t>DATA=TEST2</a:t>
            </a:r>
            <a:br>
              <a:rPr lang="en-US" sz="3200" dirty="0"/>
            </a:br>
            <a:r>
              <a:rPr lang="en-US" sz="3200" dirty="0"/>
              <a:t>	 		(FIRSTOBS=2 OBS=10);</a:t>
            </a:r>
          </a:p>
        </p:txBody>
      </p:sp>
    </p:spTree>
    <p:extLst>
      <p:ext uri="{BB962C8B-B14F-4D97-AF65-F5344CB8AC3E}">
        <p14:creationId xmlns:p14="http://schemas.microsoft.com/office/powerpoint/2010/main" val="815726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304800"/>
            <a:ext cx="8229600" cy="1143000"/>
          </a:xfrm>
        </p:spPr>
        <p:txBody>
          <a:bodyPr/>
          <a:lstStyle/>
          <a:p>
            <a:pPr eaLnBrk="1" hangingPunct="1"/>
            <a:r>
              <a:rPr lang="en-US" b="1" dirty="0" smtClean="0"/>
              <a:t>ADD Variables to Data set</a:t>
            </a:r>
            <a:br>
              <a:rPr lang="en-US" b="1" dirty="0" smtClean="0"/>
            </a:br>
            <a:r>
              <a:rPr lang="en-US" sz="3200" b="1" dirty="0" smtClean="0"/>
              <a:t>(add missing </a:t>
            </a:r>
            <a:r>
              <a:rPr lang="en-US" sz="3200" b="1" dirty="0" err="1" smtClean="0"/>
              <a:t>r_dob</a:t>
            </a:r>
            <a:r>
              <a:rPr lang="en-US" sz="3200" b="1" dirty="0" smtClean="0"/>
              <a:t>)</a:t>
            </a:r>
            <a:endParaRPr lang="en-US" b="1" dirty="0" smtClean="0"/>
          </a:p>
        </p:txBody>
      </p:sp>
      <p:sp>
        <p:nvSpPr>
          <p:cNvPr id="2051" name="Content Placeholder 2"/>
          <p:cNvSpPr>
            <a:spLocks noGrp="1"/>
          </p:cNvSpPr>
          <p:nvPr>
            <p:ph idx="1"/>
          </p:nvPr>
        </p:nvSpPr>
        <p:spPr>
          <a:xfrm>
            <a:off x="381000" y="1600200"/>
            <a:ext cx="8763000" cy="4525963"/>
          </a:xfrm>
        </p:spPr>
        <p:txBody>
          <a:bodyPr/>
          <a:lstStyle/>
          <a:p>
            <a:pPr eaLnBrk="1" hangingPunct="1">
              <a:buFontTx/>
              <a:buNone/>
            </a:pPr>
            <a:r>
              <a:rPr lang="en-US" sz="2400" b="1" dirty="0" smtClean="0"/>
              <a:t>proc sort </a:t>
            </a:r>
            <a:r>
              <a:rPr lang="en-US" sz="2400" b="1" dirty="0" smtClean="0"/>
              <a:t>data=u.usa2014;</a:t>
            </a:r>
            <a:r>
              <a:rPr lang="en-US" sz="2400" b="1" dirty="0" smtClean="0"/>
              <a:t>	</a:t>
            </a:r>
            <a:r>
              <a:rPr lang="en-US" sz="1800" i="1" dirty="0" smtClean="0"/>
              <a:t>/* file which contains complete info */</a:t>
            </a:r>
            <a:endParaRPr lang="en-US" sz="2400" i="1" dirty="0" smtClean="0"/>
          </a:p>
          <a:p>
            <a:pPr eaLnBrk="1" hangingPunct="1">
              <a:buFontTx/>
              <a:buNone/>
            </a:pPr>
            <a:r>
              <a:rPr lang="en-US" sz="2400" dirty="0" smtClean="0"/>
              <a:t>by </a:t>
            </a:r>
            <a:r>
              <a:rPr lang="en-US" sz="2400" dirty="0" err="1" smtClean="0"/>
              <a:t>px_id</a:t>
            </a:r>
            <a:r>
              <a:rPr lang="en-US" sz="2400" dirty="0" smtClean="0"/>
              <a:t>;</a:t>
            </a:r>
          </a:p>
          <a:p>
            <a:pPr eaLnBrk="1" hangingPunct="1">
              <a:buFontTx/>
              <a:buNone/>
            </a:pPr>
            <a:r>
              <a:rPr lang="en-US" sz="2400" b="1" dirty="0" smtClean="0"/>
              <a:t>run;</a:t>
            </a:r>
          </a:p>
          <a:p>
            <a:pPr eaLnBrk="1" hangingPunct="1">
              <a:buFontTx/>
              <a:buNone/>
            </a:pPr>
            <a:r>
              <a:rPr lang="en-US" sz="2400" b="1" dirty="0" smtClean="0"/>
              <a:t>proc sort data=</a:t>
            </a:r>
            <a:r>
              <a:rPr lang="en-US" sz="2400" b="1" dirty="0" err="1" smtClean="0"/>
              <a:t>my.test_pta</a:t>
            </a:r>
            <a:r>
              <a:rPr lang="en-US" sz="2400" b="1" dirty="0" smtClean="0"/>
              <a:t>;      </a:t>
            </a:r>
            <a:r>
              <a:rPr lang="en-US" sz="1800" i="1" dirty="0" smtClean="0"/>
              <a:t>/* file with missing info */</a:t>
            </a:r>
            <a:endParaRPr lang="en-US" sz="2400" i="1" dirty="0" smtClean="0"/>
          </a:p>
          <a:p>
            <a:pPr eaLnBrk="1" hangingPunct="1">
              <a:buFontTx/>
              <a:buNone/>
            </a:pPr>
            <a:r>
              <a:rPr lang="en-US" sz="2400" dirty="0" smtClean="0"/>
              <a:t>by </a:t>
            </a:r>
            <a:r>
              <a:rPr lang="en-US" sz="2400" dirty="0" err="1" smtClean="0"/>
              <a:t>px_id</a:t>
            </a:r>
            <a:r>
              <a:rPr lang="en-US" sz="2400" dirty="0" smtClean="0"/>
              <a:t>;</a:t>
            </a:r>
          </a:p>
          <a:p>
            <a:pPr eaLnBrk="1" hangingPunct="1">
              <a:buFontTx/>
              <a:buNone/>
            </a:pPr>
            <a:r>
              <a:rPr lang="en-US" sz="2400" b="1" dirty="0" smtClean="0"/>
              <a:t>run;</a:t>
            </a:r>
          </a:p>
          <a:p>
            <a:pPr eaLnBrk="1" hangingPunct="1">
              <a:buFontTx/>
              <a:buNone/>
            </a:pPr>
            <a:r>
              <a:rPr lang="en-US" sz="2400" b="1" dirty="0" smtClean="0"/>
              <a:t>data  </a:t>
            </a:r>
            <a:r>
              <a:rPr lang="en-US" sz="2400" b="1" dirty="0" err="1" smtClean="0"/>
              <a:t>my.test_pta</a:t>
            </a:r>
            <a:r>
              <a:rPr lang="en-US" sz="2400" b="1" dirty="0" smtClean="0"/>
              <a:t>;</a:t>
            </a:r>
          </a:p>
          <a:p>
            <a:pPr eaLnBrk="1" hangingPunct="1">
              <a:buFontTx/>
              <a:buNone/>
            </a:pPr>
            <a:r>
              <a:rPr lang="en-US" sz="2400" dirty="0" smtClean="0"/>
              <a:t>merge </a:t>
            </a:r>
            <a:r>
              <a:rPr lang="en-US" sz="2400" dirty="0" err="1" smtClean="0"/>
              <a:t>my.test_pta</a:t>
            </a:r>
            <a:r>
              <a:rPr lang="en-US" sz="2400" dirty="0" smtClean="0"/>
              <a:t> (in=</a:t>
            </a:r>
            <a:r>
              <a:rPr lang="en-US" sz="2400" dirty="0" err="1" smtClean="0"/>
              <a:t>my_pta</a:t>
            </a:r>
            <a:r>
              <a:rPr lang="en-US" sz="2400" dirty="0" smtClean="0"/>
              <a:t>) </a:t>
            </a:r>
            <a:r>
              <a:rPr lang="en-US" sz="2400" dirty="0" smtClean="0"/>
              <a:t>u.usa2014 </a:t>
            </a:r>
            <a:r>
              <a:rPr lang="en-US" sz="2400" dirty="0" smtClean="0"/>
              <a:t>(keep=</a:t>
            </a:r>
            <a:r>
              <a:rPr lang="en-US" sz="2400" dirty="0" err="1" smtClean="0"/>
              <a:t>px_id</a:t>
            </a:r>
            <a:r>
              <a:rPr lang="en-US" sz="2400" dirty="0" smtClean="0"/>
              <a:t> </a:t>
            </a:r>
            <a:r>
              <a:rPr lang="en-US" sz="2400" dirty="0" err="1" smtClean="0"/>
              <a:t>r_dob</a:t>
            </a:r>
            <a:r>
              <a:rPr lang="en-US" sz="2400" dirty="0" smtClean="0"/>
              <a:t>);</a:t>
            </a:r>
          </a:p>
          <a:p>
            <a:pPr eaLnBrk="1" hangingPunct="1">
              <a:buFontTx/>
              <a:buNone/>
            </a:pPr>
            <a:r>
              <a:rPr lang="en-US" sz="2400" dirty="0" smtClean="0"/>
              <a:t>By </a:t>
            </a:r>
            <a:r>
              <a:rPr lang="en-US" sz="2400" dirty="0" err="1" smtClean="0"/>
              <a:t>px_id</a:t>
            </a:r>
            <a:r>
              <a:rPr lang="en-US" sz="2400" dirty="0" smtClean="0"/>
              <a:t>;</a:t>
            </a:r>
          </a:p>
          <a:p>
            <a:pPr eaLnBrk="1" hangingPunct="1">
              <a:buFontTx/>
              <a:buNone/>
            </a:pPr>
            <a:r>
              <a:rPr lang="en-US" sz="2400" dirty="0" smtClean="0"/>
              <a:t>If </a:t>
            </a:r>
            <a:r>
              <a:rPr lang="en-US" sz="2400" dirty="0" err="1" smtClean="0"/>
              <a:t>my_pta</a:t>
            </a:r>
            <a:r>
              <a:rPr lang="en-US" sz="2400" dirty="0" smtClean="0"/>
              <a:t>;</a:t>
            </a:r>
          </a:p>
          <a:p>
            <a:pPr eaLnBrk="1" hangingPunct="1">
              <a:buFontTx/>
              <a:buNone/>
            </a:pPr>
            <a:r>
              <a:rPr lang="en-US" sz="2400" b="1" dirty="0" smtClean="0"/>
              <a:t>run;</a:t>
            </a:r>
          </a:p>
          <a:p>
            <a:pPr eaLnBrk="1" hangingPunct="1">
              <a:buFontTx/>
              <a:buNone/>
            </a:pPr>
            <a:endParaRPr lang="en-US" sz="2400" dirty="0" smtClean="0"/>
          </a:p>
        </p:txBody>
      </p:sp>
    </p:spTree>
    <p:extLst>
      <p:ext uri="{BB962C8B-B14F-4D97-AF65-F5344CB8AC3E}">
        <p14:creationId xmlns:p14="http://schemas.microsoft.com/office/powerpoint/2010/main" val="236249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1143000"/>
          </a:xfrm>
        </p:spPr>
        <p:txBody>
          <a:bodyPr/>
          <a:lstStyle/>
          <a:p>
            <a:pPr eaLnBrk="1" hangingPunct="1"/>
            <a:r>
              <a:rPr lang="en-US" dirty="0" smtClean="0">
                <a:latin typeface="Arial Black" pitchFamily="34" charset="0"/>
              </a:rPr>
              <a:t>Merging 2 data sets</a:t>
            </a:r>
          </a:p>
        </p:txBody>
      </p:sp>
      <p:sp>
        <p:nvSpPr>
          <p:cNvPr id="21507"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dirty="0" smtClean="0"/>
              <a:t>PROC SORT data= My.old_data1;</a:t>
            </a:r>
          </a:p>
          <a:p>
            <a:pPr eaLnBrk="1" hangingPunct="1">
              <a:lnSpc>
                <a:spcPct val="80000"/>
              </a:lnSpc>
              <a:buFontTx/>
              <a:buNone/>
            </a:pPr>
            <a:r>
              <a:rPr lang="en-US" sz="2000" dirty="0" smtClean="0"/>
              <a:t>By </a:t>
            </a:r>
            <a:r>
              <a:rPr lang="en-US" sz="2000" dirty="0" err="1" smtClean="0"/>
              <a:t>DnrID</a:t>
            </a:r>
            <a:r>
              <a:rPr lang="en-US" sz="2000" dirty="0" smtClean="0"/>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PROC SORT data= My.old_data2;</a:t>
            </a:r>
          </a:p>
          <a:p>
            <a:pPr eaLnBrk="1" hangingPunct="1">
              <a:lnSpc>
                <a:spcPct val="80000"/>
              </a:lnSpc>
              <a:buFontTx/>
              <a:buNone/>
            </a:pPr>
            <a:r>
              <a:rPr lang="en-US" sz="2000" dirty="0" smtClean="0"/>
              <a:t>By </a:t>
            </a:r>
            <a:r>
              <a:rPr lang="en-US" sz="2000" dirty="0" err="1" smtClean="0"/>
              <a:t>DnrID</a:t>
            </a:r>
            <a:r>
              <a:rPr lang="en-US" sz="2000" dirty="0" smtClean="0"/>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/*Before you merge both data sets have to be sorted by </a:t>
            </a:r>
            <a:r>
              <a:rPr lang="en-US" sz="2000" dirty="0" err="1" smtClean="0">
                <a:latin typeface="Arial Black" pitchFamily="34" charset="0"/>
              </a:rPr>
              <a:t>DnrID</a:t>
            </a:r>
            <a:r>
              <a:rPr lang="en-US" sz="2000" dirty="0" smtClean="0"/>
              <a:t>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My.New_data</a:t>
            </a:r>
            <a:r>
              <a:rPr lang="en-US" sz="2000" dirty="0" smtClean="0"/>
              <a:t>;</a:t>
            </a:r>
          </a:p>
          <a:p>
            <a:pPr eaLnBrk="1" hangingPunct="1">
              <a:lnSpc>
                <a:spcPct val="80000"/>
              </a:lnSpc>
              <a:buFontTx/>
              <a:buNone/>
            </a:pPr>
            <a:r>
              <a:rPr lang="en-US" sz="2000" dirty="0" smtClean="0"/>
              <a:t>Merge  My.old_data1 </a:t>
            </a:r>
            <a:r>
              <a:rPr lang="en-US" sz="2000" b="1" dirty="0" smtClean="0">
                <a:solidFill>
                  <a:srgbClr val="FF0000"/>
                </a:solidFill>
              </a:rPr>
              <a:t>(IN=SW1</a:t>
            </a:r>
            <a:r>
              <a:rPr lang="en-US" sz="2000" dirty="0" smtClean="0">
                <a:solidFill>
                  <a:srgbClr val="FF0000"/>
                </a:solidFill>
              </a:rPr>
              <a:t>)</a:t>
            </a:r>
            <a:r>
              <a:rPr lang="en-US" sz="2000" dirty="0" smtClean="0"/>
              <a:t>  My.old_data2 </a:t>
            </a:r>
            <a:r>
              <a:rPr lang="en-US" sz="2000" b="1" dirty="0" smtClean="0">
                <a:solidFill>
                  <a:srgbClr val="FF0000"/>
                </a:solidFill>
              </a:rPr>
              <a:t>(IN=SW2);</a:t>
            </a:r>
          </a:p>
          <a:p>
            <a:pPr eaLnBrk="1" hangingPunct="1">
              <a:lnSpc>
                <a:spcPct val="80000"/>
              </a:lnSpc>
              <a:buFontTx/>
              <a:buNone/>
            </a:pPr>
            <a:r>
              <a:rPr lang="en-US" sz="2000" dirty="0" smtClean="0"/>
              <a:t>By </a:t>
            </a:r>
            <a:r>
              <a:rPr lang="en-US" sz="2000" dirty="0" err="1" smtClean="0"/>
              <a:t>DnrID</a:t>
            </a:r>
            <a:r>
              <a:rPr lang="en-US" sz="2000" dirty="0" smtClean="0"/>
              <a:t>; </a:t>
            </a:r>
          </a:p>
          <a:p>
            <a:pPr eaLnBrk="1" hangingPunct="1">
              <a:lnSpc>
                <a:spcPct val="80000"/>
              </a:lnSpc>
              <a:buFontTx/>
              <a:buNone/>
            </a:pPr>
            <a:r>
              <a:rPr lang="en-US" sz="2400" b="1" dirty="0" smtClean="0">
                <a:solidFill>
                  <a:srgbClr val="FF0000"/>
                </a:solidFill>
              </a:rPr>
              <a:t>If SW1;</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 y="381000"/>
            <a:ext cx="8915400" cy="1143000"/>
          </a:xfrm>
        </p:spPr>
        <p:txBody>
          <a:bodyPr/>
          <a:lstStyle/>
          <a:p>
            <a:pPr eaLnBrk="1" hangingPunct="1"/>
            <a:r>
              <a:rPr lang="en-US" sz="4000" b="1" dirty="0" smtClean="0"/>
              <a:t>Merging 2 data sets with different BY Variable names</a:t>
            </a:r>
          </a:p>
        </p:txBody>
      </p:sp>
      <p:sp>
        <p:nvSpPr>
          <p:cNvPr id="22531"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smtClean="0"/>
              <a:t>PROC SORT data= My.old_data1;</a:t>
            </a:r>
          </a:p>
          <a:p>
            <a:pPr eaLnBrk="1" hangingPunct="1">
              <a:lnSpc>
                <a:spcPct val="80000"/>
              </a:lnSpc>
              <a:buFontTx/>
              <a:buNone/>
            </a:pPr>
            <a:r>
              <a:rPr lang="en-US" sz="2000" smtClean="0"/>
              <a:t>By </a:t>
            </a:r>
            <a:r>
              <a:rPr lang="en-US" sz="2000" b="1" smtClean="0">
                <a:solidFill>
                  <a:srgbClr val="FF0000"/>
                </a:solidFill>
              </a:rPr>
              <a:t>DnrID;</a:t>
            </a:r>
          </a:p>
          <a:p>
            <a:pPr eaLnBrk="1" hangingPunct="1">
              <a:lnSpc>
                <a:spcPct val="80000"/>
              </a:lnSpc>
              <a:buFontTx/>
              <a:buNone/>
            </a:pPr>
            <a:r>
              <a:rPr lang="en-US" sz="2000" smtClean="0"/>
              <a:t>RUN;</a:t>
            </a:r>
          </a:p>
          <a:p>
            <a:pPr eaLnBrk="1" hangingPunct="1">
              <a:lnSpc>
                <a:spcPct val="80000"/>
              </a:lnSpc>
              <a:buFontTx/>
              <a:buNone/>
            </a:pPr>
            <a:endParaRPr lang="en-US" sz="2000" smtClean="0"/>
          </a:p>
          <a:p>
            <a:pPr eaLnBrk="1" hangingPunct="1">
              <a:lnSpc>
                <a:spcPct val="80000"/>
              </a:lnSpc>
              <a:buFontTx/>
              <a:buNone/>
            </a:pPr>
            <a:r>
              <a:rPr lang="en-US" sz="2000" smtClean="0"/>
              <a:t>PROC SORT data= My.old_data2;</a:t>
            </a:r>
          </a:p>
          <a:p>
            <a:pPr eaLnBrk="1" hangingPunct="1">
              <a:lnSpc>
                <a:spcPct val="80000"/>
              </a:lnSpc>
              <a:buFontTx/>
              <a:buNone/>
            </a:pPr>
            <a:r>
              <a:rPr lang="en-US" sz="2000" smtClean="0"/>
              <a:t>By </a:t>
            </a:r>
            <a:r>
              <a:rPr lang="en-US" sz="2000" b="1" smtClean="0">
                <a:solidFill>
                  <a:srgbClr val="FF0000"/>
                </a:solidFill>
              </a:rPr>
              <a:t>DonorID;</a:t>
            </a:r>
          </a:p>
          <a:p>
            <a:pPr eaLnBrk="1" hangingPunct="1">
              <a:lnSpc>
                <a:spcPct val="80000"/>
              </a:lnSpc>
              <a:buFontTx/>
              <a:buNone/>
            </a:pPr>
            <a:r>
              <a:rPr lang="en-US" sz="2000" smtClean="0"/>
              <a:t>RUN;</a:t>
            </a:r>
          </a:p>
          <a:p>
            <a:pPr eaLnBrk="1" hangingPunct="1">
              <a:lnSpc>
                <a:spcPct val="80000"/>
              </a:lnSpc>
              <a:buFontTx/>
              <a:buNone/>
            </a:pPr>
            <a:endParaRPr lang="en-US" sz="2000" smtClean="0"/>
          </a:p>
          <a:p>
            <a:pPr eaLnBrk="1" hangingPunct="1">
              <a:lnSpc>
                <a:spcPct val="80000"/>
              </a:lnSpc>
              <a:buFontTx/>
              <a:buNone/>
            </a:pPr>
            <a:r>
              <a:rPr lang="en-US" sz="2000" smtClean="0"/>
              <a:t>/*Before you merge both data sets have to be sorted */</a:t>
            </a:r>
          </a:p>
          <a:p>
            <a:pPr eaLnBrk="1" hangingPunct="1">
              <a:lnSpc>
                <a:spcPct val="80000"/>
              </a:lnSpc>
              <a:buFontTx/>
              <a:buNone/>
            </a:pPr>
            <a:endParaRPr lang="en-US" sz="2000" smtClean="0"/>
          </a:p>
          <a:p>
            <a:pPr eaLnBrk="1" hangingPunct="1">
              <a:lnSpc>
                <a:spcPct val="80000"/>
              </a:lnSpc>
              <a:buFontTx/>
              <a:buNone/>
            </a:pPr>
            <a:r>
              <a:rPr lang="en-US" sz="2000" smtClean="0"/>
              <a:t>DATA My.New_data;</a:t>
            </a:r>
          </a:p>
          <a:p>
            <a:pPr eaLnBrk="1" hangingPunct="1">
              <a:lnSpc>
                <a:spcPct val="80000"/>
              </a:lnSpc>
              <a:buFontTx/>
              <a:buNone/>
            </a:pPr>
            <a:r>
              <a:rPr lang="en-US" sz="2000" smtClean="0"/>
              <a:t>Merge  My.old_data1 My.old_data2 </a:t>
            </a:r>
            <a:r>
              <a:rPr lang="en-US" sz="2000" b="1" smtClean="0">
                <a:solidFill>
                  <a:srgbClr val="FF0000"/>
                </a:solidFill>
              </a:rPr>
              <a:t>(Rename=(DonorID=DnrID));</a:t>
            </a:r>
          </a:p>
          <a:p>
            <a:pPr eaLnBrk="1" hangingPunct="1">
              <a:lnSpc>
                <a:spcPct val="80000"/>
              </a:lnSpc>
              <a:buFontTx/>
              <a:buNone/>
            </a:pPr>
            <a:r>
              <a:rPr lang="en-US" sz="2000" smtClean="0"/>
              <a:t>By DnrID; </a:t>
            </a:r>
          </a:p>
          <a:p>
            <a:pPr eaLnBrk="1" hangingPunct="1">
              <a:lnSpc>
                <a:spcPct val="80000"/>
              </a:lnSpc>
              <a:buFontTx/>
              <a:buNone/>
            </a:pPr>
            <a:r>
              <a:rPr lang="en-US" sz="2000" smtClean="0"/>
              <a:t>RUN;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0"/>
            <a:ext cx="8229600" cy="1143000"/>
          </a:xfrm>
        </p:spPr>
        <p:txBody>
          <a:bodyPr/>
          <a:lstStyle/>
          <a:p>
            <a:pPr eaLnBrk="1" hangingPunct="1"/>
            <a:r>
              <a:rPr lang="en-US" sz="4000" dirty="0" smtClean="0"/>
              <a:t>Merging 2 data sets  One –to-Many</a:t>
            </a:r>
            <a:br>
              <a:rPr lang="en-US" sz="4000" dirty="0" smtClean="0"/>
            </a:br>
            <a:r>
              <a:rPr lang="en-US" sz="2000" i="1" dirty="0" smtClean="0"/>
              <a:t>with different type of BY variable</a:t>
            </a:r>
            <a:endParaRPr lang="en-US" sz="4000" i="1" dirty="0" smtClean="0"/>
          </a:p>
        </p:txBody>
      </p:sp>
      <p:graphicFrame>
        <p:nvGraphicFramePr>
          <p:cNvPr id="16549" name="Group 165"/>
          <p:cNvGraphicFramePr>
            <a:graphicFrameLocks noGrp="1"/>
          </p:cNvGraphicFramePr>
          <p:nvPr>
            <p:ph sz="half" idx="1"/>
          </p:nvPr>
        </p:nvGraphicFramePr>
        <p:xfrm>
          <a:off x="5029200" y="1447800"/>
          <a:ext cx="3733800" cy="1709739"/>
        </p:xfrm>
        <a:graphic>
          <a:graphicData uri="http://schemas.openxmlformats.org/drawingml/2006/table">
            <a:tbl>
              <a:tblPr/>
              <a:tblGrid>
                <a:gridCol w="1676400"/>
                <a:gridCol w="685800"/>
                <a:gridCol w="13716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SSN</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Insurance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102-22-2444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Medicare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103-44-1234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Medicaid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105-55-1234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Private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107-66-1234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Private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26" name="Group 142"/>
          <p:cNvGraphicFramePr>
            <a:graphicFrameLocks noGrp="1"/>
          </p:cNvGraphicFramePr>
          <p:nvPr>
            <p:ph sz="quarter" idx="2"/>
          </p:nvPr>
        </p:nvGraphicFramePr>
        <p:xfrm>
          <a:off x="228600" y="1447800"/>
          <a:ext cx="4114800" cy="1700214"/>
        </p:xfrm>
        <a:graphic>
          <a:graphicData uri="http://schemas.openxmlformats.org/drawingml/2006/table">
            <a:tbl>
              <a:tblPr/>
              <a:tblGrid>
                <a:gridCol w="1676400"/>
                <a:gridCol w="986118"/>
                <a:gridCol w="1452282"/>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SSN</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102222444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103441234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105551234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107661234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576" name="Group 192"/>
          <p:cNvGraphicFramePr>
            <a:graphicFrameLocks noGrp="1"/>
          </p:cNvGraphicFramePr>
          <p:nvPr>
            <p:ph sz="quarter" idx="3"/>
          </p:nvPr>
        </p:nvGraphicFramePr>
        <p:xfrm>
          <a:off x="838200" y="4267200"/>
          <a:ext cx="6940463" cy="1789114"/>
        </p:xfrm>
        <a:graphic>
          <a:graphicData uri="http://schemas.openxmlformats.org/drawingml/2006/table">
            <a:tbl>
              <a:tblPr/>
              <a:tblGrid>
                <a:gridCol w="1448301"/>
                <a:gridCol w="941039"/>
                <a:gridCol w="1365337"/>
                <a:gridCol w="1251559"/>
                <a:gridCol w="193422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SSN</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Insurance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102-22-2444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Medicare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103-44-1234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Medicaid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105-55-1234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Private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107-66-1234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Private</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76" name="AutoShape 95"/>
          <p:cNvSpPr>
            <a:spLocks noChangeArrowheads="1"/>
          </p:cNvSpPr>
          <p:nvPr/>
        </p:nvSpPr>
        <p:spPr bwMode="auto">
          <a:xfrm>
            <a:off x="1295400" y="3276600"/>
            <a:ext cx="733425" cy="914400"/>
          </a:xfrm>
          <a:prstGeom prst="curvedRightArrow">
            <a:avLst>
              <a:gd name="adj1" fmla="val 24935"/>
              <a:gd name="adj2" fmla="val 49870"/>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9577" name="AutoShape 96"/>
          <p:cNvSpPr>
            <a:spLocks noChangeArrowheads="1"/>
          </p:cNvSpPr>
          <p:nvPr/>
        </p:nvSpPr>
        <p:spPr bwMode="auto">
          <a:xfrm>
            <a:off x="6705600" y="3352800"/>
            <a:ext cx="733425" cy="838200"/>
          </a:xfrm>
          <a:prstGeom prst="curvedLeftArrow">
            <a:avLst>
              <a:gd name="adj1" fmla="val 22857"/>
              <a:gd name="adj2" fmla="val 4571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9578" name="Text Box 123"/>
          <p:cNvSpPr txBox="1">
            <a:spLocks noChangeArrowheads="1"/>
          </p:cNvSpPr>
          <p:nvPr/>
        </p:nvSpPr>
        <p:spPr bwMode="auto">
          <a:xfrm>
            <a:off x="304800" y="1104900"/>
            <a:ext cx="988284" cy="369332"/>
          </a:xfrm>
          <a:prstGeom prst="rect">
            <a:avLst/>
          </a:prstGeom>
          <a:noFill/>
          <a:ln w="9525">
            <a:noFill/>
            <a:miter lim="800000"/>
            <a:headEnd/>
            <a:tailEnd/>
          </a:ln>
        </p:spPr>
        <p:txBody>
          <a:bodyPr wrap="none">
            <a:spAutoFit/>
          </a:bodyPr>
          <a:lstStyle/>
          <a:p>
            <a:r>
              <a:rPr lang="en-US" dirty="0" err="1" smtClean="0">
                <a:solidFill>
                  <a:srgbClr val="FF0000"/>
                </a:solidFill>
              </a:rPr>
              <a:t>My.Med</a:t>
            </a:r>
            <a:endParaRPr lang="en-US" dirty="0">
              <a:solidFill>
                <a:srgbClr val="FF0000"/>
              </a:solidFill>
            </a:endParaRPr>
          </a:p>
        </p:txBody>
      </p:sp>
      <p:sp>
        <p:nvSpPr>
          <p:cNvPr id="19579" name="Text Box 124"/>
          <p:cNvSpPr txBox="1">
            <a:spLocks noChangeArrowheads="1"/>
          </p:cNvSpPr>
          <p:nvPr/>
        </p:nvSpPr>
        <p:spPr bwMode="auto">
          <a:xfrm>
            <a:off x="5334000" y="1104900"/>
            <a:ext cx="1180644" cy="369332"/>
          </a:xfrm>
          <a:prstGeom prst="rect">
            <a:avLst/>
          </a:prstGeom>
          <a:noFill/>
          <a:ln w="9525">
            <a:noFill/>
            <a:miter lim="800000"/>
            <a:headEnd/>
            <a:tailEnd/>
          </a:ln>
        </p:spPr>
        <p:txBody>
          <a:bodyPr wrap="none">
            <a:spAutoFit/>
          </a:bodyPr>
          <a:lstStyle/>
          <a:p>
            <a:r>
              <a:rPr lang="en-US" dirty="0" err="1" smtClean="0">
                <a:solidFill>
                  <a:srgbClr val="FF0000"/>
                </a:solidFill>
              </a:rPr>
              <a:t>My.Insure</a:t>
            </a:r>
            <a:endParaRPr lang="en-US" dirty="0">
              <a:solidFill>
                <a:srgbClr val="FF0000"/>
              </a:solidFill>
            </a:endParaRPr>
          </a:p>
        </p:txBody>
      </p:sp>
      <p:sp>
        <p:nvSpPr>
          <p:cNvPr id="19580" name="Text Box 125"/>
          <p:cNvSpPr txBox="1">
            <a:spLocks noChangeArrowheads="1"/>
          </p:cNvSpPr>
          <p:nvPr/>
        </p:nvSpPr>
        <p:spPr bwMode="auto">
          <a:xfrm>
            <a:off x="2971800" y="3886200"/>
            <a:ext cx="1581150" cy="366713"/>
          </a:xfrm>
          <a:prstGeom prst="rect">
            <a:avLst/>
          </a:prstGeom>
          <a:noFill/>
          <a:ln w="9525">
            <a:noFill/>
            <a:miter lim="800000"/>
            <a:headEnd/>
            <a:tailEnd/>
          </a:ln>
        </p:spPr>
        <p:txBody>
          <a:bodyPr wrap="none">
            <a:spAutoFit/>
          </a:bodyPr>
          <a:lstStyle/>
          <a:p>
            <a:r>
              <a:rPr lang="en-US" dirty="0" err="1">
                <a:solidFill>
                  <a:srgbClr val="FF0000"/>
                </a:solidFill>
              </a:rPr>
              <a:t>My.New_data</a:t>
            </a:r>
            <a:endParaRPr lang="en-US" dirty="0">
              <a:solidFill>
                <a:srgbClr val="FF0000"/>
              </a:solidFill>
            </a:endParaRPr>
          </a:p>
        </p:txBody>
      </p:sp>
      <p:sp>
        <p:nvSpPr>
          <p:cNvPr id="11" name="TextBox 10"/>
          <p:cNvSpPr txBox="1"/>
          <p:nvPr/>
        </p:nvSpPr>
        <p:spPr>
          <a:xfrm>
            <a:off x="381000" y="3200400"/>
            <a:ext cx="914033" cy="338554"/>
          </a:xfrm>
          <a:prstGeom prst="rect">
            <a:avLst/>
          </a:prstGeom>
          <a:noFill/>
        </p:spPr>
        <p:txBody>
          <a:bodyPr wrap="none" rtlCol="0">
            <a:spAutoFit/>
          </a:bodyPr>
          <a:lstStyle/>
          <a:p>
            <a:r>
              <a:rPr lang="en-US" sz="1600" i="1" dirty="0" smtClean="0"/>
              <a:t>numeric</a:t>
            </a:r>
            <a:endParaRPr lang="en-US" sz="1600" i="1" dirty="0"/>
          </a:p>
        </p:txBody>
      </p:sp>
      <p:sp>
        <p:nvSpPr>
          <p:cNvPr id="12" name="TextBox 11"/>
          <p:cNvSpPr txBox="1"/>
          <p:nvPr/>
        </p:nvSpPr>
        <p:spPr>
          <a:xfrm>
            <a:off x="5181600" y="3200400"/>
            <a:ext cx="1040670" cy="338554"/>
          </a:xfrm>
          <a:prstGeom prst="rect">
            <a:avLst/>
          </a:prstGeom>
          <a:noFill/>
        </p:spPr>
        <p:txBody>
          <a:bodyPr wrap="none" rtlCol="0">
            <a:spAutoFit/>
          </a:bodyPr>
          <a:lstStyle/>
          <a:p>
            <a:r>
              <a:rPr lang="en-US" sz="1600" i="1" dirty="0" smtClean="0"/>
              <a:t>character</a:t>
            </a:r>
            <a:endParaRPr lang="en-US" sz="16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 y="381000"/>
            <a:ext cx="9067800" cy="1143000"/>
          </a:xfrm>
        </p:spPr>
        <p:txBody>
          <a:bodyPr/>
          <a:lstStyle/>
          <a:p>
            <a:pPr eaLnBrk="1" hangingPunct="1"/>
            <a:r>
              <a:rPr lang="en-US" sz="4000" b="1" dirty="0" smtClean="0"/>
              <a:t>Merging 2 data sets with different BY Variable types</a:t>
            </a:r>
          </a:p>
        </p:txBody>
      </p:sp>
      <p:sp>
        <p:nvSpPr>
          <p:cNvPr id="22531" name="Rectangle 3"/>
          <p:cNvSpPr>
            <a:spLocks noGrp="1" noChangeArrowheads="1"/>
          </p:cNvSpPr>
          <p:nvPr>
            <p:ph type="body" idx="1"/>
          </p:nvPr>
        </p:nvSpPr>
        <p:spPr>
          <a:xfrm>
            <a:off x="304800" y="1828800"/>
            <a:ext cx="8229600" cy="5029200"/>
          </a:xfrm>
          <a:solidFill>
            <a:srgbClr val="99CCFF"/>
          </a:solidFill>
        </p:spPr>
        <p:txBody>
          <a:bodyPr/>
          <a:lstStyle/>
          <a:p>
            <a:pPr eaLnBrk="1" hangingPunct="1">
              <a:lnSpc>
                <a:spcPct val="80000"/>
              </a:lnSpc>
              <a:buFontTx/>
              <a:buNone/>
            </a:pPr>
            <a:r>
              <a:rPr lang="en-US" sz="2000" dirty="0" smtClean="0"/>
              <a:t>/* merge with SSN as character string   */</a:t>
            </a:r>
          </a:p>
          <a:p>
            <a:pPr eaLnBrk="1" hangingPunct="1">
              <a:lnSpc>
                <a:spcPct val="80000"/>
              </a:lnSpc>
              <a:buFontTx/>
              <a:buNone/>
            </a:pPr>
            <a:r>
              <a:rPr lang="en-US" sz="2000" dirty="0" smtClean="0"/>
              <a:t>Data med;</a:t>
            </a:r>
          </a:p>
          <a:p>
            <a:pPr eaLnBrk="1" hangingPunct="1">
              <a:lnSpc>
                <a:spcPct val="80000"/>
              </a:lnSpc>
              <a:buFontTx/>
              <a:buNone/>
            </a:pPr>
            <a:r>
              <a:rPr lang="en-US" sz="2000" dirty="0" smtClean="0"/>
              <a:t>Set my.med (rename=( </a:t>
            </a:r>
            <a:r>
              <a:rPr lang="en-US" sz="2000" dirty="0" err="1" smtClean="0"/>
              <a:t>ssn</a:t>
            </a:r>
            <a:r>
              <a:rPr lang="en-US" sz="2000" dirty="0" smtClean="0"/>
              <a:t>=ssn2));</a:t>
            </a:r>
          </a:p>
          <a:p>
            <a:pPr eaLnBrk="1" hangingPunct="1">
              <a:lnSpc>
                <a:spcPct val="80000"/>
              </a:lnSpc>
              <a:buFontTx/>
              <a:buNone/>
            </a:pPr>
            <a:r>
              <a:rPr lang="en-US" sz="2000" dirty="0" smtClean="0"/>
              <a:t>/* changing into character with common SSN format */</a:t>
            </a:r>
          </a:p>
          <a:p>
            <a:pPr eaLnBrk="1" hangingPunct="1">
              <a:lnSpc>
                <a:spcPct val="80000"/>
              </a:lnSpc>
              <a:buFontTx/>
              <a:buNone/>
            </a:pPr>
            <a:r>
              <a:rPr lang="en-US" sz="2000" dirty="0" err="1" smtClean="0"/>
              <a:t>ssn</a:t>
            </a:r>
            <a:r>
              <a:rPr lang="en-US" sz="2000" dirty="0" smtClean="0"/>
              <a:t>=put(ssn2,ssn11.);</a:t>
            </a:r>
          </a:p>
          <a:p>
            <a:pPr eaLnBrk="1" hangingPunct="1">
              <a:lnSpc>
                <a:spcPct val="80000"/>
              </a:lnSpc>
              <a:buFontTx/>
              <a:buNone/>
            </a:pPr>
            <a:r>
              <a:rPr lang="en-US" sz="2000" dirty="0" smtClean="0"/>
              <a:t>Drop ssn2;</a:t>
            </a:r>
          </a:p>
          <a:p>
            <a:pPr eaLnBrk="1" hangingPunct="1">
              <a:lnSpc>
                <a:spcPct val="80000"/>
              </a:lnSpc>
              <a:buFontTx/>
              <a:buNone/>
            </a:pPr>
            <a:r>
              <a:rPr lang="en-US" sz="2000" dirty="0" smtClean="0"/>
              <a:t>Run;</a:t>
            </a:r>
          </a:p>
          <a:p>
            <a:pPr eaLnBrk="1" hangingPunct="1">
              <a:lnSpc>
                <a:spcPct val="80000"/>
              </a:lnSpc>
              <a:buFontTx/>
              <a:buNone/>
            </a:pPr>
            <a:r>
              <a:rPr lang="en-US" sz="2000" dirty="0" smtClean="0"/>
              <a:t>/* make sure that both data sets are ordered appropriately                     */</a:t>
            </a:r>
          </a:p>
          <a:p>
            <a:pPr eaLnBrk="1" hangingPunct="1">
              <a:lnSpc>
                <a:spcPct val="80000"/>
              </a:lnSpc>
              <a:buFontTx/>
              <a:buNone/>
            </a:pPr>
            <a:r>
              <a:rPr lang="en-US" sz="2000" dirty="0" smtClean="0"/>
              <a:t>/*Before you merge you have to change the data type to make it equal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My.New_data</a:t>
            </a:r>
            <a:r>
              <a:rPr lang="en-US" sz="2000" dirty="0" smtClean="0"/>
              <a:t>;</a:t>
            </a:r>
          </a:p>
          <a:p>
            <a:pPr eaLnBrk="1" hangingPunct="1">
              <a:lnSpc>
                <a:spcPct val="80000"/>
              </a:lnSpc>
              <a:buFontTx/>
              <a:buNone/>
            </a:pPr>
            <a:r>
              <a:rPr lang="en-US" sz="2000" dirty="0" smtClean="0"/>
              <a:t>Merge  med   </a:t>
            </a:r>
            <a:r>
              <a:rPr lang="en-US" sz="2000" dirty="0" err="1" smtClean="0"/>
              <a:t>My.insure</a:t>
            </a:r>
            <a:r>
              <a:rPr lang="en-US" sz="2000" dirty="0" smtClean="0"/>
              <a:t>;</a:t>
            </a:r>
            <a:endParaRPr lang="en-US" sz="2000" b="1" dirty="0" smtClean="0">
              <a:solidFill>
                <a:srgbClr val="FF0000"/>
              </a:solidFill>
            </a:endParaRPr>
          </a:p>
          <a:p>
            <a:pPr eaLnBrk="1" hangingPunct="1">
              <a:lnSpc>
                <a:spcPct val="80000"/>
              </a:lnSpc>
              <a:buFontTx/>
              <a:buNone/>
            </a:pPr>
            <a:r>
              <a:rPr lang="en-US" sz="2000" dirty="0" smtClean="0"/>
              <a:t>By </a:t>
            </a:r>
            <a:r>
              <a:rPr lang="en-US" sz="2000" dirty="0" err="1" smtClean="0"/>
              <a:t>ssn</a:t>
            </a:r>
            <a:r>
              <a:rPr lang="en-US" sz="2000" dirty="0" smtClean="0"/>
              <a:t>; </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1143000"/>
          </a:xfrm>
        </p:spPr>
        <p:txBody>
          <a:bodyPr/>
          <a:lstStyle/>
          <a:p>
            <a:pPr eaLnBrk="1" hangingPunct="1"/>
            <a:r>
              <a:rPr lang="en-US" sz="4000" b="1" dirty="0" smtClean="0"/>
              <a:t>Merging 2 data sets with different BY Variable types</a:t>
            </a:r>
          </a:p>
        </p:txBody>
      </p:sp>
      <p:sp>
        <p:nvSpPr>
          <p:cNvPr id="22531" name="Rectangle 3"/>
          <p:cNvSpPr>
            <a:spLocks noGrp="1" noChangeArrowheads="1"/>
          </p:cNvSpPr>
          <p:nvPr>
            <p:ph type="body" idx="1"/>
          </p:nvPr>
        </p:nvSpPr>
        <p:spPr>
          <a:xfrm>
            <a:off x="457200" y="1905000"/>
            <a:ext cx="8458200" cy="5029200"/>
          </a:xfrm>
          <a:solidFill>
            <a:srgbClr val="99CCFF"/>
          </a:solidFill>
        </p:spPr>
        <p:txBody>
          <a:bodyPr/>
          <a:lstStyle/>
          <a:p>
            <a:pPr eaLnBrk="1" hangingPunct="1">
              <a:lnSpc>
                <a:spcPct val="80000"/>
              </a:lnSpc>
              <a:buFontTx/>
              <a:buNone/>
            </a:pPr>
            <a:r>
              <a:rPr lang="en-US" sz="2000" dirty="0" smtClean="0"/>
              <a:t>/* merge with SSN as numeric variable */</a:t>
            </a:r>
          </a:p>
          <a:p>
            <a:pPr eaLnBrk="1" hangingPunct="1">
              <a:lnSpc>
                <a:spcPct val="80000"/>
              </a:lnSpc>
              <a:buFontTx/>
              <a:buNone/>
            </a:pPr>
            <a:r>
              <a:rPr lang="en-US" sz="2000" dirty="0" smtClean="0"/>
              <a:t>Data insure;</a:t>
            </a:r>
          </a:p>
          <a:p>
            <a:pPr eaLnBrk="1" hangingPunct="1">
              <a:lnSpc>
                <a:spcPct val="80000"/>
              </a:lnSpc>
              <a:buFontTx/>
              <a:buNone/>
            </a:pPr>
            <a:r>
              <a:rPr lang="en-US" sz="2000" dirty="0" smtClean="0"/>
              <a:t>Set </a:t>
            </a:r>
            <a:r>
              <a:rPr lang="en-US" sz="2000" dirty="0" err="1" smtClean="0"/>
              <a:t>my.insure</a:t>
            </a:r>
            <a:r>
              <a:rPr lang="en-US" sz="2000" dirty="0" smtClean="0"/>
              <a:t> (rename=( </a:t>
            </a:r>
            <a:r>
              <a:rPr lang="en-US" sz="2000" dirty="0" err="1" smtClean="0"/>
              <a:t>ssn</a:t>
            </a:r>
            <a:r>
              <a:rPr lang="en-US" sz="2000" dirty="0" smtClean="0"/>
              <a:t>=ssn3));</a:t>
            </a:r>
          </a:p>
          <a:p>
            <a:pPr eaLnBrk="1" hangingPunct="1">
              <a:lnSpc>
                <a:spcPct val="80000"/>
              </a:lnSpc>
              <a:buFontTx/>
              <a:buNone/>
            </a:pPr>
            <a:r>
              <a:rPr lang="en-US" sz="2000" dirty="0" smtClean="0"/>
              <a:t>/* removal of ‘-’ and changing into numeric   */</a:t>
            </a:r>
          </a:p>
          <a:p>
            <a:pPr eaLnBrk="1" hangingPunct="1">
              <a:lnSpc>
                <a:spcPct val="80000"/>
              </a:lnSpc>
              <a:buFontTx/>
              <a:buNone/>
            </a:pPr>
            <a:r>
              <a:rPr lang="en-US" sz="2000" dirty="0" err="1" smtClean="0"/>
              <a:t>ssn</a:t>
            </a:r>
            <a:r>
              <a:rPr lang="en-US" sz="2000" dirty="0" smtClean="0"/>
              <a:t>=input(compress(ssn3,’-’),9.);</a:t>
            </a:r>
          </a:p>
          <a:p>
            <a:pPr eaLnBrk="1" hangingPunct="1">
              <a:lnSpc>
                <a:spcPct val="80000"/>
              </a:lnSpc>
              <a:buFontTx/>
              <a:buNone/>
            </a:pPr>
            <a:r>
              <a:rPr lang="en-US" sz="2000" dirty="0" smtClean="0"/>
              <a:t>Drop ssn3;</a:t>
            </a:r>
          </a:p>
          <a:p>
            <a:pPr eaLnBrk="1" hangingPunct="1">
              <a:lnSpc>
                <a:spcPct val="80000"/>
              </a:lnSpc>
              <a:buFontTx/>
              <a:buNone/>
            </a:pPr>
            <a:r>
              <a:rPr lang="en-US" sz="2000" dirty="0" smtClean="0"/>
              <a:t>Run;</a:t>
            </a:r>
          </a:p>
          <a:p>
            <a:pPr eaLnBrk="1" hangingPunct="1">
              <a:lnSpc>
                <a:spcPct val="80000"/>
              </a:lnSpc>
              <a:buFontTx/>
              <a:buNone/>
            </a:pPr>
            <a:r>
              <a:rPr lang="en-US" sz="2000" dirty="0" smtClean="0"/>
              <a:t>/* make sure that both data sets are ordered </a:t>
            </a:r>
            <a:r>
              <a:rPr lang="en-US" sz="2000" dirty="0" err="1" smtClean="0"/>
              <a:t>appropiately</a:t>
            </a:r>
            <a:r>
              <a:rPr lang="en-US" sz="2000" dirty="0" smtClean="0"/>
              <a:t>                     */</a:t>
            </a:r>
          </a:p>
          <a:p>
            <a:pPr eaLnBrk="1" hangingPunct="1">
              <a:lnSpc>
                <a:spcPct val="80000"/>
              </a:lnSpc>
              <a:buFontTx/>
              <a:buNone/>
            </a:pPr>
            <a:r>
              <a:rPr lang="en-US" sz="2000" dirty="0" smtClean="0"/>
              <a:t>/*Before you merge you have to change the data type to make it equal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My.New_data</a:t>
            </a:r>
            <a:r>
              <a:rPr lang="en-US" sz="2000" dirty="0" smtClean="0"/>
              <a:t>;</a:t>
            </a:r>
          </a:p>
          <a:p>
            <a:pPr eaLnBrk="1" hangingPunct="1">
              <a:lnSpc>
                <a:spcPct val="80000"/>
              </a:lnSpc>
              <a:buFontTx/>
              <a:buNone/>
            </a:pPr>
            <a:r>
              <a:rPr lang="en-US" sz="2000" dirty="0" smtClean="0"/>
              <a:t>Merge  my.med   insure;</a:t>
            </a:r>
            <a:endParaRPr lang="en-US" sz="2000" b="1" dirty="0" smtClean="0">
              <a:solidFill>
                <a:srgbClr val="FF0000"/>
              </a:solidFill>
            </a:endParaRPr>
          </a:p>
          <a:p>
            <a:pPr eaLnBrk="1" hangingPunct="1">
              <a:lnSpc>
                <a:spcPct val="80000"/>
              </a:lnSpc>
              <a:buFontTx/>
              <a:buNone/>
            </a:pPr>
            <a:r>
              <a:rPr lang="en-US" sz="2000" dirty="0" smtClean="0"/>
              <a:t>By </a:t>
            </a:r>
            <a:r>
              <a:rPr lang="en-US" sz="2000" dirty="0" err="1" smtClean="0"/>
              <a:t>ssn</a:t>
            </a:r>
            <a:r>
              <a:rPr lang="en-US" sz="2000" dirty="0" smtClean="0"/>
              <a:t>; </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11" name="Group 259"/>
          <p:cNvGraphicFramePr>
            <a:graphicFrameLocks noGrp="1"/>
          </p:cNvGraphicFramePr>
          <p:nvPr/>
        </p:nvGraphicFramePr>
        <p:xfrm>
          <a:off x="4038600" y="2362200"/>
          <a:ext cx="3505200" cy="3511553"/>
        </p:xfrm>
        <a:graphic>
          <a:graphicData uri="http://schemas.openxmlformats.org/drawingml/2006/table">
            <a:tbl>
              <a:tblPr/>
              <a:tblGrid>
                <a:gridCol w="1815643"/>
                <a:gridCol w="1689557"/>
              </a:tblGrid>
              <a:tr h="15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PatientID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ICD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253.2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358.0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95.1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28.0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356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259.2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33.1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258.6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1599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233.4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23704" name="Group 152"/>
          <p:cNvGraphicFramePr>
            <a:graphicFrameLocks noGrp="1"/>
          </p:cNvGraphicFramePr>
          <p:nvPr/>
        </p:nvGraphicFramePr>
        <p:xfrm>
          <a:off x="304800" y="2362200"/>
          <a:ext cx="2667000" cy="2890838"/>
        </p:xfrm>
        <a:graphic>
          <a:graphicData uri="http://schemas.openxmlformats.org/drawingml/2006/table">
            <a:tbl>
              <a:tblPr/>
              <a:tblGrid>
                <a:gridCol w="1371600"/>
                <a:gridCol w="1295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PatientID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Date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8/15/08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4/1/09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5/31/10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8/15/04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3/20/95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6/5/98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2/4/01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73" name="Text Box 269"/>
          <p:cNvSpPr txBox="1">
            <a:spLocks noChangeArrowheads="1"/>
          </p:cNvSpPr>
          <p:nvPr/>
        </p:nvSpPr>
        <p:spPr bwMode="auto">
          <a:xfrm>
            <a:off x="228600" y="1828800"/>
            <a:ext cx="3057247" cy="369332"/>
          </a:xfrm>
          <a:prstGeom prst="rect">
            <a:avLst/>
          </a:prstGeom>
          <a:noFill/>
          <a:ln w="9525">
            <a:noFill/>
            <a:miter lim="800000"/>
            <a:headEnd/>
            <a:tailEnd/>
          </a:ln>
        </p:spPr>
        <p:txBody>
          <a:bodyPr wrap="none">
            <a:spAutoFit/>
          </a:bodyPr>
          <a:lstStyle/>
          <a:p>
            <a:r>
              <a:rPr lang="en-US" dirty="0">
                <a:solidFill>
                  <a:srgbClr val="0000FF"/>
                </a:solidFill>
              </a:rPr>
              <a:t>Data set : </a:t>
            </a:r>
            <a:r>
              <a:rPr lang="en-US" dirty="0" smtClean="0">
                <a:solidFill>
                  <a:srgbClr val="0000FF"/>
                </a:solidFill>
              </a:rPr>
              <a:t>Patient admission</a:t>
            </a:r>
            <a:endParaRPr lang="en-US" dirty="0">
              <a:solidFill>
                <a:srgbClr val="0000FF"/>
              </a:solidFill>
            </a:endParaRPr>
          </a:p>
        </p:txBody>
      </p:sp>
      <p:sp>
        <p:nvSpPr>
          <p:cNvPr id="15474" name="Text Box 270"/>
          <p:cNvSpPr txBox="1">
            <a:spLocks noChangeArrowheads="1"/>
          </p:cNvSpPr>
          <p:nvPr/>
        </p:nvSpPr>
        <p:spPr bwMode="auto">
          <a:xfrm>
            <a:off x="4038600" y="1752600"/>
            <a:ext cx="2095445" cy="369332"/>
          </a:xfrm>
          <a:prstGeom prst="rect">
            <a:avLst/>
          </a:prstGeom>
          <a:noFill/>
          <a:ln w="9525">
            <a:noFill/>
            <a:miter lim="800000"/>
            <a:headEnd/>
            <a:tailEnd/>
          </a:ln>
        </p:spPr>
        <p:txBody>
          <a:bodyPr wrap="none">
            <a:spAutoFit/>
          </a:bodyPr>
          <a:lstStyle/>
          <a:p>
            <a:r>
              <a:rPr lang="en-US" dirty="0">
                <a:solidFill>
                  <a:srgbClr val="0000FF"/>
                </a:solidFill>
              </a:rPr>
              <a:t>Data set : </a:t>
            </a:r>
            <a:r>
              <a:rPr lang="en-US" dirty="0" smtClean="0">
                <a:solidFill>
                  <a:srgbClr val="0000FF"/>
                </a:solidFill>
              </a:rPr>
              <a:t>Problem</a:t>
            </a:r>
            <a:endParaRPr lang="en-US" dirty="0">
              <a:solidFill>
                <a:srgbClr val="0000FF"/>
              </a:solidFill>
            </a:endParaRPr>
          </a:p>
        </p:txBody>
      </p:sp>
      <p:sp>
        <p:nvSpPr>
          <p:cNvPr id="9" name="Rectangle 2"/>
          <p:cNvSpPr>
            <a:spLocks noGrp="1" noChangeArrowheads="1"/>
          </p:cNvSpPr>
          <p:nvPr>
            <p:ph type="title"/>
          </p:nvPr>
        </p:nvSpPr>
        <p:spPr>
          <a:xfrm>
            <a:off x="381000" y="228600"/>
            <a:ext cx="8229600" cy="1143000"/>
          </a:xfrm>
        </p:spPr>
        <p:txBody>
          <a:bodyPr/>
          <a:lstStyle/>
          <a:p>
            <a:pPr eaLnBrk="1" hangingPunct="1"/>
            <a:r>
              <a:rPr lang="en-US" dirty="0" smtClean="0"/>
              <a:t>Merging 2 data sets </a:t>
            </a:r>
            <a:br>
              <a:rPr lang="en-US" dirty="0" smtClean="0"/>
            </a:br>
            <a:r>
              <a:rPr lang="en-US" b="1" dirty="0" smtClean="0"/>
              <a:t>Many-to-Many</a:t>
            </a:r>
          </a:p>
        </p:txBody>
      </p:sp>
      <p:sp>
        <p:nvSpPr>
          <p:cNvPr id="10" name="Right Arrow 9"/>
          <p:cNvSpPr/>
          <p:nvPr/>
        </p:nvSpPr>
        <p:spPr>
          <a:xfrm>
            <a:off x="381000" y="6172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28800" y="6324600"/>
            <a:ext cx="4288353" cy="369332"/>
          </a:xfrm>
          <a:prstGeom prst="rect">
            <a:avLst/>
          </a:prstGeom>
          <a:noFill/>
        </p:spPr>
        <p:txBody>
          <a:bodyPr wrap="none" rtlCol="0">
            <a:spAutoFit/>
          </a:bodyPr>
          <a:lstStyle/>
          <a:p>
            <a:r>
              <a:rPr lang="en-US" dirty="0" smtClean="0"/>
              <a:t>Can not be solved directly  with MERGE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sz="4000" dirty="0" smtClean="0"/>
              <a:t>Merging 2 data sets </a:t>
            </a:r>
            <a:r>
              <a:rPr lang="en-US" sz="4000" u="sng" dirty="0" smtClean="0">
                <a:solidFill>
                  <a:srgbClr val="FF0000"/>
                </a:solidFill>
              </a:rPr>
              <a:t>Omitting BY</a:t>
            </a:r>
          </a:p>
        </p:txBody>
      </p:sp>
      <p:graphicFrame>
        <p:nvGraphicFramePr>
          <p:cNvPr id="20592" name="Group 112"/>
          <p:cNvGraphicFramePr>
            <a:graphicFrameLocks noGrp="1"/>
          </p:cNvGraphicFramePr>
          <p:nvPr>
            <p:ph sz="half" idx="1"/>
          </p:nvPr>
        </p:nvGraphicFramePr>
        <p:xfrm>
          <a:off x="5410200" y="1447800"/>
          <a:ext cx="3352800" cy="1785939"/>
        </p:xfrm>
        <a:graphic>
          <a:graphicData uri="http://schemas.openxmlformats.org/drawingml/2006/table">
            <a:tbl>
              <a:tblPr/>
              <a:tblGrid>
                <a:gridCol w="1117600"/>
                <a:gridCol w="711200"/>
                <a:gridCol w="15240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20510" name="Group 30"/>
          <p:cNvGraphicFramePr>
            <a:graphicFrameLocks noGrp="1"/>
          </p:cNvGraphicFramePr>
          <p:nvPr>
            <p:ph sz="quarter" idx="2"/>
          </p:nvPr>
        </p:nvGraphicFramePr>
        <p:xfrm>
          <a:off x="381000" y="1447800"/>
          <a:ext cx="3505200" cy="1714501"/>
        </p:xfrm>
        <a:graphic>
          <a:graphicData uri="http://schemas.openxmlformats.org/drawingml/2006/table">
            <a:tbl>
              <a:tblPr/>
              <a:tblGrid>
                <a:gridCol w="838200"/>
                <a:gridCol w="838200"/>
                <a:gridCol w="9144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0591" name="Group 111"/>
          <p:cNvGraphicFramePr>
            <a:graphicFrameLocks noGrp="1"/>
          </p:cNvGraphicFramePr>
          <p:nvPr>
            <p:ph sz="quarter" idx="3"/>
          </p:nvPr>
        </p:nvGraphicFramePr>
        <p:xfrm>
          <a:off x="1447800" y="4876800"/>
          <a:ext cx="5562600" cy="1895476"/>
        </p:xfrm>
        <a:graphic>
          <a:graphicData uri="http://schemas.openxmlformats.org/drawingml/2006/table">
            <a:tbl>
              <a:tblPr/>
              <a:tblGrid>
                <a:gridCol w="969963"/>
                <a:gridCol w="630237"/>
                <a:gridCol w="914400"/>
                <a:gridCol w="914400"/>
                <a:gridCol w="838200"/>
                <a:gridCol w="12954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HH2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HH7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sp>
        <p:nvSpPr>
          <p:cNvPr id="23658" name="AutoShape 106"/>
          <p:cNvSpPr>
            <a:spLocks noChangeArrowheads="1"/>
          </p:cNvSpPr>
          <p:nvPr/>
        </p:nvSpPr>
        <p:spPr bwMode="auto">
          <a:xfrm>
            <a:off x="1295400" y="3276600"/>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3659" name="AutoShape 107"/>
          <p:cNvSpPr>
            <a:spLocks noChangeArrowheads="1"/>
          </p:cNvSpPr>
          <p:nvPr/>
        </p:nvSpPr>
        <p:spPr bwMode="auto">
          <a:xfrm>
            <a:off x="6705600" y="3352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3660" name="Text Box 108"/>
          <p:cNvSpPr txBox="1">
            <a:spLocks noChangeArrowheads="1"/>
          </p:cNvSpPr>
          <p:nvPr/>
        </p:nvSpPr>
        <p:spPr bwMode="auto">
          <a:xfrm>
            <a:off x="3048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My.old_data1</a:t>
            </a:r>
          </a:p>
        </p:txBody>
      </p:sp>
      <p:sp>
        <p:nvSpPr>
          <p:cNvPr id="23661" name="Text Box 109"/>
          <p:cNvSpPr txBox="1">
            <a:spLocks noChangeArrowheads="1"/>
          </p:cNvSpPr>
          <p:nvPr/>
        </p:nvSpPr>
        <p:spPr bwMode="auto">
          <a:xfrm>
            <a:off x="53340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My.old_data2</a:t>
            </a:r>
          </a:p>
        </p:txBody>
      </p:sp>
      <p:sp>
        <p:nvSpPr>
          <p:cNvPr id="23662" name="Text Box 110"/>
          <p:cNvSpPr txBox="1">
            <a:spLocks noChangeArrowheads="1"/>
          </p:cNvSpPr>
          <p:nvPr/>
        </p:nvSpPr>
        <p:spPr bwMode="auto">
          <a:xfrm>
            <a:off x="3200400" y="4267200"/>
            <a:ext cx="2178050" cy="366713"/>
          </a:xfrm>
          <a:prstGeom prst="rect">
            <a:avLst/>
          </a:prstGeom>
          <a:noFill/>
          <a:ln w="9525">
            <a:noFill/>
            <a:miter lim="800000"/>
            <a:headEnd/>
            <a:tailEnd/>
          </a:ln>
        </p:spPr>
        <p:txBody>
          <a:bodyPr wrap="none">
            <a:spAutoFit/>
          </a:bodyPr>
          <a:lstStyle/>
          <a:p>
            <a:r>
              <a:rPr lang="en-US" b="1">
                <a:solidFill>
                  <a:srgbClr val="FF0000"/>
                </a:solidFill>
              </a:rPr>
              <a:t>My.InCorrect_data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Merging 2 data sets</a:t>
            </a:r>
          </a:p>
        </p:txBody>
      </p:sp>
      <p:graphicFrame>
        <p:nvGraphicFramePr>
          <p:cNvPr id="25603" name="Group 3"/>
          <p:cNvGraphicFramePr>
            <a:graphicFrameLocks noGrp="1"/>
          </p:cNvGraphicFramePr>
          <p:nvPr>
            <p:ph sz="half" idx="1"/>
          </p:nvPr>
        </p:nvGraphicFramePr>
        <p:xfrm>
          <a:off x="5410200" y="1447800"/>
          <a:ext cx="3352800" cy="1709739"/>
        </p:xfrm>
        <a:graphic>
          <a:graphicData uri="http://schemas.openxmlformats.org/drawingml/2006/table">
            <a:tbl>
              <a:tblPr/>
              <a:tblGrid>
                <a:gridCol w="1117600"/>
                <a:gridCol w="711200"/>
                <a:gridCol w="1524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30" name="Group 30"/>
          <p:cNvGraphicFramePr>
            <a:graphicFrameLocks noGrp="1"/>
          </p:cNvGraphicFramePr>
          <p:nvPr>
            <p:ph sz="quarter" idx="2"/>
          </p:nvPr>
        </p:nvGraphicFramePr>
        <p:xfrm>
          <a:off x="381000" y="1447800"/>
          <a:ext cx="3505200" cy="1714501"/>
        </p:xfrm>
        <a:graphic>
          <a:graphicData uri="http://schemas.openxmlformats.org/drawingml/2006/table">
            <a:tbl>
              <a:tblPr/>
              <a:tblGrid>
                <a:gridCol w="838200"/>
                <a:gridCol w="838200"/>
                <a:gridCol w="9144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5662" name="Group 62"/>
          <p:cNvGraphicFramePr>
            <a:graphicFrameLocks noGrp="1"/>
          </p:cNvGraphicFramePr>
          <p:nvPr>
            <p:ph sz="quarter" idx="3"/>
          </p:nvPr>
        </p:nvGraphicFramePr>
        <p:xfrm>
          <a:off x="1447800" y="4876800"/>
          <a:ext cx="5562600" cy="1895476"/>
        </p:xfrm>
        <a:graphic>
          <a:graphicData uri="http://schemas.openxmlformats.org/drawingml/2006/table">
            <a:tbl>
              <a:tblPr/>
              <a:tblGrid>
                <a:gridCol w="969963"/>
                <a:gridCol w="630237"/>
                <a:gridCol w="914400"/>
                <a:gridCol w="914400"/>
                <a:gridCol w="838200"/>
                <a:gridCol w="1295400"/>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DnrID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HH3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86" name="AutoShape 106"/>
          <p:cNvSpPr>
            <a:spLocks noChangeArrowheads="1"/>
          </p:cNvSpPr>
          <p:nvPr/>
        </p:nvSpPr>
        <p:spPr bwMode="auto">
          <a:xfrm>
            <a:off x="1295400" y="3276600"/>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0587" name="AutoShape 107"/>
          <p:cNvSpPr>
            <a:spLocks noChangeArrowheads="1"/>
          </p:cNvSpPr>
          <p:nvPr/>
        </p:nvSpPr>
        <p:spPr bwMode="auto">
          <a:xfrm>
            <a:off x="6705600" y="3352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20588" name="Text Box 108"/>
          <p:cNvSpPr txBox="1">
            <a:spLocks noChangeArrowheads="1"/>
          </p:cNvSpPr>
          <p:nvPr/>
        </p:nvSpPr>
        <p:spPr bwMode="auto">
          <a:xfrm>
            <a:off x="3048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My.old_data1</a:t>
            </a:r>
          </a:p>
        </p:txBody>
      </p:sp>
      <p:sp>
        <p:nvSpPr>
          <p:cNvPr id="20589" name="Text Box 109"/>
          <p:cNvSpPr txBox="1">
            <a:spLocks noChangeArrowheads="1"/>
          </p:cNvSpPr>
          <p:nvPr/>
        </p:nvSpPr>
        <p:spPr bwMode="auto">
          <a:xfrm>
            <a:off x="5334000" y="1104900"/>
            <a:ext cx="1555750" cy="366713"/>
          </a:xfrm>
          <a:prstGeom prst="rect">
            <a:avLst/>
          </a:prstGeom>
          <a:noFill/>
          <a:ln w="9525">
            <a:noFill/>
            <a:miter lim="800000"/>
            <a:headEnd/>
            <a:tailEnd/>
          </a:ln>
        </p:spPr>
        <p:txBody>
          <a:bodyPr wrap="none">
            <a:spAutoFit/>
          </a:bodyPr>
          <a:lstStyle/>
          <a:p>
            <a:r>
              <a:rPr lang="en-US">
                <a:solidFill>
                  <a:srgbClr val="FF0000"/>
                </a:solidFill>
              </a:rPr>
              <a:t>My.old_data2</a:t>
            </a:r>
          </a:p>
        </p:txBody>
      </p:sp>
      <p:sp>
        <p:nvSpPr>
          <p:cNvPr id="20590" name="Text Box 110"/>
          <p:cNvSpPr txBox="1">
            <a:spLocks noChangeArrowheads="1"/>
          </p:cNvSpPr>
          <p:nvPr/>
        </p:nvSpPr>
        <p:spPr bwMode="auto">
          <a:xfrm>
            <a:off x="3200400" y="4267200"/>
            <a:ext cx="1581150" cy="366713"/>
          </a:xfrm>
          <a:prstGeom prst="rect">
            <a:avLst/>
          </a:prstGeom>
          <a:noFill/>
          <a:ln w="9525">
            <a:noFill/>
            <a:miter lim="800000"/>
            <a:headEnd/>
            <a:tailEnd/>
          </a:ln>
        </p:spPr>
        <p:txBody>
          <a:bodyPr wrap="none">
            <a:spAutoFit/>
          </a:bodyPr>
          <a:lstStyle/>
          <a:p>
            <a:r>
              <a:rPr lang="en-US">
                <a:solidFill>
                  <a:srgbClr val="FF0000"/>
                </a:solidFill>
              </a:rPr>
              <a:t>My.New_data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 y="318367"/>
            <a:ext cx="9134137" cy="5943600"/>
          </a:xfrm>
          <a:prstGeom prst="rect">
            <a:avLst/>
          </a:prstGeom>
        </p:spPr>
      </p:pic>
    </p:spTree>
    <p:extLst>
      <p:ext uri="{BB962C8B-B14F-4D97-AF65-F5344CB8AC3E}">
        <p14:creationId xmlns:p14="http://schemas.microsoft.com/office/powerpoint/2010/main" val="3499640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dirty="0" smtClean="0">
                <a:latin typeface="Arial Black" pitchFamily="34" charset="0"/>
              </a:rPr>
              <a:t>Merging 2 data sets </a:t>
            </a:r>
            <a:r>
              <a:rPr lang="en-US" sz="4000" u="sng" dirty="0" smtClean="0">
                <a:solidFill>
                  <a:srgbClr val="FF0000"/>
                </a:solidFill>
                <a:latin typeface="Arial Black" pitchFamily="34" charset="0"/>
              </a:rPr>
              <a:t>Omitting BY</a:t>
            </a:r>
          </a:p>
        </p:txBody>
      </p:sp>
      <p:sp>
        <p:nvSpPr>
          <p:cNvPr id="24579" name="Rectangle 3"/>
          <p:cNvSpPr>
            <a:spLocks noGrp="1" noChangeArrowheads="1"/>
          </p:cNvSpPr>
          <p:nvPr>
            <p:ph type="body" idx="1"/>
          </p:nvPr>
        </p:nvSpPr>
        <p:spPr>
          <a:xfrm>
            <a:off x="457200" y="1600200"/>
            <a:ext cx="8686800" cy="4525963"/>
          </a:xfrm>
        </p:spPr>
        <p:txBody>
          <a:bodyPr/>
          <a:lstStyle/>
          <a:p>
            <a:pPr eaLnBrk="1" hangingPunct="1"/>
            <a:r>
              <a:rPr lang="en-US" sz="3600" dirty="0" smtClean="0"/>
              <a:t>You can make sure that you get  at least a warning when you don’t use a BY statement in a MERGE with:</a:t>
            </a:r>
          </a:p>
          <a:p>
            <a:pPr lvl="1" eaLnBrk="1" hangingPunct="1"/>
            <a:r>
              <a:rPr lang="en-US" sz="3200" b="1" dirty="0" smtClean="0">
                <a:solidFill>
                  <a:srgbClr val="0000FF"/>
                </a:solidFill>
              </a:rPr>
              <a:t>OPTIONS MERGENOBY=WARN;</a:t>
            </a:r>
          </a:p>
          <a:p>
            <a:pPr lvl="1" eaLnBrk="1" hangingPunct="1"/>
            <a:r>
              <a:rPr lang="en-US" sz="3200" b="1" dirty="0" smtClean="0">
                <a:solidFill>
                  <a:srgbClr val="0000FF"/>
                </a:solidFill>
              </a:rPr>
              <a:t>OPTIONS MERGENOBY=ERROR;</a:t>
            </a:r>
          </a:p>
          <a:p>
            <a:pPr lvl="1" eaLnBrk="1" hangingPunct="1"/>
            <a:r>
              <a:rPr lang="en-US" sz="3200" i="1" dirty="0" smtClean="0"/>
              <a:t>Default</a:t>
            </a:r>
            <a:r>
              <a:rPr lang="en-US" sz="3200" dirty="0" smtClean="0"/>
              <a:t>: OPTIONS MERGENOBY=NOWARN;</a:t>
            </a:r>
          </a:p>
          <a:p>
            <a:pPr lvl="1" eaLnBrk="1" hangingPunct="1"/>
            <a:endParaRPr 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latin typeface="Arial Black" pitchFamily="34" charset="0"/>
              </a:rPr>
              <a:t>Update</a:t>
            </a:r>
          </a:p>
        </p:txBody>
      </p:sp>
      <p:graphicFrame>
        <p:nvGraphicFramePr>
          <p:cNvPr id="30902" name="Group 182"/>
          <p:cNvGraphicFramePr>
            <a:graphicFrameLocks noGrp="1"/>
          </p:cNvGraphicFramePr>
          <p:nvPr/>
        </p:nvGraphicFramePr>
        <p:xfrm>
          <a:off x="152400" y="1828800"/>
          <a:ext cx="2514600" cy="3173415"/>
        </p:xfrm>
        <a:graphic>
          <a:graphicData uri="http://schemas.openxmlformats.org/drawingml/2006/table">
            <a:tbl>
              <a:tblPr/>
              <a:tblGrid>
                <a:gridCol w="762000"/>
                <a:gridCol w="990600"/>
                <a:gridCol w="762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PatID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1457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1589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1679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30909" name="Group 189"/>
          <p:cNvGraphicFramePr>
            <a:graphicFrameLocks noGrp="1"/>
          </p:cNvGraphicFramePr>
          <p:nvPr/>
        </p:nvGraphicFramePr>
        <p:xfrm>
          <a:off x="2971800" y="2438400"/>
          <a:ext cx="2514600" cy="2058988"/>
        </p:xfrm>
        <a:graphic>
          <a:graphicData uri="http://schemas.openxmlformats.org/drawingml/2006/table">
            <a:tbl>
              <a:tblPr/>
              <a:tblGrid>
                <a:gridCol w="762000"/>
                <a:gridCol w="990600"/>
                <a:gridCol w="7620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PatID</a:t>
                      </a:r>
                      <a:endParaRPr kumimoji="0" 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01/09/09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01/15/08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02/12/08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1589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03/18/08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sp>
        <p:nvSpPr>
          <p:cNvPr id="25675" name="Text Box 98"/>
          <p:cNvSpPr txBox="1">
            <a:spLocks noChangeArrowheads="1"/>
          </p:cNvSpPr>
          <p:nvPr/>
        </p:nvSpPr>
        <p:spPr bwMode="auto">
          <a:xfrm>
            <a:off x="365125" y="1331913"/>
            <a:ext cx="1238250" cy="366712"/>
          </a:xfrm>
          <a:prstGeom prst="rect">
            <a:avLst/>
          </a:prstGeom>
          <a:noFill/>
          <a:ln w="9525">
            <a:noFill/>
            <a:miter lim="800000"/>
            <a:headEnd/>
            <a:tailEnd/>
          </a:ln>
        </p:spPr>
        <p:txBody>
          <a:bodyPr wrap="none">
            <a:spAutoFit/>
          </a:bodyPr>
          <a:lstStyle/>
          <a:p>
            <a:r>
              <a:rPr lang="en-US"/>
              <a:t>Master file</a:t>
            </a:r>
          </a:p>
        </p:txBody>
      </p:sp>
      <p:sp>
        <p:nvSpPr>
          <p:cNvPr id="25676" name="Text Box 99"/>
          <p:cNvSpPr txBox="1">
            <a:spLocks noChangeArrowheads="1"/>
          </p:cNvSpPr>
          <p:nvPr/>
        </p:nvSpPr>
        <p:spPr bwMode="auto">
          <a:xfrm>
            <a:off x="3505200" y="1981200"/>
            <a:ext cx="1733550" cy="366713"/>
          </a:xfrm>
          <a:prstGeom prst="rect">
            <a:avLst/>
          </a:prstGeom>
          <a:noFill/>
          <a:ln w="9525">
            <a:noFill/>
            <a:miter lim="800000"/>
            <a:headEnd/>
            <a:tailEnd/>
          </a:ln>
        </p:spPr>
        <p:txBody>
          <a:bodyPr wrap="none">
            <a:spAutoFit/>
          </a:bodyPr>
          <a:lstStyle/>
          <a:p>
            <a:r>
              <a:rPr lang="en-US"/>
              <a:t>Transaction file</a:t>
            </a:r>
          </a:p>
        </p:txBody>
      </p:sp>
      <p:graphicFrame>
        <p:nvGraphicFramePr>
          <p:cNvPr id="30915" name="Group 195"/>
          <p:cNvGraphicFramePr>
            <a:graphicFrameLocks noGrp="1"/>
          </p:cNvGraphicFramePr>
          <p:nvPr>
            <p:ph idx="1"/>
            <p:extLst>
              <p:ext uri="{D42A27DB-BD31-4B8C-83A1-F6EECF244321}">
                <p14:modId xmlns:p14="http://schemas.microsoft.com/office/powerpoint/2010/main" val="565920407"/>
              </p:ext>
            </p:extLst>
          </p:nvPr>
        </p:nvGraphicFramePr>
        <p:xfrm>
          <a:off x="6172200" y="1371600"/>
          <a:ext cx="2590800" cy="4525965"/>
        </p:xfrm>
        <a:graphic>
          <a:graphicData uri="http://schemas.openxmlformats.org/drawingml/2006/table">
            <a:tbl>
              <a:tblPr/>
              <a:tblGrid>
                <a:gridCol w="762000"/>
                <a:gridCol w="990600"/>
                <a:gridCol w="838200"/>
              </a:tblGrid>
              <a:tr h="434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PatID</a:t>
                      </a:r>
                      <a:endParaRPr kumimoji="0" lang="en-US" sz="16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Status</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531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charset="0"/>
                        </a:rPr>
                        <a:t>01/09/09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531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Arial" charset="0"/>
                        </a:rPr>
                        <a:t>01/15/08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02/12/08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511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FF"/>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1457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7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1589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Arial" charset="0"/>
                        </a:rPr>
                        <a:t>03/18/08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FF0000"/>
                          </a:solidFill>
                          <a:effectLst/>
                          <a:latin typeface="Arial" charset="0"/>
                        </a:rPr>
                        <a:t>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1679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sp>
        <p:nvSpPr>
          <p:cNvPr id="25719" name="AutoShape 196"/>
          <p:cNvSpPr>
            <a:spLocks noChangeArrowheads="1"/>
          </p:cNvSpPr>
          <p:nvPr/>
        </p:nvSpPr>
        <p:spPr bwMode="auto">
          <a:xfrm>
            <a:off x="5638800" y="3505200"/>
            <a:ext cx="457200" cy="485775"/>
          </a:xfrm>
          <a:prstGeom prst="rightArrow">
            <a:avLst>
              <a:gd name="adj1" fmla="val 50000"/>
              <a:gd name="adj2" fmla="val 25000"/>
            </a:avLst>
          </a:prstGeom>
          <a:solidFill>
            <a:srgbClr val="0000FF"/>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81000"/>
            <a:ext cx="8229600" cy="1143000"/>
          </a:xfrm>
        </p:spPr>
        <p:txBody>
          <a:bodyPr/>
          <a:lstStyle/>
          <a:p>
            <a:pPr eaLnBrk="1" hangingPunct="1"/>
            <a:r>
              <a:rPr lang="en-US" dirty="0" smtClean="0">
                <a:latin typeface="Arial Black" pitchFamily="34" charset="0"/>
              </a:rPr>
              <a:t>Update</a:t>
            </a:r>
          </a:p>
        </p:txBody>
      </p:sp>
      <p:sp>
        <p:nvSpPr>
          <p:cNvPr id="26627"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dirty="0" smtClean="0"/>
              <a:t>PROC SORT data= </a:t>
            </a:r>
            <a:r>
              <a:rPr lang="en-US" sz="2000" dirty="0" err="1" smtClean="0"/>
              <a:t>My.master</a:t>
            </a:r>
            <a:r>
              <a:rPr lang="en-US" sz="2000" dirty="0" smtClean="0"/>
              <a:t>;</a:t>
            </a:r>
          </a:p>
          <a:p>
            <a:pPr eaLnBrk="1" hangingPunct="1">
              <a:lnSpc>
                <a:spcPct val="80000"/>
              </a:lnSpc>
              <a:buFontTx/>
              <a:buNone/>
            </a:pPr>
            <a:r>
              <a:rPr lang="en-US" sz="2000" dirty="0" smtClean="0"/>
              <a:t>By </a:t>
            </a:r>
            <a:r>
              <a:rPr lang="en-US" sz="2000" b="1" dirty="0" err="1" smtClean="0">
                <a:solidFill>
                  <a:srgbClr val="FF0000"/>
                </a:solidFill>
              </a:rPr>
              <a:t>PatID</a:t>
            </a:r>
            <a:r>
              <a:rPr lang="en-US" sz="2000" b="1" dirty="0" smtClean="0">
                <a:solidFill>
                  <a:srgbClr val="FF0000"/>
                </a:solidFill>
              </a:rPr>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PROC SORT data= </a:t>
            </a:r>
            <a:r>
              <a:rPr lang="en-US" sz="2000" dirty="0" err="1" smtClean="0"/>
              <a:t>My.Trans</a:t>
            </a:r>
            <a:r>
              <a:rPr lang="en-US" sz="2000" dirty="0" smtClean="0"/>
              <a:t>;</a:t>
            </a:r>
          </a:p>
          <a:p>
            <a:pPr eaLnBrk="1" hangingPunct="1">
              <a:lnSpc>
                <a:spcPct val="80000"/>
              </a:lnSpc>
              <a:buFontTx/>
              <a:buNone/>
            </a:pPr>
            <a:r>
              <a:rPr lang="en-US" sz="2000" dirty="0" smtClean="0"/>
              <a:t>By </a:t>
            </a:r>
            <a:r>
              <a:rPr lang="en-US" sz="2000" b="1" dirty="0" err="1" smtClean="0">
                <a:solidFill>
                  <a:srgbClr val="FF0000"/>
                </a:solidFill>
              </a:rPr>
              <a:t>PatID</a:t>
            </a:r>
            <a:r>
              <a:rPr lang="en-US" sz="2000" b="1" dirty="0" smtClean="0">
                <a:solidFill>
                  <a:srgbClr val="FF0000"/>
                </a:solidFill>
              </a:rPr>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/*Before you merge both data sets have to be sorted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My.Master</a:t>
            </a:r>
            <a:r>
              <a:rPr lang="en-US" sz="2000" dirty="0" smtClean="0"/>
              <a:t>;</a:t>
            </a:r>
          </a:p>
          <a:p>
            <a:pPr eaLnBrk="1" hangingPunct="1">
              <a:lnSpc>
                <a:spcPct val="80000"/>
              </a:lnSpc>
              <a:buFontTx/>
              <a:buNone/>
            </a:pPr>
            <a:r>
              <a:rPr lang="en-US" sz="2000" b="1" dirty="0" smtClean="0">
                <a:solidFill>
                  <a:srgbClr val="FF0000"/>
                </a:solidFill>
              </a:rPr>
              <a:t>UPDATE</a:t>
            </a:r>
            <a:r>
              <a:rPr lang="en-US" sz="2000" dirty="0" smtClean="0"/>
              <a:t>  </a:t>
            </a:r>
            <a:r>
              <a:rPr lang="en-US" sz="2000" dirty="0" err="1" smtClean="0"/>
              <a:t>My.Master</a:t>
            </a:r>
            <a:r>
              <a:rPr lang="en-US" sz="2000" dirty="0" smtClean="0"/>
              <a:t> </a:t>
            </a:r>
            <a:r>
              <a:rPr lang="en-US" sz="2000" dirty="0" err="1" smtClean="0"/>
              <a:t>My.Trans</a:t>
            </a:r>
            <a:r>
              <a:rPr lang="en-US" sz="2000" dirty="0" smtClean="0"/>
              <a:t> </a:t>
            </a:r>
            <a:r>
              <a:rPr lang="en-US" sz="2000" b="1" dirty="0" smtClean="0"/>
              <a:t>;</a:t>
            </a:r>
          </a:p>
          <a:p>
            <a:pPr eaLnBrk="1" hangingPunct="1">
              <a:lnSpc>
                <a:spcPct val="80000"/>
              </a:lnSpc>
              <a:buFontTx/>
              <a:buNone/>
            </a:pPr>
            <a:r>
              <a:rPr lang="en-US" sz="2000" b="1" dirty="0" smtClean="0">
                <a:solidFill>
                  <a:srgbClr val="FF0000"/>
                </a:solidFill>
              </a:rPr>
              <a:t>By </a:t>
            </a:r>
            <a:r>
              <a:rPr lang="en-US" sz="2000" b="1" dirty="0" err="1" smtClean="0">
                <a:solidFill>
                  <a:srgbClr val="FF0000"/>
                </a:solidFill>
              </a:rPr>
              <a:t>PatID</a:t>
            </a:r>
            <a:r>
              <a:rPr lang="en-US" sz="2000" b="1" dirty="0" smtClean="0">
                <a:solidFill>
                  <a:srgbClr val="FF0000"/>
                </a:solidFill>
              </a:rPr>
              <a:t>; </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UPDATE</a:t>
            </a:r>
            <a:endParaRPr lang="en-US" dirty="0">
              <a:latin typeface="Arial Black" pitchFamily="34" charset="0"/>
            </a:endParaRPr>
          </a:p>
        </p:txBody>
      </p:sp>
      <p:sp>
        <p:nvSpPr>
          <p:cNvPr id="3" name="Content Placeholder 2"/>
          <p:cNvSpPr>
            <a:spLocks noGrp="1"/>
          </p:cNvSpPr>
          <p:nvPr>
            <p:ph idx="1"/>
          </p:nvPr>
        </p:nvSpPr>
        <p:spPr>
          <a:xfrm>
            <a:off x="457200" y="1371600"/>
            <a:ext cx="8229600" cy="4525963"/>
          </a:xfrm>
        </p:spPr>
        <p:txBody>
          <a:bodyPr/>
          <a:lstStyle/>
          <a:p>
            <a:r>
              <a:rPr lang="en-US" dirty="0" smtClean="0"/>
              <a:t>Values of the BY variable must be unique for each observation in the master data set.</a:t>
            </a:r>
          </a:p>
          <a:p>
            <a:r>
              <a:rPr lang="en-US" dirty="0" smtClean="0"/>
              <a:t>If the master data set contains more than one observation with the same value for the BY variable, the first observation is updated and the second observation is ignored etc.</a:t>
            </a:r>
          </a:p>
          <a:p>
            <a:r>
              <a:rPr lang="en-US" dirty="0" smtClean="0"/>
              <a:t>SAS writes a warning in the log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5400" b="1" dirty="0" smtClean="0"/>
              <a:t>Update</a:t>
            </a:r>
          </a:p>
        </p:txBody>
      </p:sp>
      <p:graphicFrame>
        <p:nvGraphicFramePr>
          <p:cNvPr id="30902" name="Group 182"/>
          <p:cNvGraphicFramePr>
            <a:graphicFrameLocks noGrp="1"/>
          </p:cNvGraphicFramePr>
          <p:nvPr/>
        </p:nvGraphicFramePr>
        <p:xfrm>
          <a:off x="228600" y="1828800"/>
          <a:ext cx="2438400" cy="2057400"/>
        </p:xfrm>
        <a:graphic>
          <a:graphicData uri="http://schemas.openxmlformats.org/drawingml/2006/table">
            <a:tbl>
              <a:tblPr/>
              <a:tblGrid>
                <a:gridCol w="609600"/>
                <a:gridCol w="914400"/>
                <a:gridCol w="914400"/>
              </a:tblGrid>
              <a:tr h="3291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rPr>
                        <a:t>PatID</a:t>
                      </a:r>
                      <a:endParaRPr kumimoji="0" lang="en-US" sz="12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rPr>
                        <a:t>Tx_dt</a:t>
                      </a:r>
                      <a:endParaRPr kumimoji="0" lang="en-US" sz="12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029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1/15/1996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029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2/3/1963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2/15/89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12/15/06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4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6/9/99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30909" name="Group 189"/>
          <p:cNvGraphicFramePr>
            <a:graphicFrameLocks noGrp="1"/>
          </p:cNvGraphicFramePr>
          <p:nvPr/>
        </p:nvGraphicFramePr>
        <p:xfrm>
          <a:off x="3048000" y="1828800"/>
          <a:ext cx="2438399" cy="2058988"/>
        </p:xfrm>
        <a:graphic>
          <a:graphicData uri="http://schemas.openxmlformats.org/drawingml/2006/table">
            <a:tbl>
              <a:tblPr/>
              <a:tblGrid>
                <a:gridCol w="677333"/>
                <a:gridCol w="880533"/>
                <a:gridCol w="880533"/>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rPr>
                        <a:t>PatID</a:t>
                      </a:r>
                      <a:endParaRPr kumimoji="0" lang="en-US" sz="14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rPr>
                        <a:t>Tx_dt</a:t>
                      </a:r>
                      <a:endParaRPr kumimoji="0" lang="en-US" sz="14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1/15/96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01/09/09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2/15/89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9/20/10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1234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9/20/01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02/12/08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12/15/08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1589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03/18/08</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sp>
        <p:nvSpPr>
          <p:cNvPr id="25675" name="Text Box 98"/>
          <p:cNvSpPr txBox="1">
            <a:spLocks noChangeArrowheads="1"/>
          </p:cNvSpPr>
          <p:nvPr/>
        </p:nvSpPr>
        <p:spPr bwMode="auto">
          <a:xfrm>
            <a:off x="365125" y="1331913"/>
            <a:ext cx="1238250" cy="366712"/>
          </a:xfrm>
          <a:prstGeom prst="rect">
            <a:avLst/>
          </a:prstGeom>
          <a:noFill/>
          <a:ln w="9525">
            <a:noFill/>
            <a:miter lim="800000"/>
            <a:headEnd/>
            <a:tailEnd/>
          </a:ln>
        </p:spPr>
        <p:txBody>
          <a:bodyPr wrap="none">
            <a:spAutoFit/>
          </a:bodyPr>
          <a:lstStyle/>
          <a:p>
            <a:r>
              <a:rPr lang="en-US"/>
              <a:t>Master file</a:t>
            </a:r>
          </a:p>
        </p:txBody>
      </p:sp>
      <p:sp>
        <p:nvSpPr>
          <p:cNvPr id="25676" name="Text Box 99"/>
          <p:cNvSpPr txBox="1">
            <a:spLocks noChangeArrowheads="1"/>
          </p:cNvSpPr>
          <p:nvPr/>
        </p:nvSpPr>
        <p:spPr bwMode="auto">
          <a:xfrm>
            <a:off x="3581400" y="1295400"/>
            <a:ext cx="1733550" cy="366713"/>
          </a:xfrm>
          <a:prstGeom prst="rect">
            <a:avLst/>
          </a:prstGeom>
          <a:noFill/>
          <a:ln w="9525">
            <a:noFill/>
            <a:miter lim="800000"/>
            <a:headEnd/>
            <a:tailEnd/>
          </a:ln>
        </p:spPr>
        <p:txBody>
          <a:bodyPr wrap="none">
            <a:spAutoFit/>
          </a:bodyPr>
          <a:lstStyle/>
          <a:p>
            <a:r>
              <a:rPr lang="en-US" dirty="0"/>
              <a:t>Transaction file</a:t>
            </a:r>
          </a:p>
        </p:txBody>
      </p:sp>
      <p:sp>
        <p:nvSpPr>
          <p:cNvPr id="25719" name="AutoShape 196"/>
          <p:cNvSpPr>
            <a:spLocks noChangeArrowheads="1"/>
          </p:cNvSpPr>
          <p:nvPr/>
        </p:nvSpPr>
        <p:spPr bwMode="auto">
          <a:xfrm>
            <a:off x="5638800" y="2819400"/>
            <a:ext cx="457200" cy="485775"/>
          </a:xfrm>
          <a:prstGeom prst="rightArrow">
            <a:avLst>
              <a:gd name="adj1" fmla="val 50000"/>
              <a:gd name="adj2" fmla="val 25000"/>
            </a:avLst>
          </a:prstGeom>
          <a:solidFill>
            <a:srgbClr val="0000FF"/>
          </a:solidFill>
          <a:ln w="9525">
            <a:solidFill>
              <a:schemeClr val="tx1"/>
            </a:solidFill>
            <a:miter lim="800000"/>
            <a:headEnd/>
            <a:tailEnd/>
          </a:ln>
        </p:spPr>
        <p:txBody>
          <a:bodyPr wrap="none" anchor="ctr"/>
          <a:lstStyle/>
          <a:p>
            <a:endParaRPr lang="en-US"/>
          </a:p>
        </p:txBody>
      </p:sp>
      <p:graphicFrame>
        <p:nvGraphicFramePr>
          <p:cNvPr id="10" name="Group 182"/>
          <p:cNvGraphicFramePr>
            <a:graphicFrameLocks noGrp="1"/>
          </p:cNvGraphicFramePr>
          <p:nvPr/>
        </p:nvGraphicFramePr>
        <p:xfrm>
          <a:off x="6400800" y="1828800"/>
          <a:ext cx="2590800" cy="2057400"/>
        </p:xfrm>
        <a:graphic>
          <a:graphicData uri="http://schemas.openxmlformats.org/drawingml/2006/table">
            <a:tbl>
              <a:tblPr/>
              <a:tblGrid>
                <a:gridCol w="647700"/>
                <a:gridCol w="971550"/>
                <a:gridCol w="97155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rPr>
                        <a:t>PatID</a:t>
                      </a:r>
                      <a:endParaRPr kumimoji="0" lang="en-US" sz="14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rPr>
                        <a:t>Tx_dt</a:t>
                      </a:r>
                      <a:endParaRPr kumimoji="0" lang="en-US" sz="14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Dt_fu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1/15/1996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1/9/09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2/3/1963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12/15/07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2/15/89</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9/20/10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6095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6/9/99</a:t>
                      </a:r>
                      <a:endParaRPr kumimoji="0" lang="en-US" sz="14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1/15/07</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81000"/>
            <a:ext cx="8229600" cy="1143000"/>
          </a:xfrm>
        </p:spPr>
        <p:txBody>
          <a:bodyPr/>
          <a:lstStyle/>
          <a:p>
            <a:pPr eaLnBrk="1" hangingPunct="1"/>
            <a:r>
              <a:rPr lang="en-US" dirty="0" smtClean="0">
                <a:latin typeface="Arial Black" pitchFamily="34" charset="0"/>
              </a:rPr>
              <a:t>Update</a:t>
            </a:r>
          </a:p>
        </p:txBody>
      </p:sp>
      <p:sp>
        <p:nvSpPr>
          <p:cNvPr id="26627" name="Rectangle 3"/>
          <p:cNvSpPr>
            <a:spLocks noGrp="1" noChangeArrowheads="1"/>
          </p:cNvSpPr>
          <p:nvPr>
            <p:ph type="body" idx="1"/>
          </p:nvPr>
        </p:nvSpPr>
        <p:spPr>
          <a:xfrm>
            <a:off x="304800" y="1676400"/>
            <a:ext cx="8229600" cy="4724400"/>
          </a:xfrm>
          <a:solidFill>
            <a:srgbClr val="99CCFF"/>
          </a:solidFill>
        </p:spPr>
        <p:txBody>
          <a:bodyPr/>
          <a:lstStyle/>
          <a:p>
            <a:pPr eaLnBrk="1" hangingPunct="1">
              <a:lnSpc>
                <a:spcPct val="80000"/>
              </a:lnSpc>
              <a:buFontTx/>
              <a:buNone/>
            </a:pPr>
            <a:r>
              <a:rPr lang="en-US" sz="2000" dirty="0" smtClean="0"/>
              <a:t>PROC SORT data= </a:t>
            </a:r>
            <a:r>
              <a:rPr lang="en-US" sz="2000" dirty="0" err="1" smtClean="0"/>
              <a:t>My.master</a:t>
            </a:r>
            <a:r>
              <a:rPr lang="en-US" sz="2000" dirty="0" smtClean="0"/>
              <a:t>;</a:t>
            </a:r>
          </a:p>
          <a:p>
            <a:pPr eaLnBrk="1" hangingPunct="1">
              <a:lnSpc>
                <a:spcPct val="80000"/>
              </a:lnSpc>
              <a:buFontTx/>
              <a:buNone/>
            </a:pPr>
            <a:r>
              <a:rPr lang="en-US" sz="2000" dirty="0" smtClean="0"/>
              <a:t>By </a:t>
            </a:r>
            <a:r>
              <a:rPr lang="en-US" sz="2000" b="1" dirty="0" err="1" smtClean="0">
                <a:solidFill>
                  <a:srgbClr val="FF0000"/>
                </a:solidFill>
              </a:rPr>
              <a:t>PatID</a:t>
            </a:r>
            <a:r>
              <a:rPr lang="en-US" sz="2000" b="1" dirty="0" smtClean="0">
                <a:solidFill>
                  <a:srgbClr val="FF0000"/>
                </a:solidFill>
              </a:rPr>
              <a:t> </a:t>
            </a:r>
            <a:r>
              <a:rPr lang="en-US" sz="2000" b="1" dirty="0" err="1" smtClean="0">
                <a:solidFill>
                  <a:srgbClr val="FF0000"/>
                </a:solidFill>
              </a:rPr>
              <a:t>tx_dt</a:t>
            </a:r>
            <a:r>
              <a:rPr lang="en-US" sz="2000" b="1" dirty="0" smtClean="0">
                <a:solidFill>
                  <a:srgbClr val="FF0000"/>
                </a:solidFill>
              </a:rPr>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PROC SORT data= </a:t>
            </a:r>
            <a:r>
              <a:rPr lang="en-US" sz="2000" dirty="0" err="1" smtClean="0"/>
              <a:t>My.Trans</a:t>
            </a:r>
            <a:r>
              <a:rPr lang="en-US" sz="2000" dirty="0" smtClean="0"/>
              <a:t>;</a:t>
            </a:r>
          </a:p>
          <a:p>
            <a:pPr eaLnBrk="1" hangingPunct="1">
              <a:lnSpc>
                <a:spcPct val="80000"/>
              </a:lnSpc>
              <a:buFontTx/>
              <a:buNone/>
            </a:pPr>
            <a:r>
              <a:rPr lang="en-US" sz="2000" dirty="0" smtClean="0"/>
              <a:t>By </a:t>
            </a:r>
            <a:r>
              <a:rPr lang="en-US" sz="2000" b="1" dirty="0" err="1" smtClean="0">
                <a:solidFill>
                  <a:srgbClr val="FF0000"/>
                </a:solidFill>
              </a:rPr>
              <a:t>PatID</a:t>
            </a:r>
            <a:r>
              <a:rPr lang="en-US" sz="2000" b="1" dirty="0" smtClean="0">
                <a:solidFill>
                  <a:srgbClr val="FF0000"/>
                </a:solidFill>
              </a:rPr>
              <a:t> </a:t>
            </a:r>
            <a:r>
              <a:rPr lang="en-US" sz="2000" b="1" dirty="0" err="1" smtClean="0">
                <a:solidFill>
                  <a:srgbClr val="FF0000"/>
                </a:solidFill>
              </a:rPr>
              <a:t>tx_dt</a:t>
            </a:r>
            <a:r>
              <a:rPr lang="en-US" sz="2000" b="1" dirty="0" smtClean="0">
                <a:solidFill>
                  <a:srgbClr val="FF0000"/>
                </a:solidFill>
              </a:rPr>
              <a:t>;</a:t>
            </a:r>
          </a:p>
          <a:p>
            <a:pPr eaLnBrk="1" hangingPunct="1">
              <a:lnSpc>
                <a:spcPct val="80000"/>
              </a:lnSpc>
              <a:buFontTx/>
              <a:buNone/>
            </a:pPr>
            <a:r>
              <a:rPr lang="en-US" sz="2000" dirty="0" smtClean="0"/>
              <a:t>RUN;</a:t>
            </a:r>
          </a:p>
          <a:p>
            <a:pPr eaLnBrk="1" hangingPunct="1">
              <a:lnSpc>
                <a:spcPct val="80000"/>
              </a:lnSpc>
              <a:buFontTx/>
              <a:buNone/>
            </a:pPr>
            <a:endParaRPr lang="en-US" sz="2000" dirty="0" smtClean="0"/>
          </a:p>
          <a:p>
            <a:pPr eaLnBrk="1" hangingPunct="1">
              <a:lnSpc>
                <a:spcPct val="80000"/>
              </a:lnSpc>
              <a:buFontTx/>
              <a:buNone/>
            </a:pPr>
            <a:r>
              <a:rPr lang="en-US" sz="2000" dirty="0" smtClean="0"/>
              <a:t>/*Before you merge both data sets have to be sorted */</a:t>
            </a:r>
          </a:p>
          <a:p>
            <a:pPr eaLnBrk="1" hangingPunct="1">
              <a:lnSpc>
                <a:spcPct val="80000"/>
              </a:lnSpc>
              <a:buFontTx/>
              <a:buNone/>
            </a:pPr>
            <a:endParaRPr lang="en-US" sz="2000" dirty="0" smtClean="0"/>
          </a:p>
          <a:p>
            <a:pPr eaLnBrk="1" hangingPunct="1">
              <a:lnSpc>
                <a:spcPct val="80000"/>
              </a:lnSpc>
              <a:buFontTx/>
              <a:buNone/>
            </a:pPr>
            <a:r>
              <a:rPr lang="en-US" sz="2000" dirty="0" smtClean="0"/>
              <a:t>DATA </a:t>
            </a:r>
            <a:r>
              <a:rPr lang="en-US" sz="2000" dirty="0" err="1" smtClean="0"/>
              <a:t>My.Master</a:t>
            </a:r>
            <a:r>
              <a:rPr lang="en-US" sz="2000" dirty="0" smtClean="0"/>
              <a:t>;</a:t>
            </a:r>
          </a:p>
          <a:p>
            <a:pPr eaLnBrk="1" hangingPunct="1">
              <a:lnSpc>
                <a:spcPct val="80000"/>
              </a:lnSpc>
              <a:buFontTx/>
              <a:buNone/>
            </a:pPr>
            <a:r>
              <a:rPr lang="en-US" sz="2000" b="1" dirty="0" smtClean="0">
                <a:solidFill>
                  <a:srgbClr val="FF0000"/>
                </a:solidFill>
              </a:rPr>
              <a:t>UPDATE</a:t>
            </a:r>
            <a:r>
              <a:rPr lang="en-US" sz="2000" dirty="0" smtClean="0"/>
              <a:t>  </a:t>
            </a:r>
            <a:r>
              <a:rPr lang="en-US" sz="2000" dirty="0" err="1" smtClean="0"/>
              <a:t>My.Master</a:t>
            </a:r>
            <a:r>
              <a:rPr lang="en-US" sz="2000" dirty="0" smtClean="0"/>
              <a:t> </a:t>
            </a:r>
            <a:r>
              <a:rPr lang="en-US" sz="2000" dirty="0" err="1" smtClean="0"/>
              <a:t>My.Trans</a:t>
            </a:r>
            <a:r>
              <a:rPr lang="en-US" sz="2000" dirty="0" smtClean="0"/>
              <a:t> </a:t>
            </a:r>
            <a:r>
              <a:rPr lang="en-US" sz="2000" b="1" dirty="0" smtClean="0"/>
              <a:t>;</a:t>
            </a:r>
          </a:p>
          <a:p>
            <a:pPr eaLnBrk="1" hangingPunct="1">
              <a:lnSpc>
                <a:spcPct val="80000"/>
              </a:lnSpc>
              <a:buFontTx/>
              <a:buNone/>
            </a:pPr>
            <a:r>
              <a:rPr lang="en-US" sz="2000" b="1" dirty="0" smtClean="0">
                <a:solidFill>
                  <a:srgbClr val="FF0000"/>
                </a:solidFill>
              </a:rPr>
              <a:t>By </a:t>
            </a:r>
            <a:r>
              <a:rPr lang="en-US" sz="2000" b="1" dirty="0" err="1" smtClean="0">
                <a:solidFill>
                  <a:srgbClr val="FF0000"/>
                </a:solidFill>
              </a:rPr>
              <a:t>PatID</a:t>
            </a:r>
            <a:r>
              <a:rPr lang="en-US" sz="2000" b="1" dirty="0" smtClean="0">
                <a:solidFill>
                  <a:srgbClr val="FF0000"/>
                </a:solidFill>
              </a:rPr>
              <a:t> </a:t>
            </a:r>
            <a:r>
              <a:rPr lang="en-US" sz="2000" b="1" dirty="0" err="1" smtClean="0">
                <a:solidFill>
                  <a:srgbClr val="FF0000"/>
                </a:solidFill>
              </a:rPr>
              <a:t>tx_dt</a:t>
            </a:r>
            <a:r>
              <a:rPr lang="en-US" sz="2000" b="1" dirty="0" smtClean="0">
                <a:solidFill>
                  <a:srgbClr val="FF0000"/>
                </a:solidFill>
              </a:rPr>
              <a:t>; </a:t>
            </a:r>
          </a:p>
          <a:p>
            <a:pPr eaLnBrk="1" hangingPunct="1">
              <a:lnSpc>
                <a:spcPct val="80000"/>
              </a:lnSpc>
              <a:buFontTx/>
              <a:buNone/>
            </a:pPr>
            <a:r>
              <a:rPr lang="en-US" sz="2000" dirty="0" smtClean="0"/>
              <a:t>RUN;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0" y="2667000"/>
            <a:ext cx="8229600" cy="1143000"/>
          </a:xfrm>
        </p:spPr>
        <p:txBody>
          <a:bodyPr/>
          <a:lstStyle/>
          <a:p>
            <a:pPr eaLnBrk="1" hangingPunct="1"/>
            <a:r>
              <a:rPr lang="en-US" sz="6600" smtClean="0">
                <a:latin typeface="Arial Black" pitchFamily="34" charset="0"/>
              </a:rPr>
              <a:t>Table  Lookup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13" name="Group 149"/>
          <p:cNvGraphicFramePr>
            <a:graphicFrameLocks noGrp="1"/>
          </p:cNvGraphicFramePr>
          <p:nvPr/>
        </p:nvGraphicFramePr>
        <p:xfrm>
          <a:off x="304800" y="2362200"/>
          <a:ext cx="3200400" cy="3173415"/>
        </p:xfrm>
        <a:graphic>
          <a:graphicData uri="http://schemas.openxmlformats.org/drawingml/2006/table">
            <a:tbl>
              <a:tblPr/>
              <a:tblGrid>
                <a:gridCol w="914400"/>
                <a:gridCol w="990600"/>
                <a:gridCol w="12954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ID</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Organ</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Inst_ID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1257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11409" name="Group 145"/>
          <p:cNvGraphicFramePr>
            <a:graphicFrameLocks noGrp="1"/>
          </p:cNvGraphicFramePr>
          <p:nvPr/>
        </p:nvGraphicFramePr>
        <p:xfrm>
          <a:off x="4343400" y="2438400"/>
          <a:ext cx="4419600" cy="2890838"/>
        </p:xfrm>
        <a:graphic>
          <a:graphicData uri="http://schemas.openxmlformats.org/drawingml/2006/table">
            <a:tbl>
              <a:tblPr/>
              <a:tblGrid>
                <a:gridCol w="1066800"/>
                <a:gridCol w="914400"/>
                <a:gridCol w="1143000"/>
                <a:gridCol w="12954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Inst_ID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Name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country</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Cont</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U_MN</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USA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NrAm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U_MA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USA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NrAm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U_TX</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USA</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NrAm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HD</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G</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Eu</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MU</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G</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Eu</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U_P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FR</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Eu</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Eu</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63" name="Text Box 113"/>
          <p:cNvSpPr txBox="1">
            <a:spLocks noChangeArrowheads="1"/>
          </p:cNvSpPr>
          <p:nvPr/>
        </p:nvSpPr>
        <p:spPr bwMode="auto">
          <a:xfrm>
            <a:off x="4572000" y="1524000"/>
            <a:ext cx="3634328" cy="461665"/>
          </a:xfrm>
          <a:prstGeom prst="rect">
            <a:avLst/>
          </a:prstGeom>
          <a:noFill/>
          <a:ln w="9525">
            <a:noFill/>
            <a:miter lim="800000"/>
            <a:headEnd/>
            <a:tailEnd/>
          </a:ln>
        </p:spPr>
        <p:txBody>
          <a:bodyPr wrap="none">
            <a:spAutoFit/>
          </a:bodyPr>
          <a:lstStyle/>
          <a:p>
            <a:r>
              <a:rPr lang="en-US" sz="2400" b="1" dirty="0">
                <a:solidFill>
                  <a:srgbClr val="0000FF"/>
                </a:solidFill>
              </a:rPr>
              <a:t>Data set:</a:t>
            </a:r>
            <a:r>
              <a:rPr lang="en-US" b="1" dirty="0">
                <a:solidFill>
                  <a:srgbClr val="0000FF"/>
                </a:solidFill>
              </a:rPr>
              <a:t> </a:t>
            </a:r>
            <a:r>
              <a:rPr lang="en-US" sz="2400" b="1" dirty="0" err="1">
                <a:solidFill>
                  <a:srgbClr val="0000FF"/>
                </a:solidFill>
              </a:rPr>
              <a:t>x.Inst_Lookup</a:t>
            </a:r>
            <a:endParaRPr lang="en-US" sz="2400" b="1" dirty="0">
              <a:solidFill>
                <a:srgbClr val="0000FF"/>
              </a:solidFill>
            </a:endParaRPr>
          </a:p>
        </p:txBody>
      </p:sp>
      <p:sp>
        <p:nvSpPr>
          <p:cNvPr id="3164" name="Text Box 114"/>
          <p:cNvSpPr txBox="1">
            <a:spLocks noChangeArrowheads="1"/>
          </p:cNvSpPr>
          <p:nvPr/>
        </p:nvSpPr>
        <p:spPr bwMode="auto">
          <a:xfrm>
            <a:off x="457200" y="1524000"/>
            <a:ext cx="2830513" cy="461963"/>
          </a:xfrm>
          <a:prstGeom prst="rect">
            <a:avLst/>
          </a:prstGeom>
          <a:noFill/>
          <a:ln w="9525">
            <a:noFill/>
            <a:miter lim="800000"/>
            <a:headEnd/>
            <a:tailEnd/>
          </a:ln>
        </p:spPr>
        <p:txBody>
          <a:bodyPr wrap="none">
            <a:spAutoFit/>
          </a:bodyPr>
          <a:lstStyle/>
          <a:p>
            <a:r>
              <a:rPr lang="en-US" sz="2400" b="1">
                <a:solidFill>
                  <a:srgbClr val="0000FF"/>
                </a:solidFill>
              </a:rPr>
              <a:t>Data set : x.Target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0"/>
            <a:ext cx="8229600" cy="1143000"/>
          </a:xfrm>
        </p:spPr>
        <p:txBody>
          <a:bodyPr/>
          <a:lstStyle/>
          <a:p>
            <a:pPr eaLnBrk="1" hangingPunct="1"/>
            <a:r>
              <a:rPr lang="en-US" sz="5400" dirty="0" smtClean="0">
                <a:latin typeface="Arial Black" pitchFamily="34" charset="0"/>
              </a:rPr>
              <a:t>SAS Merge / LOOKUP</a:t>
            </a:r>
          </a:p>
        </p:txBody>
      </p:sp>
      <p:sp>
        <p:nvSpPr>
          <p:cNvPr id="4099" name="Rectangle 3"/>
          <p:cNvSpPr>
            <a:spLocks noGrp="1" noChangeArrowheads="1"/>
          </p:cNvSpPr>
          <p:nvPr>
            <p:ph type="body" idx="1"/>
          </p:nvPr>
        </p:nvSpPr>
        <p:spPr>
          <a:xfrm>
            <a:off x="457200" y="1219200"/>
            <a:ext cx="8229600" cy="4525963"/>
          </a:xfrm>
        </p:spPr>
        <p:txBody>
          <a:bodyPr/>
          <a:lstStyle/>
          <a:p>
            <a:pPr eaLnBrk="1" hangingPunct="1">
              <a:lnSpc>
                <a:spcPct val="80000"/>
              </a:lnSpc>
              <a:buFontTx/>
              <a:buNone/>
            </a:pPr>
            <a:r>
              <a:rPr lang="en-US" sz="2400" b="1" smtClean="0"/>
              <a:t>Proc sort data= x.Target;</a:t>
            </a:r>
          </a:p>
          <a:p>
            <a:pPr eaLnBrk="1" hangingPunct="1">
              <a:lnSpc>
                <a:spcPct val="80000"/>
              </a:lnSpc>
              <a:buFontTx/>
              <a:buNone/>
            </a:pPr>
            <a:r>
              <a:rPr lang="en-US" sz="2400" b="1" smtClean="0"/>
              <a:t>By Inst_ID;</a:t>
            </a:r>
          </a:p>
          <a:p>
            <a:pPr eaLnBrk="1" hangingPunct="1">
              <a:buFontTx/>
              <a:buNone/>
            </a:pPr>
            <a:r>
              <a:rPr lang="en-US" sz="2400" b="1" smtClean="0"/>
              <a:t>Run;</a:t>
            </a:r>
          </a:p>
          <a:p>
            <a:pPr eaLnBrk="1" hangingPunct="1">
              <a:buFontTx/>
              <a:buNone/>
            </a:pPr>
            <a:r>
              <a:rPr lang="en-US" sz="2400" b="1" smtClean="0"/>
              <a:t>Proc sort data= x.Inst_Lookup;</a:t>
            </a:r>
          </a:p>
          <a:p>
            <a:pPr eaLnBrk="1" hangingPunct="1">
              <a:lnSpc>
                <a:spcPct val="80000"/>
              </a:lnSpc>
              <a:buFontTx/>
              <a:buNone/>
            </a:pPr>
            <a:r>
              <a:rPr lang="en-US" sz="2400" b="1" smtClean="0"/>
              <a:t>By Inst_ID;</a:t>
            </a:r>
          </a:p>
          <a:p>
            <a:pPr eaLnBrk="1" hangingPunct="1">
              <a:lnSpc>
                <a:spcPct val="80000"/>
              </a:lnSpc>
              <a:buFontTx/>
              <a:buNone/>
            </a:pPr>
            <a:r>
              <a:rPr lang="en-US" sz="2400" b="1" smtClean="0"/>
              <a:t>Run;</a:t>
            </a:r>
          </a:p>
          <a:p>
            <a:pPr eaLnBrk="1" hangingPunct="1">
              <a:lnSpc>
                <a:spcPct val="80000"/>
              </a:lnSpc>
              <a:buFontTx/>
              <a:buNone/>
            </a:pPr>
            <a:r>
              <a:rPr lang="en-US" sz="2400" b="1" smtClean="0"/>
              <a:t>Data x.Target;</a:t>
            </a:r>
          </a:p>
          <a:p>
            <a:pPr eaLnBrk="1" hangingPunct="1">
              <a:lnSpc>
                <a:spcPct val="80000"/>
              </a:lnSpc>
              <a:buFontTx/>
              <a:buNone/>
            </a:pPr>
            <a:r>
              <a:rPr lang="en-US" sz="2400" b="1" smtClean="0"/>
              <a:t>Merge x.Target (in=F1) x.Inst_Lookup;</a:t>
            </a:r>
          </a:p>
          <a:p>
            <a:pPr eaLnBrk="1" hangingPunct="1">
              <a:lnSpc>
                <a:spcPct val="80000"/>
              </a:lnSpc>
              <a:buFontTx/>
              <a:buNone/>
            </a:pPr>
            <a:r>
              <a:rPr lang="en-US" sz="2400" b="1" smtClean="0"/>
              <a:t>By Inst_id;</a:t>
            </a:r>
          </a:p>
          <a:p>
            <a:pPr eaLnBrk="1" hangingPunct="1">
              <a:lnSpc>
                <a:spcPct val="80000"/>
              </a:lnSpc>
              <a:buFontTx/>
              <a:buNone/>
            </a:pPr>
            <a:r>
              <a:rPr lang="en-US" sz="2400" b="1" smtClean="0"/>
              <a:t>If F1;</a:t>
            </a:r>
          </a:p>
          <a:p>
            <a:pPr eaLnBrk="1" hangingPunct="1">
              <a:lnSpc>
                <a:spcPct val="80000"/>
              </a:lnSpc>
              <a:buFontTx/>
              <a:buNone/>
            </a:pPr>
            <a:r>
              <a:rPr lang="en-US" sz="2400" b="1" smtClean="0"/>
              <a:t>Run;</a:t>
            </a:r>
          </a:p>
          <a:p>
            <a:pPr eaLnBrk="1" hangingPunct="1">
              <a:lnSpc>
                <a:spcPct val="80000"/>
              </a:lnSpc>
              <a:buFontTx/>
              <a:buNone/>
            </a:pPr>
            <a:r>
              <a:rPr lang="en-US" sz="2400" b="1" smtClean="0"/>
              <a:t>Proc freq; </a:t>
            </a:r>
          </a:p>
          <a:p>
            <a:pPr eaLnBrk="1" hangingPunct="1">
              <a:lnSpc>
                <a:spcPct val="80000"/>
              </a:lnSpc>
              <a:buFontTx/>
              <a:buNone/>
            </a:pPr>
            <a:r>
              <a:rPr lang="en-US" sz="2400" b="1" smtClean="0"/>
              <a:t>Table country;</a:t>
            </a:r>
          </a:p>
          <a:p>
            <a:pPr eaLnBrk="1" hangingPunct="1">
              <a:lnSpc>
                <a:spcPct val="80000"/>
              </a:lnSpc>
              <a:buFontTx/>
              <a:buNone/>
            </a:pPr>
            <a:r>
              <a:rPr lang="en-US" sz="2400" b="1" smtClean="0"/>
              <a:t>Run;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3825"/>
            <a:ext cx="8229600" cy="1143000"/>
          </a:xfrm>
        </p:spPr>
        <p:txBody>
          <a:bodyPr/>
          <a:lstStyle/>
          <a:p>
            <a:pPr eaLnBrk="1" hangingPunct="1"/>
            <a:r>
              <a:rPr lang="en-US" dirty="0" smtClean="0">
                <a:latin typeface="Arial Black" pitchFamily="34" charset="0"/>
              </a:rPr>
              <a:t>Lookup with SAS Formats</a:t>
            </a:r>
          </a:p>
        </p:txBody>
      </p:sp>
      <p:sp>
        <p:nvSpPr>
          <p:cNvPr id="5123" name="Rectangle 3"/>
          <p:cNvSpPr>
            <a:spLocks noGrp="1" noChangeArrowheads="1"/>
          </p:cNvSpPr>
          <p:nvPr>
            <p:ph type="body" idx="1"/>
          </p:nvPr>
        </p:nvSpPr>
        <p:spPr>
          <a:xfrm>
            <a:off x="457200" y="1219200"/>
            <a:ext cx="8229600" cy="4830763"/>
          </a:xfrm>
        </p:spPr>
        <p:txBody>
          <a:bodyPr/>
          <a:lstStyle/>
          <a:p>
            <a:pPr eaLnBrk="1" hangingPunct="1">
              <a:lnSpc>
                <a:spcPct val="80000"/>
              </a:lnSpc>
              <a:buFontTx/>
              <a:buNone/>
            </a:pPr>
            <a:r>
              <a:rPr lang="en-US" sz="2400" dirty="0" smtClean="0"/>
              <a:t>Proc format value </a:t>
            </a:r>
            <a:r>
              <a:rPr lang="en-US" sz="2400" b="1" dirty="0" err="1" smtClean="0">
                <a:solidFill>
                  <a:srgbClr val="FF0000"/>
                </a:solidFill>
              </a:rPr>
              <a:t>country_fmt</a:t>
            </a:r>
            <a:endParaRPr lang="en-US" sz="2400" b="1" dirty="0" smtClean="0">
              <a:solidFill>
                <a:srgbClr val="FF0000"/>
              </a:solidFill>
            </a:endParaRPr>
          </a:p>
          <a:p>
            <a:pPr eaLnBrk="1" hangingPunct="1">
              <a:lnSpc>
                <a:spcPct val="80000"/>
              </a:lnSpc>
              <a:buFontTx/>
              <a:buNone/>
            </a:pPr>
            <a:r>
              <a:rPr lang="en-US" sz="2400" dirty="0" smtClean="0"/>
              <a:t>	1-3		=‘USA’</a:t>
            </a:r>
          </a:p>
          <a:p>
            <a:pPr eaLnBrk="1" hangingPunct="1">
              <a:lnSpc>
                <a:spcPct val="80000"/>
              </a:lnSpc>
              <a:buFontTx/>
              <a:buNone/>
            </a:pPr>
            <a:r>
              <a:rPr lang="en-US" sz="2400" dirty="0" smtClean="0"/>
              <a:t>	4-5		=‘G’</a:t>
            </a:r>
          </a:p>
          <a:p>
            <a:pPr eaLnBrk="1" hangingPunct="1">
              <a:lnSpc>
                <a:spcPct val="80000"/>
              </a:lnSpc>
              <a:buFontTx/>
              <a:buNone/>
            </a:pPr>
            <a:r>
              <a:rPr lang="en-US" sz="2400" dirty="0" smtClean="0"/>
              <a:t>	6   		=‘FR’</a:t>
            </a:r>
          </a:p>
          <a:p>
            <a:pPr eaLnBrk="1" hangingPunct="1">
              <a:lnSpc>
                <a:spcPct val="80000"/>
              </a:lnSpc>
              <a:buFontTx/>
              <a:buNone/>
            </a:pPr>
            <a:r>
              <a:rPr lang="en-US" sz="2400" dirty="0" smtClean="0"/>
              <a:t>	7		=‘SP’;</a:t>
            </a:r>
          </a:p>
          <a:p>
            <a:pPr eaLnBrk="1" hangingPunct="1">
              <a:lnSpc>
                <a:spcPct val="80000"/>
              </a:lnSpc>
              <a:buFontTx/>
              <a:buNone/>
            </a:pPr>
            <a:r>
              <a:rPr lang="en-US" sz="2400" dirty="0" smtClean="0"/>
              <a:t>	Other	=‘Unknown’;</a:t>
            </a:r>
          </a:p>
          <a:p>
            <a:pPr eaLnBrk="1" hangingPunct="1">
              <a:lnSpc>
                <a:spcPct val="80000"/>
              </a:lnSpc>
              <a:buFontTx/>
              <a:buNone/>
            </a:pPr>
            <a:r>
              <a:rPr lang="en-US" sz="2400" dirty="0" smtClean="0"/>
              <a:t>	Run;</a:t>
            </a:r>
          </a:p>
          <a:p>
            <a:pPr eaLnBrk="1" hangingPunct="1">
              <a:lnSpc>
                <a:spcPct val="80000"/>
              </a:lnSpc>
              <a:buFontTx/>
              <a:buNone/>
            </a:pPr>
            <a:endParaRPr lang="en-US" sz="2400" dirty="0" smtClean="0"/>
          </a:p>
          <a:p>
            <a:pPr eaLnBrk="1" hangingPunct="1">
              <a:lnSpc>
                <a:spcPct val="80000"/>
              </a:lnSpc>
              <a:buFontTx/>
              <a:buNone/>
            </a:pPr>
            <a:r>
              <a:rPr lang="en-US" sz="2400" dirty="0" smtClean="0"/>
              <a:t>Data lookup;</a:t>
            </a:r>
          </a:p>
          <a:p>
            <a:pPr eaLnBrk="1" hangingPunct="1">
              <a:lnSpc>
                <a:spcPct val="80000"/>
              </a:lnSpc>
              <a:buFontTx/>
              <a:buNone/>
            </a:pPr>
            <a:r>
              <a:rPr lang="en-US" sz="2400" dirty="0" smtClean="0"/>
              <a:t>Set </a:t>
            </a:r>
            <a:r>
              <a:rPr lang="en-US" sz="2400" dirty="0" err="1" smtClean="0"/>
              <a:t>x.Target</a:t>
            </a:r>
            <a:r>
              <a:rPr lang="en-US" sz="2400" dirty="0" smtClean="0"/>
              <a:t>;</a:t>
            </a:r>
          </a:p>
          <a:p>
            <a:pPr eaLnBrk="1" hangingPunct="1">
              <a:lnSpc>
                <a:spcPct val="80000"/>
              </a:lnSpc>
              <a:buFontTx/>
              <a:buNone/>
            </a:pPr>
            <a:r>
              <a:rPr lang="en-US" sz="2400" dirty="0" smtClean="0"/>
              <a:t>Country=put(</a:t>
            </a:r>
            <a:r>
              <a:rPr lang="en-US" sz="2400" dirty="0" err="1" smtClean="0"/>
              <a:t>inst_id,</a:t>
            </a:r>
            <a:r>
              <a:rPr lang="en-US" sz="2400" b="1" dirty="0" err="1" smtClean="0">
                <a:solidFill>
                  <a:srgbClr val="FF0000"/>
                </a:solidFill>
              </a:rPr>
              <a:t>country_fmt</a:t>
            </a:r>
            <a:r>
              <a:rPr lang="en-US" sz="2400" b="1" dirty="0" smtClean="0">
                <a:solidFill>
                  <a:srgbClr val="FF0000"/>
                </a:solidFill>
              </a:rPr>
              <a:t>.</a:t>
            </a:r>
            <a:r>
              <a:rPr lang="en-US" sz="2400" dirty="0" smtClean="0"/>
              <a:t>);</a:t>
            </a:r>
          </a:p>
          <a:p>
            <a:pPr eaLnBrk="1" hangingPunct="1">
              <a:lnSpc>
                <a:spcPct val="80000"/>
              </a:lnSpc>
              <a:buFontTx/>
              <a:buNone/>
            </a:pPr>
            <a:r>
              <a:rPr lang="en-US" sz="2400" dirty="0" smtClean="0"/>
              <a:t>Run;</a:t>
            </a:r>
          </a:p>
          <a:p>
            <a:pPr eaLnBrk="1" hangingPunct="1">
              <a:lnSpc>
                <a:spcPct val="80000"/>
              </a:lnSpc>
              <a:buFontTx/>
              <a:buNone/>
            </a:pPr>
            <a:r>
              <a:rPr lang="en-US" sz="2800" b="1" dirty="0" smtClean="0">
                <a:solidFill>
                  <a:srgbClr val="0000FF"/>
                </a:solidFill>
              </a:rPr>
              <a:t>Proc </a:t>
            </a:r>
            <a:r>
              <a:rPr lang="en-US" sz="2800" b="1" dirty="0" err="1" smtClean="0">
                <a:solidFill>
                  <a:srgbClr val="0000FF"/>
                </a:solidFill>
              </a:rPr>
              <a:t>freq</a:t>
            </a:r>
            <a:r>
              <a:rPr lang="en-US" sz="2800" b="1" dirty="0" smtClean="0">
                <a:solidFill>
                  <a:srgbClr val="0000FF"/>
                </a:solidFill>
              </a:rPr>
              <a:t>; </a:t>
            </a:r>
          </a:p>
          <a:p>
            <a:pPr eaLnBrk="1" hangingPunct="1">
              <a:lnSpc>
                <a:spcPct val="80000"/>
              </a:lnSpc>
              <a:buFontTx/>
              <a:buNone/>
            </a:pPr>
            <a:r>
              <a:rPr lang="en-US" sz="2800" b="1" dirty="0" smtClean="0">
                <a:solidFill>
                  <a:srgbClr val="0000FF"/>
                </a:solidFill>
              </a:rPr>
              <a:t>Table country;</a:t>
            </a:r>
          </a:p>
          <a:p>
            <a:pPr eaLnBrk="1" hangingPunct="1">
              <a:lnSpc>
                <a:spcPct val="80000"/>
              </a:lnSpc>
              <a:buFontTx/>
              <a:buNone/>
            </a:pPr>
            <a:r>
              <a:rPr lang="en-US" sz="2800" b="1" dirty="0" smtClean="0">
                <a:solidFill>
                  <a:srgbClr val="0000FF"/>
                </a:solidFill>
              </a:rPr>
              <a:t>Run;</a:t>
            </a:r>
          </a:p>
          <a:p>
            <a:pPr eaLnBrk="1" hangingPunct="1">
              <a:lnSpc>
                <a:spcPct val="80000"/>
              </a:lnSpc>
              <a:buFontTx/>
              <a:buNone/>
            </a:pPr>
            <a:endParaRPr lang="en-US" sz="2400" dirty="0" smtClean="0">
              <a:solidFill>
                <a:srgbClr val="0000FF"/>
              </a:solidFill>
            </a:endParaRPr>
          </a:p>
          <a:p>
            <a:pPr lvl="1"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76200"/>
            <a:ext cx="9144000" cy="1143000"/>
          </a:xfrm>
        </p:spPr>
        <p:txBody>
          <a:bodyPr/>
          <a:lstStyle/>
          <a:p>
            <a:pPr eaLnBrk="1" hangingPunct="1"/>
            <a:r>
              <a:rPr lang="en-US" sz="3600" dirty="0" smtClean="0">
                <a:latin typeface="Arial Black" pitchFamily="34" charset="0"/>
              </a:rPr>
              <a:t>Merging 2 structural similar sets</a:t>
            </a:r>
          </a:p>
        </p:txBody>
      </p:sp>
      <p:graphicFrame>
        <p:nvGraphicFramePr>
          <p:cNvPr id="3234" name="Group 162"/>
          <p:cNvGraphicFramePr>
            <a:graphicFrameLocks noGrp="1"/>
          </p:cNvGraphicFramePr>
          <p:nvPr>
            <p:ph sz="half" idx="1"/>
          </p:nvPr>
        </p:nvGraphicFramePr>
        <p:xfrm>
          <a:off x="228600" y="1600200"/>
          <a:ext cx="2514600" cy="1584960"/>
        </p:xfrm>
        <a:graphic>
          <a:graphicData uri="http://schemas.openxmlformats.org/drawingml/2006/table">
            <a:tbl>
              <a:tblPr/>
              <a:tblGrid>
                <a:gridCol w="838200"/>
                <a:gridCol w="838200"/>
                <a:gridCol w="8382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PatID</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29" name="Group 157"/>
          <p:cNvGraphicFramePr>
            <a:graphicFrameLocks noGrp="1"/>
          </p:cNvGraphicFramePr>
          <p:nvPr>
            <p:ph sz="quarter" idx="2"/>
          </p:nvPr>
        </p:nvGraphicFramePr>
        <p:xfrm>
          <a:off x="5486400" y="1600200"/>
          <a:ext cx="3505200" cy="1584960"/>
        </p:xfrm>
        <a:graphic>
          <a:graphicData uri="http://schemas.openxmlformats.org/drawingml/2006/table">
            <a:tbl>
              <a:tblPr/>
              <a:tblGrid>
                <a:gridCol w="838200"/>
                <a:gridCol w="838200"/>
                <a:gridCol w="9144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PatID</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ICD1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427.9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16" name="Group 144"/>
          <p:cNvGraphicFramePr>
            <a:graphicFrameLocks noGrp="1"/>
          </p:cNvGraphicFramePr>
          <p:nvPr>
            <p:ph sz="quarter" idx="3"/>
          </p:nvPr>
        </p:nvGraphicFramePr>
        <p:xfrm>
          <a:off x="2362200" y="3810000"/>
          <a:ext cx="3962400" cy="2926715"/>
        </p:xfrm>
        <a:graphic>
          <a:graphicData uri="http://schemas.openxmlformats.org/drawingml/2006/table">
            <a:tbl>
              <a:tblPr/>
              <a:tblGrid>
                <a:gridCol w="969963"/>
                <a:gridCol w="1020762"/>
                <a:gridCol w="985838"/>
                <a:gridCol w="985837"/>
              </a:tblGrid>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ICD3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427.9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458.2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250.2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59" name="AutoShape 158"/>
          <p:cNvSpPr>
            <a:spLocks noChangeArrowheads="1"/>
          </p:cNvSpPr>
          <p:nvPr/>
        </p:nvSpPr>
        <p:spPr bwMode="auto">
          <a:xfrm>
            <a:off x="1295400" y="3276600"/>
            <a:ext cx="733425" cy="1214438"/>
          </a:xfrm>
          <a:prstGeom prst="curvedRigh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360" name="AutoShape 159"/>
          <p:cNvSpPr>
            <a:spLocks noChangeArrowheads="1"/>
          </p:cNvSpPr>
          <p:nvPr/>
        </p:nvSpPr>
        <p:spPr bwMode="auto">
          <a:xfrm>
            <a:off x="6705600" y="3352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1361" name="Text Box 163"/>
          <p:cNvSpPr txBox="1">
            <a:spLocks noChangeArrowheads="1"/>
          </p:cNvSpPr>
          <p:nvPr/>
        </p:nvSpPr>
        <p:spPr bwMode="auto">
          <a:xfrm>
            <a:off x="152400" y="1219200"/>
            <a:ext cx="1644650" cy="366713"/>
          </a:xfrm>
          <a:prstGeom prst="rect">
            <a:avLst/>
          </a:prstGeom>
          <a:noFill/>
          <a:ln w="9525">
            <a:noFill/>
            <a:miter lim="800000"/>
            <a:headEnd/>
            <a:tailEnd/>
          </a:ln>
        </p:spPr>
        <p:txBody>
          <a:bodyPr wrap="none">
            <a:spAutoFit/>
          </a:bodyPr>
          <a:lstStyle/>
          <a:p>
            <a:r>
              <a:rPr lang="en-US">
                <a:solidFill>
                  <a:srgbClr val="FF0000"/>
                </a:solidFill>
              </a:rPr>
              <a:t>My.UMC_data</a:t>
            </a:r>
          </a:p>
        </p:txBody>
      </p:sp>
      <p:sp>
        <p:nvSpPr>
          <p:cNvPr id="11362" name="Text Box 164"/>
          <p:cNvSpPr txBox="1">
            <a:spLocks noChangeArrowheads="1"/>
          </p:cNvSpPr>
          <p:nvPr/>
        </p:nvSpPr>
        <p:spPr bwMode="auto">
          <a:xfrm>
            <a:off x="5410200" y="1219200"/>
            <a:ext cx="1619250" cy="366713"/>
          </a:xfrm>
          <a:prstGeom prst="rect">
            <a:avLst/>
          </a:prstGeom>
          <a:noFill/>
          <a:ln w="9525">
            <a:noFill/>
            <a:miter lim="800000"/>
            <a:headEnd/>
            <a:tailEnd/>
          </a:ln>
        </p:spPr>
        <p:txBody>
          <a:bodyPr wrap="none">
            <a:spAutoFit/>
          </a:bodyPr>
          <a:lstStyle/>
          <a:p>
            <a:r>
              <a:rPr lang="en-US">
                <a:solidFill>
                  <a:srgbClr val="FF0000"/>
                </a:solidFill>
              </a:rPr>
              <a:t>My.TMC_data</a:t>
            </a:r>
          </a:p>
        </p:txBody>
      </p:sp>
      <p:sp>
        <p:nvSpPr>
          <p:cNvPr id="11363" name="Text Box 165"/>
          <p:cNvSpPr txBox="1">
            <a:spLocks noChangeArrowheads="1"/>
          </p:cNvSpPr>
          <p:nvPr/>
        </p:nvSpPr>
        <p:spPr bwMode="auto">
          <a:xfrm>
            <a:off x="2362200" y="3476625"/>
            <a:ext cx="1416050" cy="366713"/>
          </a:xfrm>
          <a:prstGeom prst="rect">
            <a:avLst/>
          </a:prstGeom>
          <a:noFill/>
          <a:ln w="9525">
            <a:noFill/>
            <a:miter lim="800000"/>
            <a:headEnd/>
            <a:tailEnd/>
          </a:ln>
        </p:spPr>
        <p:txBody>
          <a:bodyPr wrap="none">
            <a:spAutoFit/>
          </a:bodyPr>
          <a:lstStyle/>
          <a:p>
            <a:r>
              <a:rPr lang="en-US">
                <a:solidFill>
                  <a:srgbClr val="FF0000"/>
                </a:solidFill>
              </a:rPr>
              <a:t>My.AZ_data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8229600" cy="1143000"/>
          </a:xfrm>
        </p:spPr>
        <p:txBody>
          <a:bodyPr/>
          <a:lstStyle/>
          <a:p>
            <a:r>
              <a:rPr lang="en-US" sz="6600" dirty="0" smtClean="0">
                <a:latin typeface="Arial Black" pitchFamily="34" charset="0"/>
              </a:rPr>
              <a:t>Working with </a:t>
            </a:r>
            <a:br>
              <a:rPr lang="en-US" sz="6600" dirty="0" smtClean="0">
                <a:latin typeface="Arial Black" pitchFamily="34" charset="0"/>
              </a:rPr>
            </a:br>
            <a:r>
              <a:rPr lang="en-US" sz="6600" dirty="0" smtClean="0">
                <a:latin typeface="Arial Black" pitchFamily="34" charset="0"/>
              </a:rPr>
              <a:t>data set </a:t>
            </a:r>
            <a:br>
              <a:rPr lang="en-US" sz="6600" dirty="0" smtClean="0">
                <a:latin typeface="Arial Black" pitchFamily="34" charset="0"/>
              </a:rPr>
            </a:br>
            <a:r>
              <a:rPr lang="en-US" sz="6600" b="1" dirty="0" smtClean="0">
                <a:latin typeface="Arial Black" pitchFamily="34" charset="0"/>
              </a:rPr>
              <a:t>INDEXING</a:t>
            </a:r>
            <a:endParaRPr lang="en-US" sz="6600" b="1" dirty="0">
              <a:latin typeface="Arial Black" pitchFamily="34" charset="0"/>
            </a:endParaRPr>
          </a:p>
        </p:txBody>
      </p:sp>
    </p:spTree>
    <p:extLst>
      <p:ext uri="{BB962C8B-B14F-4D97-AF65-F5344CB8AC3E}">
        <p14:creationId xmlns:p14="http://schemas.microsoft.com/office/powerpoint/2010/main" val="1911625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Arial Black" pitchFamily="34" charset="0"/>
              </a:rPr>
              <a:t>Data set Indexing</a:t>
            </a:r>
            <a:endParaRPr lang="en-US" sz="4800" b="1" dirty="0">
              <a:latin typeface="Arial Black" pitchFamily="34" charset="0"/>
            </a:endParaRPr>
          </a:p>
        </p:txBody>
      </p:sp>
      <p:sp>
        <p:nvSpPr>
          <p:cNvPr id="3" name="Content Placeholder 2"/>
          <p:cNvSpPr>
            <a:spLocks noGrp="1"/>
          </p:cNvSpPr>
          <p:nvPr>
            <p:ph idx="1"/>
          </p:nvPr>
        </p:nvSpPr>
        <p:spPr/>
        <p:txBody>
          <a:bodyPr/>
          <a:lstStyle/>
          <a:p>
            <a:r>
              <a:rPr lang="en-US" dirty="0" smtClean="0"/>
              <a:t>Indexes provide a search tool that allows </a:t>
            </a:r>
            <a:r>
              <a:rPr lang="en-US" b="1" dirty="0" smtClean="0">
                <a:solidFill>
                  <a:srgbClr val="FF0000"/>
                </a:solidFill>
              </a:rPr>
              <a:t>detection and extraction </a:t>
            </a:r>
            <a:r>
              <a:rPr lang="en-US" dirty="0" smtClean="0"/>
              <a:t>of a data subset.</a:t>
            </a:r>
          </a:p>
          <a:p>
            <a:r>
              <a:rPr lang="en-US" dirty="0" smtClean="0"/>
              <a:t>Well-defined indexes can especially useful in increasing the efficiency of the sub-setting process.</a:t>
            </a:r>
          </a:p>
          <a:p>
            <a:r>
              <a:rPr lang="en-US" dirty="0" smtClean="0"/>
              <a:t>The highest efficiency gains are in speeding up sorting processes</a:t>
            </a:r>
            <a:endParaRPr lang="en-US" dirty="0"/>
          </a:p>
        </p:txBody>
      </p:sp>
    </p:spTree>
    <p:extLst>
      <p:ext uri="{BB962C8B-B14F-4D97-AF65-F5344CB8AC3E}">
        <p14:creationId xmlns:p14="http://schemas.microsoft.com/office/powerpoint/2010/main" val="2739395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Types of </a:t>
            </a:r>
            <a:r>
              <a:rPr lang="en-US" sz="4800" b="1" dirty="0" smtClean="0"/>
              <a:t>indexes</a:t>
            </a:r>
            <a:endParaRPr lang="en-US" sz="4800" b="1" dirty="0"/>
          </a:p>
        </p:txBody>
      </p:sp>
      <p:sp>
        <p:nvSpPr>
          <p:cNvPr id="3" name="Content Placeholder 2"/>
          <p:cNvSpPr>
            <a:spLocks noGrp="1"/>
          </p:cNvSpPr>
          <p:nvPr>
            <p:ph idx="1"/>
          </p:nvPr>
        </p:nvSpPr>
        <p:spPr>
          <a:xfrm>
            <a:off x="457200" y="1600200"/>
            <a:ext cx="8458200" cy="4525963"/>
          </a:xfrm>
        </p:spPr>
        <p:txBody>
          <a:bodyPr/>
          <a:lstStyle/>
          <a:p>
            <a:pPr marL="0" indent="0">
              <a:buNone/>
            </a:pPr>
            <a:r>
              <a:rPr lang="en-US" sz="2800" dirty="0"/>
              <a:t>There are two types of indexes:  </a:t>
            </a:r>
            <a:r>
              <a:rPr lang="en-US" sz="2800" b="1" dirty="0">
                <a:solidFill>
                  <a:srgbClr val="FF0000"/>
                </a:solidFill>
              </a:rPr>
              <a:t>simple</a:t>
            </a:r>
            <a:r>
              <a:rPr lang="en-US" sz="2800" dirty="0"/>
              <a:t> and </a:t>
            </a:r>
            <a:r>
              <a:rPr lang="en-US" sz="2800" b="1" dirty="0">
                <a:solidFill>
                  <a:srgbClr val="FF0000"/>
                </a:solidFill>
              </a:rPr>
              <a:t>composite</a:t>
            </a:r>
            <a:r>
              <a:rPr lang="en-US" sz="2800" dirty="0"/>
              <a:t>.  A simple index has only one key variable.  A key variable is the variable upon which the data file is indexed.  You can have multiple simple indexes associated with a given data file.  The name of the simple index is the same as the name of the key variable.  A composite index is one in which the values of two or more variables have been concatenated together to form one value.  When creating a composite index, you also need to give it a name.</a:t>
            </a:r>
          </a:p>
        </p:txBody>
      </p:sp>
    </p:spTree>
    <p:extLst>
      <p:ext uri="{BB962C8B-B14F-4D97-AF65-F5344CB8AC3E}">
        <p14:creationId xmlns:p14="http://schemas.microsoft.com/office/powerpoint/2010/main" val="2895340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for Indexes</a:t>
            </a:r>
            <a:endParaRPr lang="en-US" dirty="0"/>
          </a:p>
        </p:txBody>
      </p:sp>
      <p:sp>
        <p:nvSpPr>
          <p:cNvPr id="3" name="Content Placeholder 2"/>
          <p:cNvSpPr>
            <a:spLocks noGrp="1"/>
          </p:cNvSpPr>
          <p:nvPr>
            <p:ph idx="1"/>
          </p:nvPr>
        </p:nvSpPr>
        <p:spPr/>
        <p:txBody>
          <a:bodyPr/>
          <a:lstStyle/>
          <a:p>
            <a:pPr marL="0" indent="0">
              <a:buNone/>
            </a:pPr>
            <a:r>
              <a:rPr lang="en-US" sz="2400" dirty="0"/>
              <a:t>There are two options that you can use when creating indexes:  </a:t>
            </a:r>
            <a:r>
              <a:rPr lang="en-US" sz="2400" b="1" dirty="0">
                <a:solidFill>
                  <a:srgbClr val="FF0000"/>
                </a:solidFill>
              </a:rPr>
              <a:t>unique</a:t>
            </a:r>
            <a:r>
              <a:rPr lang="en-US" sz="2400" dirty="0"/>
              <a:t> and </a:t>
            </a:r>
            <a:r>
              <a:rPr lang="en-US" sz="2400" b="1" dirty="0" err="1">
                <a:solidFill>
                  <a:srgbClr val="FF0000"/>
                </a:solidFill>
              </a:rPr>
              <a:t>nomiss</a:t>
            </a:r>
            <a:r>
              <a:rPr lang="en-US" sz="2400" dirty="0"/>
              <a:t>.  The </a:t>
            </a:r>
            <a:r>
              <a:rPr lang="en-US" sz="2400" b="1" dirty="0"/>
              <a:t>unique</a:t>
            </a:r>
            <a:r>
              <a:rPr lang="en-US" sz="2400" dirty="0"/>
              <a:t> option declares that the values for a variable are unique, such as the values of an id variable or social security numbers would be unique.  If an attempt is made to add an observation with a duplicate value, that update is rejected.  The </a:t>
            </a:r>
            <a:r>
              <a:rPr lang="en-US" sz="2400" b="1" dirty="0" err="1"/>
              <a:t>nomiss</a:t>
            </a:r>
            <a:r>
              <a:rPr lang="en-US" sz="2400" dirty="0"/>
              <a:t> option instructs SAS not to include missing values in the index.  This can make the index more efficient if there are many missing data points in the key variable.  Unlike the </a:t>
            </a:r>
            <a:r>
              <a:rPr lang="en-US" sz="2400" b="1" dirty="0"/>
              <a:t>unique</a:t>
            </a:r>
            <a:r>
              <a:rPr lang="en-US" sz="2400" dirty="0"/>
              <a:t> option, observations with missing values on the key variable can be added to the data set.</a:t>
            </a:r>
          </a:p>
        </p:txBody>
      </p:sp>
    </p:spTree>
    <p:extLst>
      <p:ext uri="{BB962C8B-B14F-4D97-AF65-F5344CB8AC3E}">
        <p14:creationId xmlns:p14="http://schemas.microsoft.com/office/powerpoint/2010/main" val="2532396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Creating an Index 1</a:t>
            </a:r>
            <a:endParaRPr lang="en-US" b="1" dirty="0">
              <a:latin typeface="Arial Black" pitchFamily="34" charset="0"/>
            </a:endParaRPr>
          </a:p>
        </p:txBody>
      </p:sp>
      <p:sp>
        <p:nvSpPr>
          <p:cNvPr id="4" name="Content Placeholder 2"/>
          <p:cNvSpPr txBox="1">
            <a:spLocks/>
          </p:cNvSpPr>
          <p:nvPr/>
        </p:nvSpPr>
        <p:spPr bwMode="auto">
          <a:xfrm>
            <a:off x="533400" y="1905000"/>
            <a:ext cx="8229600" cy="2971800"/>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dirty="0" smtClean="0"/>
              <a:t>DATA MY.weight_reg2 		(index=(</a:t>
            </a:r>
            <a:r>
              <a:rPr lang="en-US" dirty="0" err="1" smtClean="0"/>
              <a:t>CaseID</a:t>
            </a:r>
            <a:r>
              <a:rPr lang="en-US" dirty="0" smtClean="0"/>
              <a:t>/</a:t>
            </a:r>
            <a:r>
              <a:rPr lang="en-US" dirty="0" err="1" smtClean="0"/>
              <a:t>nomiss</a:t>
            </a:r>
            <a:r>
              <a:rPr lang="en-US" dirty="0" smtClean="0"/>
              <a:t>/unique));</a:t>
            </a:r>
          </a:p>
          <a:p>
            <a:pPr marL="0" indent="0">
              <a:buFontTx/>
              <a:buNone/>
            </a:pPr>
            <a:r>
              <a:rPr lang="en-US" dirty="0" smtClean="0"/>
              <a:t>Set </a:t>
            </a:r>
            <a:r>
              <a:rPr lang="en-US" dirty="0" err="1" smtClean="0"/>
              <a:t>My.weight_reg</a:t>
            </a:r>
            <a:r>
              <a:rPr lang="en-US" dirty="0" smtClean="0"/>
              <a:t>;</a:t>
            </a:r>
          </a:p>
          <a:p>
            <a:pPr marL="0" indent="0">
              <a:buFontTx/>
              <a:buNone/>
            </a:pPr>
            <a:r>
              <a:rPr lang="en-US" dirty="0" smtClean="0"/>
              <a:t>RUN;</a:t>
            </a:r>
          </a:p>
          <a:p>
            <a:pPr marL="0" indent="0">
              <a:buFontTx/>
              <a:buNone/>
            </a:pPr>
            <a:r>
              <a:rPr lang="en-US" dirty="0" smtClean="0"/>
              <a:t>	</a:t>
            </a:r>
            <a:endParaRPr lang="en-US" dirty="0"/>
          </a:p>
        </p:txBody>
      </p:sp>
    </p:spTree>
    <p:extLst>
      <p:ext uri="{BB962C8B-B14F-4D97-AF65-F5344CB8AC3E}">
        <p14:creationId xmlns:p14="http://schemas.microsoft.com/office/powerpoint/2010/main" val="1320597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Creating an Index 2</a:t>
            </a:r>
            <a:endParaRPr lang="en-US" b="1" dirty="0">
              <a:latin typeface="Arial Black" pitchFamily="34" charset="0"/>
            </a:endParaRPr>
          </a:p>
        </p:txBody>
      </p:sp>
      <p:sp>
        <p:nvSpPr>
          <p:cNvPr id="3" name="Content Placeholder 2"/>
          <p:cNvSpPr>
            <a:spLocks noGrp="1"/>
          </p:cNvSpPr>
          <p:nvPr>
            <p:ph idx="1"/>
          </p:nvPr>
        </p:nvSpPr>
        <p:spPr>
          <a:xfrm>
            <a:off x="457200" y="1600200"/>
            <a:ext cx="8610600" cy="3047999"/>
          </a:xfrm>
          <a:solidFill>
            <a:srgbClr val="CCFFFF"/>
          </a:solidFill>
        </p:spPr>
        <p:txBody>
          <a:bodyPr/>
          <a:lstStyle/>
          <a:p>
            <a:pPr marL="0" indent="0">
              <a:buNone/>
            </a:pPr>
            <a:r>
              <a:rPr lang="en-US" dirty="0" smtClean="0"/>
              <a:t>PROC DATASETS library=my;</a:t>
            </a:r>
          </a:p>
          <a:p>
            <a:pPr marL="0" indent="0">
              <a:buNone/>
            </a:pPr>
            <a:r>
              <a:rPr lang="en-US" dirty="0"/>
              <a:t>	</a:t>
            </a:r>
            <a:r>
              <a:rPr lang="en-US" dirty="0" smtClean="0"/>
              <a:t>MODIFY </a:t>
            </a:r>
            <a:r>
              <a:rPr lang="en-US" dirty="0" err="1" smtClean="0"/>
              <a:t>weight_reg</a:t>
            </a:r>
            <a:r>
              <a:rPr lang="en-US" dirty="0" smtClean="0"/>
              <a:t>;</a:t>
            </a:r>
          </a:p>
          <a:p>
            <a:pPr marL="0" indent="0">
              <a:buNone/>
            </a:pPr>
            <a:r>
              <a:rPr lang="en-US" dirty="0"/>
              <a:t>	</a:t>
            </a:r>
            <a:r>
              <a:rPr lang="en-US" dirty="0" smtClean="0"/>
              <a:t>INDEX CREATE </a:t>
            </a:r>
            <a:r>
              <a:rPr lang="en-US" dirty="0" err="1" smtClean="0"/>
              <a:t>caseID</a:t>
            </a:r>
            <a:r>
              <a:rPr lang="en-US" dirty="0" smtClean="0"/>
              <a:t>/Unique </a:t>
            </a:r>
            <a:r>
              <a:rPr lang="en-US" dirty="0" err="1" smtClean="0"/>
              <a:t>Nomiss</a:t>
            </a:r>
            <a:r>
              <a:rPr lang="en-US" dirty="0" smtClean="0"/>
              <a:t>;</a:t>
            </a:r>
          </a:p>
          <a:p>
            <a:pPr marL="0" indent="0">
              <a:buNone/>
            </a:pPr>
            <a:r>
              <a:rPr lang="en-US" dirty="0"/>
              <a:t>	</a:t>
            </a:r>
            <a:r>
              <a:rPr lang="en-US" dirty="0" smtClean="0"/>
              <a:t>INDEX CREATE (Gender Race);</a:t>
            </a:r>
          </a:p>
          <a:p>
            <a:pPr marL="0" indent="0">
              <a:buNone/>
            </a:pPr>
            <a:r>
              <a:rPr lang="en-US" dirty="0" smtClean="0"/>
              <a:t>Quit;</a:t>
            </a:r>
          </a:p>
          <a:p>
            <a:pPr marL="0" indent="0">
              <a:buNone/>
            </a:pPr>
            <a:endParaRPr lang="en-US" dirty="0"/>
          </a:p>
        </p:txBody>
      </p:sp>
    </p:spTree>
    <p:extLst>
      <p:ext uri="{BB962C8B-B14F-4D97-AF65-F5344CB8AC3E}">
        <p14:creationId xmlns:p14="http://schemas.microsoft.com/office/powerpoint/2010/main" val="2525241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itchFamily="34" charset="0"/>
              </a:rPr>
              <a:t>Creating an Index </a:t>
            </a:r>
            <a:r>
              <a:rPr lang="en-US" b="1" dirty="0" smtClean="0">
                <a:latin typeface="Arial Black" pitchFamily="34" charset="0"/>
              </a:rPr>
              <a:t>3</a:t>
            </a:r>
            <a:endParaRPr lang="en-US" dirty="0"/>
          </a:p>
        </p:txBody>
      </p:sp>
      <p:sp>
        <p:nvSpPr>
          <p:cNvPr id="3" name="Content Placeholder 2"/>
          <p:cNvSpPr>
            <a:spLocks noGrp="1"/>
          </p:cNvSpPr>
          <p:nvPr>
            <p:ph idx="1"/>
          </p:nvPr>
        </p:nvSpPr>
        <p:spPr/>
        <p:txBody>
          <a:bodyPr/>
          <a:lstStyle/>
          <a:p>
            <a:pPr marL="0" indent="0">
              <a:buNone/>
            </a:pPr>
            <a:r>
              <a:rPr lang="en-US" sz="4400" dirty="0" smtClean="0"/>
              <a:t>=&gt;   Use PROC SQL</a:t>
            </a:r>
            <a:endParaRPr lang="en-US" sz="4400" dirty="0"/>
          </a:p>
        </p:txBody>
      </p:sp>
    </p:spTree>
    <p:extLst>
      <p:ext uri="{BB962C8B-B14F-4D97-AF65-F5344CB8AC3E}">
        <p14:creationId xmlns:p14="http://schemas.microsoft.com/office/powerpoint/2010/main" val="399974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itchFamily="34" charset="0"/>
              </a:rPr>
              <a:t>Deleting an Index</a:t>
            </a:r>
            <a:endParaRPr lang="en-US" b="1" dirty="0">
              <a:latin typeface="Arial Black" pitchFamily="34" charset="0"/>
            </a:endParaRPr>
          </a:p>
        </p:txBody>
      </p:sp>
      <p:sp>
        <p:nvSpPr>
          <p:cNvPr id="3" name="Content Placeholder 2"/>
          <p:cNvSpPr>
            <a:spLocks noGrp="1"/>
          </p:cNvSpPr>
          <p:nvPr>
            <p:ph idx="1"/>
          </p:nvPr>
        </p:nvSpPr>
        <p:spPr>
          <a:xfrm>
            <a:off x="457200" y="1600200"/>
            <a:ext cx="8610600" cy="3047999"/>
          </a:xfrm>
          <a:solidFill>
            <a:srgbClr val="CCFFFF"/>
          </a:solidFill>
        </p:spPr>
        <p:txBody>
          <a:bodyPr/>
          <a:lstStyle/>
          <a:p>
            <a:pPr marL="0" indent="0">
              <a:buNone/>
            </a:pPr>
            <a:r>
              <a:rPr lang="en-US" dirty="0" smtClean="0"/>
              <a:t>PROC DATASETS library=my;</a:t>
            </a:r>
          </a:p>
          <a:p>
            <a:pPr marL="0" indent="0">
              <a:buNone/>
            </a:pPr>
            <a:r>
              <a:rPr lang="en-US" dirty="0"/>
              <a:t>	</a:t>
            </a:r>
            <a:r>
              <a:rPr lang="en-US" dirty="0" smtClean="0"/>
              <a:t>MODIFY </a:t>
            </a:r>
            <a:r>
              <a:rPr lang="en-US" dirty="0" err="1" smtClean="0"/>
              <a:t>weight_reg</a:t>
            </a:r>
            <a:r>
              <a:rPr lang="en-US" dirty="0" smtClean="0"/>
              <a:t>;</a:t>
            </a:r>
          </a:p>
          <a:p>
            <a:pPr marL="0" indent="0">
              <a:buNone/>
            </a:pPr>
            <a:r>
              <a:rPr lang="en-US" dirty="0"/>
              <a:t>	</a:t>
            </a:r>
            <a:r>
              <a:rPr lang="en-US" dirty="0" smtClean="0"/>
              <a:t>INDEX delete </a:t>
            </a:r>
            <a:r>
              <a:rPr lang="en-US" dirty="0" err="1" smtClean="0"/>
              <a:t>caseID</a:t>
            </a:r>
            <a:r>
              <a:rPr lang="en-US" dirty="0" smtClean="0"/>
              <a:t>;</a:t>
            </a:r>
          </a:p>
          <a:p>
            <a:pPr marL="0" indent="0">
              <a:buNone/>
            </a:pPr>
            <a:r>
              <a:rPr lang="en-US" dirty="0"/>
              <a:t>	</a:t>
            </a:r>
            <a:r>
              <a:rPr lang="en-US" dirty="0" smtClean="0"/>
              <a:t>Quit;</a:t>
            </a:r>
          </a:p>
          <a:p>
            <a:pPr marL="0" indent="0">
              <a:buNone/>
            </a:pPr>
            <a:endParaRPr lang="en-US" dirty="0"/>
          </a:p>
        </p:txBody>
      </p:sp>
    </p:spTree>
    <p:extLst>
      <p:ext uri="{BB962C8B-B14F-4D97-AF65-F5344CB8AC3E}">
        <p14:creationId xmlns:p14="http://schemas.microsoft.com/office/powerpoint/2010/main" val="639010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lstStyle/>
          <a:p>
            <a:pPr marL="0" indent="0">
              <a:buNone/>
            </a:pPr>
            <a:endParaRPr lang="en-US" sz="1600" dirty="0"/>
          </a:p>
          <a:p>
            <a:pPr marL="0" indent="0">
              <a:buNone/>
            </a:pPr>
            <a:r>
              <a:rPr lang="en-US" sz="1600" dirty="0"/>
              <a:t>        </a:t>
            </a:r>
            <a:r>
              <a:rPr lang="en-US" sz="1600" b="1" dirty="0"/>
              <a:t>Alphabetic List of Variables and Attributes</a:t>
            </a:r>
          </a:p>
          <a:p>
            <a:pPr marL="0" indent="0">
              <a:buNone/>
            </a:pPr>
            <a:endParaRPr lang="en-US" sz="1600" dirty="0"/>
          </a:p>
          <a:p>
            <a:pPr marL="0" indent="0">
              <a:buNone/>
            </a:pPr>
            <a:r>
              <a:rPr lang="en-US" sz="1600" dirty="0"/>
              <a:t> #    Variable          </a:t>
            </a:r>
            <a:r>
              <a:rPr lang="en-US" sz="1600" dirty="0" smtClean="0"/>
              <a:t>       Type    </a:t>
            </a:r>
            <a:r>
              <a:rPr lang="en-US" sz="1600" dirty="0"/>
              <a:t>Len    Format     </a:t>
            </a:r>
            <a:r>
              <a:rPr lang="en-US" sz="1600" dirty="0" err="1" smtClean="0"/>
              <a:t>Informat</a:t>
            </a:r>
            <a:endParaRPr lang="en-US" sz="1600" dirty="0"/>
          </a:p>
          <a:p>
            <a:pPr marL="0" indent="0">
              <a:buNone/>
            </a:pPr>
            <a:r>
              <a:rPr lang="en-US" sz="1600" dirty="0"/>
              <a:t> 1    </a:t>
            </a:r>
            <a:r>
              <a:rPr lang="en-US" sz="1600" dirty="0" err="1"/>
              <a:t>CaseID</a:t>
            </a:r>
            <a:r>
              <a:rPr lang="en-US" sz="1600" dirty="0"/>
              <a:t>       </a:t>
            </a:r>
            <a:r>
              <a:rPr lang="en-US" sz="1600" dirty="0" smtClean="0"/>
              <a:t>	     </a:t>
            </a:r>
            <a:r>
              <a:rPr lang="en-US" sz="1600" dirty="0" err="1"/>
              <a:t>Num</a:t>
            </a:r>
            <a:r>
              <a:rPr lang="en-US" sz="1600" dirty="0"/>
              <a:t>       8    BEST12.    BEST32.</a:t>
            </a:r>
          </a:p>
          <a:p>
            <a:pPr marL="0" indent="0">
              <a:buNone/>
            </a:pPr>
            <a:r>
              <a:rPr lang="en-US" sz="1600" dirty="0"/>
              <a:t> 5    DOB              </a:t>
            </a:r>
            <a:r>
              <a:rPr lang="en-US" sz="1600" dirty="0" smtClean="0"/>
              <a:t>	     </a:t>
            </a:r>
            <a:r>
              <a:rPr lang="en-US" sz="1600" dirty="0" err="1"/>
              <a:t>Num</a:t>
            </a:r>
            <a:r>
              <a:rPr lang="en-US" sz="1600" dirty="0"/>
              <a:t>       8    DATE7.     DATE7.</a:t>
            </a:r>
          </a:p>
          <a:p>
            <a:pPr marL="0" indent="0">
              <a:buNone/>
            </a:pPr>
            <a:r>
              <a:rPr lang="en-US" sz="1600" dirty="0"/>
              <a:t> 7    </a:t>
            </a:r>
            <a:r>
              <a:rPr lang="en-US" sz="1600" dirty="0" err="1"/>
              <a:t>Init_BP_dias</a:t>
            </a:r>
            <a:r>
              <a:rPr lang="en-US" sz="1600" dirty="0"/>
              <a:t>     </a:t>
            </a:r>
            <a:r>
              <a:rPr lang="en-US" sz="1600" dirty="0" smtClean="0"/>
              <a:t>     </a:t>
            </a:r>
            <a:r>
              <a:rPr lang="en-US" sz="1600" dirty="0" err="1"/>
              <a:t>Num</a:t>
            </a:r>
            <a:r>
              <a:rPr lang="en-US" sz="1600" dirty="0"/>
              <a:t>       8    BEST12.    BEST32.</a:t>
            </a:r>
          </a:p>
          <a:p>
            <a:pPr marL="0" indent="0">
              <a:buNone/>
            </a:pPr>
            <a:r>
              <a:rPr lang="en-US" sz="1600" dirty="0"/>
              <a:t> 6    </a:t>
            </a:r>
            <a:r>
              <a:rPr lang="en-US" sz="1600" dirty="0" err="1"/>
              <a:t>Init_BP_sys</a:t>
            </a:r>
            <a:r>
              <a:rPr lang="en-US" sz="1600" dirty="0"/>
              <a:t>       </a:t>
            </a:r>
            <a:r>
              <a:rPr lang="en-US" sz="1600" dirty="0" smtClean="0"/>
              <a:t>    </a:t>
            </a:r>
            <a:r>
              <a:rPr lang="en-US" sz="1600" dirty="0" err="1" smtClean="0"/>
              <a:t>Num</a:t>
            </a:r>
            <a:r>
              <a:rPr lang="en-US" sz="1600" dirty="0" smtClean="0"/>
              <a:t>       </a:t>
            </a:r>
            <a:r>
              <a:rPr lang="en-US" sz="1600" dirty="0"/>
              <a:t>8    BEST12.    BEST32.</a:t>
            </a:r>
          </a:p>
          <a:p>
            <a:pPr marL="0" indent="0">
              <a:buNone/>
            </a:pPr>
            <a:r>
              <a:rPr lang="en-US" sz="1600" dirty="0"/>
              <a:t> 3    </a:t>
            </a:r>
            <a:r>
              <a:rPr lang="en-US" sz="1600" dirty="0" err="1"/>
              <a:t>Init_Height_cm</a:t>
            </a:r>
            <a:r>
              <a:rPr lang="en-US" sz="1600" dirty="0"/>
              <a:t>   </a:t>
            </a:r>
            <a:r>
              <a:rPr lang="en-US" sz="1600" dirty="0" smtClean="0"/>
              <a:t>   </a:t>
            </a:r>
            <a:r>
              <a:rPr lang="en-US" sz="1600" dirty="0" err="1"/>
              <a:t>Num</a:t>
            </a:r>
            <a:r>
              <a:rPr lang="en-US" sz="1600" dirty="0"/>
              <a:t>       8    BEST12.    BEST32.</a:t>
            </a:r>
          </a:p>
          <a:p>
            <a:pPr marL="0" indent="0">
              <a:buNone/>
            </a:pPr>
            <a:r>
              <a:rPr lang="en-US" sz="1600" dirty="0"/>
              <a:t> 8    </a:t>
            </a:r>
            <a:r>
              <a:rPr lang="en-US" sz="1600" dirty="0" err="1"/>
              <a:t>Init_TotalChol</a:t>
            </a:r>
            <a:r>
              <a:rPr lang="en-US" sz="1600" dirty="0"/>
              <a:t>    </a:t>
            </a:r>
            <a:r>
              <a:rPr lang="en-US" sz="1600" dirty="0" smtClean="0"/>
              <a:t>    </a:t>
            </a:r>
            <a:r>
              <a:rPr lang="en-US" sz="1600" dirty="0" err="1" smtClean="0"/>
              <a:t>Num</a:t>
            </a:r>
            <a:r>
              <a:rPr lang="en-US" sz="1600" dirty="0" smtClean="0"/>
              <a:t>       </a:t>
            </a:r>
            <a:r>
              <a:rPr lang="en-US" sz="1600" dirty="0"/>
              <a:t>8    BEST12.    BEST32.</a:t>
            </a:r>
          </a:p>
          <a:p>
            <a:pPr marL="0" indent="0">
              <a:buNone/>
            </a:pPr>
            <a:r>
              <a:rPr lang="en-US" sz="1600" dirty="0"/>
              <a:t> 4    </a:t>
            </a:r>
            <a:r>
              <a:rPr lang="en-US" sz="1600" dirty="0" err="1"/>
              <a:t>Init_Weight_kg</a:t>
            </a:r>
            <a:r>
              <a:rPr lang="en-US" sz="1600" dirty="0"/>
              <a:t>    </a:t>
            </a:r>
            <a:r>
              <a:rPr lang="en-US" sz="1600" dirty="0" smtClean="0"/>
              <a:t>  </a:t>
            </a:r>
            <a:r>
              <a:rPr lang="en-US" sz="1600" dirty="0" err="1" smtClean="0"/>
              <a:t>Num</a:t>
            </a:r>
            <a:r>
              <a:rPr lang="en-US" sz="1600" dirty="0" smtClean="0"/>
              <a:t>       </a:t>
            </a:r>
            <a:r>
              <a:rPr lang="en-US" sz="1600" dirty="0"/>
              <a:t>8    BEST12.    BEST32.</a:t>
            </a:r>
          </a:p>
          <a:p>
            <a:pPr marL="0" indent="0">
              <a:buNone/>
            </a:pPr>
            <a:r>
              <a:rPr lang="en-US" sz="1600" dirty="0"/>
              <a:t> 2    </a:t>
            </a:r>
            <a:r>
              <a:rPr lang="en-US" sz="1600" dirty="0" err="1"/>
              <a:t>Init_dt</a:t>
            </a:r>
            <a:r>
              <a:rPr lang="en-US" sz="1600" dirty="0"/>
              <a:t>           </a:t>
            </a:r>
            <a:r>
              <a:rPr lang="en-US" sz="1600" dirty="0" smtClean="0"/>
              <a:t>         </a:t>
            </a:r>
            <a:r>
              <a:rPr lang="en-US" sz="1600" dirty="0" err="1" smtClean="0"/>
              <a:t>Num</a:t>
            </a:r>
            <a:r>
              <a:rPr lang="en-US" sz="1600" dirty="0" smtClean="0"/>
              <a:t>       </a:t>
            </a:r>
            <a:r>
              <a:rPr lang="en-US" sz="1600" dirty="0"/>
              <a:t>8    DATE7.     DATE7.</a:t>
            </a:r>
          </a:p>
          <a:p>
            <a:pPr marL="0" indent="0">
              <a:buNone/>
            </a:pPr>
            <a:r>
              <a:rPr lang="en-US" sz="1600" dirty="0"/>
              <a:t>12    age              </a:t>
            </a:r>
            <a:r>
              <a:rPr lang="en-US" sz="1600" dirty="0" smtClean="0"/>
              <a:t>         </a:t>
            </a:r>
            <a:r>
              <a:rPr lang="en-US" sz="1600" dirty="0" err="1"/>
              <a:t>Num</a:t>
            </a:r>
            <a:r>
              <a:rPr lang="en-US" sz="1600" dirty="0"/>
              <a:t>       8</a:t>
            </a:r>
          </a:p>
          <a:p>
            <a:pPr marL="0" indent="0">
              <a:buNone/>
            </a:pPr>
            <a:r>
              <a:rPr lang="pt-BR" sz="1600" dirty="0"/>
              <a:t>11    bmi_0             </a:t>
            </a:r>
            <a:r>
              <a:rPr lang="pt-BR" sz="1600" dirty="0" smtClean="0"/>
              <a:t>      Num       </a:t>
            </a:r>
            <a:r>
              <a:rPr lang="pt-BR" sz="1600" dirty="0"/>
              <a:t>8    8.1</a:t>
            </a:r>
          </a:p>
          <a:p>
            <a:pPr marL="0" indent="0">
              <a:buNone/>
            </a:pPr>
            <a:r>
              <a:rPr lang="en-US" sz="1600" dirty="0"/>
              <a:t>10    gender            </a:t>
            </a:r>
            <a:r>
              <a:rPr lang="en-US" sz="1600" dirty="0" smtClean="0"/>
              <a:t>      Char      </a:t>
            </a:r>
            <a:r>
              <a:rPr lang="en-US" sz="1600" dirty="0"/>
              <a:t>1    $1.        $1.</a:t>
            </a:r>
          </a:p>
          <a:p>
            <a:pPr marL="0" indent="0">
              <a:buNone/>
            </a:pPr>
            <a:r>
              <a:rPr lang="en-US" sz="1600" dirty="0"/>
              <a:t> 9    group             </a:t>
            </a:r>
            <a:r>
              <a:rPr lang="en-US" sz="1600" dirty="0" smtClean="0"/>
              <a:t>        Char      </a:t>
            </a:r>
            <a:r>
              <a:rPr lang="en-US" sz="1600" dirty="0"/>
              <a:t>7    $7.        $7</a:t>
            </a:r>
            <a:r>
              <a:rPr lang="en-US" sz="1600" dirty="0" smtClean="0"/>
              <a:t>.</a:t>
            </a:r>
          </a:p>
          <a:p>
            <a:pPr marL="0" indent="0">
              <a:buNone/>
            </a:pPr>
            <a:endParaRPr lang="en-US" sz="1600" dirty="0"/>
          </a:p>
          <a:p>
            <a:pPr marL="0" indent="0">
              <a:buNone/>
            </a:pPr>
            <a:r>
              <a:rPr lang="en-US" sz="1600" b="1" dirty="0"/>
              <a:t>Alphabetic List of Indexes and </a:t>
            </a:r>
            <a:r>
              <a:rPr lang="en-US" sz="1600" b="1" dirty="0" smtClean="0"/>
              <a:t>Attributes</a:t>
            </a:r>
            <a:endParaRPr lang="en-US" sz="1600" b="1" dirty="0"/>
          </a:p>
          <a:p>
            <a:pPr marL="0" indent="0">
              <a:buNone/>
            </a:pPr>
            <a:r>
              <a:rPr lang="en-US" sz="1600" dirty="0"/>
              <a:t>                 # of</a:t>
            </a:r>
          </a:p>
          <a:p>
            <a:pPr marL="0" indent="0">
              <a:buNone/>
            </a:pPr>
            <a:r>
              <a:rPr lang="en-US" sz="1600" dirty="0"/>
              <a:t>               Unique</a:t>
            </a:r>
          </a:p>
          <a:p>
            <a:pPr marL="0" indent="0">
              <a:buNone/>
            </a:pPr>
            <a:r>
              <a:rPr lang="en-US" sz="1600" dirty="0"/>
              <a:t>#    Index     </a:t>
            </a:r>
            <a:r>
              <a:rPr lang="en-US" sz="1600" dirty="0" smtClean="0"/>
              <a:t>Values</a:t>
            </a:r>
            <a:endParaRPr lang="en-US" sz="1600" dirty="0"/>
          </a:p>
          <a:p>
            <a:pPr marL="0" indent="0">
              <a:buNone/>
            </a:pPr>
            <a:r>
              <a:rPr lang="en-US" sz="1600" dirty="0"/>
              <a:t>1    </a:t>
            </a:r>
            <a:r>
              <a:rPr lang="en-US" sz="1600" dirty="0" err="1"/>
              <a:t>CaseID</a:t>
            </a:r>
            <a:r>
              <a:rPr lang="en-US" sz="1600" dirty="0"/>
              <a:t>       330</a:t>
            </a:r>
          </a:p>
        </p:txBody>
      </p:sp>
    </p:spTree>
    <p:extLst>
      <p:ext uri="{BB962C8B-B14F-4D97-AF65-F5344CB8AC3E}">
        <p14:creationId xmlns:p14="http://schemas.microsoft.com/office/powerpoint/2010/main" val="3905806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USING INDEXING</a:t>
            </a:r>
            <a:endParaRPr lang="en-US" dirty="0">
              <a:latin typeface="Arial Black" pitchFamily="34" charset="0"/>
            </a:endParaRPr>
          </a:p>
        </p:txBody>
      </p:sp>
      <p:sp>
        <p:nvSpPr>
          <p:cNvPr id="3" name="Content Placeholder 2"/>
          <p:cNvSpPr>
            <a:spLocks noGrp="1"/>
          </p:cNvSpPr>
          <p:nvPr>
            <p:ph idx="1"/>
          </p:nvPr>
        </p:nvSpPr>
        <p:spPr>
          <a:xfrm>
            <a:off x="457200" y="1600201"/>
            <a:ext cx="8229600" cy="1828800"/>
          </a:xfrm>
          <a:solidFill>
            <a:srgbClr val="CCFFFF"/>
          </a:solidFill>
        </p:spPr>
        <p:txBody>
          <a:bodyPr/>
          <a:lstStyle/>
          <a:p>
            <a:pPr marL="0" indent="0">
              <a:buNone/>
            </a:pPr>
            <a:r>
              <a:rPr lang="en-US" dirty="0" smtClean="0"/>
              <a:t>PROC PRINT data=</a:t>
            </a:r>
            <a:r>
              <a:rPr lang="en-US" dirty="0" err="1" smtClean="0"/>
              <a:t>my.weight_reg</a:t>
            </a:r>
            <a:r>
              <a:rPr lang="en-US" dirty="0" smtClean="0"/>
              <a:t>;</a:t>
            </a:r>
          </a:p>
          <a:p>
            <a:pPr marL="0" indent="0">
              <a:buNone/>
            </a:pPr>
            <a:r>
              <a:rPr lang="en-US" dirty="0" smtClean="0"/>
              <a:t>BY </a:t>
            </a:r>
            <a:r>
              <a:rPr lang="en-US" dirty="0" err="1" smtClean="0"/>
              <a:t>caseId</a:t>
            </a:r>
            <a:r>
              <a:rPr lang="en-US" dirty="0" smtClean="0"/>
              <a:t>;</a:t>
            </a:r>
          </a:p>
          <a:p>
            <a:pPr marL="0" indent="0">
              <a:buNone/>
            </a:pPr>
            <a:r>
              <a:rPr lang="en-US" dirty="0" smtClean="0"/>
              <a:t>ID </a:t>
            </a:r>
            <a:r>
              <a:rPr lang="en-US" dirty="0" err="1" smtClean="0"/>
              <a:t>caseID</a:t>
            </a:r>
            <a:r>
              <a:rPr lang="en-US" dirty="0" smtClean="0"/>
              <a:t>;</a:t>
            </a:r>
          </a:p>
          <a:p>
            <a:pPr marL="0" indent="0">
              <a:buNone/>
            </a:pPr>
            <a:r>
              <a:rPr lang="en-US" dirty="0" smtClean="0"/>
              <a:t>Run;</a:t>
            </a:r>
            <a:endParaRPr lang="en-US" dirty="0"/>
          </a:p>
        </p:txBody>
      </p:sp>
      <p:sp>
        <p:nvSpPr>
          <p:cNvPr id="4" name="TextBox 3"/>
          <p:cNvSpPr txBox="1"/>
          <p:nvPr/>
        </p:nvSpPr>
        <p:spPr>
          <a:xfrm>
            <a:off x="228600" y="4419600"/>
            <a:ext cx="7610738" cy="2062103"/>
          </a:xfrm>
          <a:prstGeom prst="rect">
            <a:avLst/>
          </a:prstGeom>
          <a:noFill/>
        </p:spPr>
        <p:txBody>
          <a:bodyPr wrap="none" rtlCol="0">
            <a:spAutoFit/>
          </a:bodyPr>
          <a:lstStyle/>
          <a:p>
            <a:r>
              <a:rPr lang="en-US" sz="1600" dirty="0"/>
              <a:t>9264  PROC PRINT data=</a:t>
            </a:r>
            <a:r>
              <a:rPr lang="en-US" sz="1600" dirty="0" err="1"/>
              <a:t>my.weight_reg</a:t>
            </a:r>
            <a:r>
              <a:rPr lang="en-US" sz="1600" dirty="0"/>
              <a:t>;</a:t>
            </a:r>
          </a:p>
          <a:p>
            <a:r>
              <a:rPr lang="en-US" sz="1600" dirty="0"/>
              <a:t>9265  BY </a:t>
            </a:r>
            <a:r>
              <a:rPr lang="en-US" sz="1600" dirty="0" err="1"/>
              <a:t>caseId</a:t>
            </a:r>
            <a:r>
              <a:rPr lang="en-US" sz="1600" dirty="0"/>
              <a:t>;</a:t>
            </a:r>
          </a:p>
          <a:p>
            <a:r>
              <a:rPr lang="en-US" sz="1600" dirty="0"/>
              <a:t>NOTE: An index was selected to execute the BY statement.</a:t>
            </a:r>
          </a:p>
          <a:p>
            <a:r>
              <a:rPr lang="en-US" sz="1600" dirty="0"/>
              <a:t>      The observations will be returned in index order rather than in physical order</a:t>
            </a:r>
            <a:r>
              <a:rPr lang="en-US" sz="1600"/>
              <a:t>.  </a:t>
            </a:r>
            <a:r>
              <a:rPr lang="en-US" sz="1600" smtClean="0"/>
              <a:t/>
            </a:r>
            <a:br>
              <a:rPr lang="en-US" sz="1600" smtClean="0"/>
            </a:br>
            <a:r>
              <a:rPr lang="en-US" sz="1600" smtClean="0"/>
              <a:t>	The </a:t>
            </a:r>
            <a:r>
              <a:rPr lang="en-US" sz="1600" dirty="0"/>
              <a:t>selected index is for the variable(s):</a:t>
            </a:r>
          </a:p>
          <a:p>
            <a:r>
              <a:rPr lang="en-US" sz="1600" dirty="0"/>
              <a:t> </a:t>
            </a:r>
            <a:r>
              <a:rPr lang="en-US" sz="1600" dirty="0" err="1"/>
              <a:t>CaseID</a:t>
            </a:r>
            <a:endParaRPr lang="en-US" sz="1600" dirty="0"/>
          </a:p>
          <a:p>
            <a:r>
              <a:rPr lang="en-US" sz="1600" dirty="0"/>
              <a:t>9266  ID </a:t>
            </a:r>
            <a:r>
              <a:rPr lang="en-US" sz="1600" dirty="0" err="1"/>
              <a:t>caseID</a:t>
            </a:r>
            <a:r>
              <a:rPr lang="en-US" sz="1600" dirty="0"/>
              <a:t>;</a:t>
            </a:r>
          </a:p>
          <a:p>
            <a:r>
              <a:rPr lang="en-US" sz="1600" dirty="0"/>
              <a:t>9267  Run;</a:t>
            </a:r>
          </a:p>
        </p:txBody>
      </p:sp>
    </p:spTree>
    <p:extLst>
      <p:ext uri="{BB962C8B-B14F-4D97-AF65-F5344CB8AC3E}">
        <p14:creationId xmlns:p14="http://schemas.microsoft.com/office/powerpoint/2010/main" val="363717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09600"/>
            <a:ext cx="8229600" cy="1143000"/>
          </a:xfrm>
        </p:spPr>
        <p:txBody>
          <a:bodyPr/>
          <a:lstStyle/>
          <a:p>
            <a:pPr eaLnBrk="1" hangingPunct="1"/>
            <a:r>
              <a:rPr lang="en-US" dirty="0" smtClean="0">
                <a:latin typeface="Arial Black" pitchFamily="34" charset="0"/>
              </a:rPr>
              <a:t>Merging 2 structural similar sets</a:t>
            </a:r>
          </a:p>
        </p:txBody>
      </p:sp>
      <p:sp>
        <p:nvSpPr>
          <p:cNvPr id="12291" name="Rectangle 3"/>
          <p:cNvSpPr>
            <a:spLocks noGrp="1" noChangeArrowheads="1"/>
          </p:cNvSpPr>
          <p:nvPr>
            <p:ph type="body" idx="1"/>
          </p:nvPr>
        </p:nvSpPr>
        <p:spPr>
          <a:xfrm>
            <a:off x="457200" y="2286000"/>
            <a:ext cx="8229600" cy="1905000"/>
          </a:xfrm>
          <a:solidFill>
            <a:srgbClr val="99CCFF"/>
          </a:solidFill>
        </p:spPr>
        <p:txBody>
          <a:bodyPr/>
          <a:lstStyle/>
          <a:p>
            <a:pPr eaLnBrk="1" hangingPunct="1">
              <a:buFontTx/>
              <a:buNone/>
            </a:pPr>
            <a:r>
              <a:rPr lang="en-US" smtClean="0"/>
              <a:t>DATA My.AZ_data;</a:t>
            </a:r>
          </a:p>
          <a:p>
            <a:pPr eaLnBrk="1" hangingPunct="1">
              <a:buFontTx/>
              <a:buNone/>
            </a:pPr>
            <a:r>
              <a:rPr lang="en-US" smtClean="0"/>
              <a:t>SET  My.UMC_data  My.TMC_data;</a:t>
            </a:r>
          </a:p>
          <a:p>
            <a:pPr eaLnBrk="1" hangingPunct="1">
              <a:buFontTx/>
              <a:buNone/>
            </a:pPr>
            <a:r>
              <a:rPr lang="en-US" smtClean="0"/>
              <a:t>RUN;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USING INDEXING</a:t>
            </a:r>
            <a:endParaRPr lang="en-US" dirty="0">
              <a:latin typeface="Arial Black" pitchFamily="34" charset="0"/>
            </a:endParaRPr>
          </a:p>
        </p:txBody>
      </p:sp>
      <p:sp>
        <p:nvSpPr>
          <p:cNvPr id="3" name="Content Placeholder 2"/>
          <p:cNvSpPr>
            <a:spLocks noGrp="1"/>
          </p:cNvSpPr>
          <p:nvPr>
            <p:ph idx="1"/>
          </p:nvPr>
        </p:nvSpPr>
        <p:spPr>
          <a:xfrm>
            <a:off x="457200" y="1600200"/>
            <a:ext cx="8229600" cy="2362199"/>
          </a:xfrm>
          <a:solidFill>
            <a:srgbClr val="CCFFFF"/>
          </a:solidFill>
        </p:spPr>
        <p:txBody>
          <a:bodyPr/>
          <a:lstStyle/>
          <a:p>
            <a:pPr marL="0" indent="0">
              <a:buNone/>
            </a:pPr>
            <a:r>
              <a:rPr lang="en-US" dirty="0" smtClean="0"/>
              <a:t>PROC MEANS data=</a:t>
            </a:r>
            <a:r>
              <a:rPr lang="en-US" dirty="0" err="1" smtClean="0"/>
              <a:t>my.weight_reg</a:t>
            </a:r>
            <a:r>
              <a:rPr lang="en-US" dirty="0" smtClean="0"/>
              <a:t>;</a:t>
            </a:r>
          </a:p>
          <a:p>
            <a:pPr marL="0" indent="0">
              <a:buNone/>
            </a:pPr>
            <a:r>
              <a:rPr lang="en-US" dirty="0" smtClean="0"/>
              <a:t>VAR weight;</a:t>
            </a:r>
          </a:p>
          <a:p>
            <a:pPr marL="0" indent="0">
              <a:buNone/>
            </a:pPr>
            <a:r>
              <a:rPr lang="en-US" dirty="0" smtClean="0"/>
              <a:t>Where gender=‘M” and Race=“</a:t>
            </a:r>
            <a:r>
              <a:rPr lang="en-US" dirty="0" err="1" smtClean="0"/>
              <a:t>AfriAM</a:t>
            </a:r>
            <a:r>
              <a:rPr lang="en-US" dirty="0" smtClean="0"/>
              <a:t>”;</a:t>
            </a:r>
          </a:p>
          <a:p>
            <a:pPr marL="0" indent="0">
              <a:buNone/>
            </a:pPr>
            <a:r>
              <a:rPr lang="en-US" dirty="0" smtClean="0"/>
              <a:t>Run;</a:t>
            </a:r>
            <a:endParaRPr lang="en-US" dirty="0"/>
          </a:p>
        </p:txBody>
      </p:sp>
    </p:spTree>
    <p:extLst>
      <p:ext uri="{BB962C8B-B14F-4D97-AF65-F5344CB8AC3E}">
        <p14:creationId xmlns:p14="http://schemas.microsoft.com/office/powerpoint/2010/main" val="3993163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USING INDEXING</a:t>
            </a:r>
            <a:endParaRPr lang="en-US" dirty="0">
              <a:latin typeface="Arial Black" pitchFamily="34" charset="0"/>
            </a:endParaRPr>
          </a:p>
        </p:txBody>
      </p:sp>
      <p:sp>
        <p:nvSpPr>
          <p:cNvPr id="3" name="Content Placeholder 2"/>
          <p:cNvSpPr>
            <a:spLocks noGrp="1"/>
          </p:cNvSpPr>
          <p:nvPr>
            <p:ph idx="1"/>
          </p:nvPr>
        </p:nvSpPr>
        <p:spPr>
          <a:xfrm>
            <a:off x="381000" y="1219200"/>
            <a:ext cx="8229600" cy="5638800"/>
          </a:xfrm>
          <a:solidFill>
            <a:srgbClr val="CCFFFF"/>
          </a:solidFill>
        </p:spPr>
        <p:txBody>
          <a:bodyPr/>
          <a:lstStyle/>
          <a:p>
            <a:pPr marL="0" indent="0">
              <a:buNone/>
            </a:pPr>
            <a:r>
              <a:rPr lang="en-US" sz="2000" b="1" dirty="0"/>
              <a:t>data</a:t>
            </a:r>
            <a:r>
              <a:rPr lang="en-US" sz="2000" dirty="0"/>
              <a:t> </a:t>
            </a:r>
            <a:r>
              <a:rPr lang="en-US" sz="2000" dirty="0" err="1"/>
              <a:t>test_pta_reg</a:t>
            </a:r>
            <a:r>
              <a:rPr lang="en-US" sz="2000" dirty="0"/>
              <a:t> (index=(</a:t>
            </a:r>
            <a:r>
              <a:rPr lang="en-US" sz="2000" dirty="0" err="1"/>
              <a:t>px_id</a:t>
            </a:r>
            <a:r>
              <a:rPr lang="en-US" sz="2000" dirty="0"/>
              <a:t> </a:t>
            </a:r>
            <a:r>
              <a:rPr lang="en-US" sz="2000" dirty="0" err="1"/>
              <a:t>tx_dt</a:t>
            </a:r>
            <a:r>
              <a:rPr lang="en-US" sz="2000" dirty="0"/>
              <a:t>));</a:t>
            </a:r>
          </a:p>
          <a:p>
            <a:pPr marL="0" indent="0">
              <a:buNone/>
            </a:pPr>
            <a:r>
              <a:rPr lang="en-US" sz="2000" dirty="0"/>
              <a:t>set </a:t>
            </a:r>
            <a:r>
              <a:rPr lang="en-US" sz="2000" dirty="0" err="1"/>
              <a:t>my.test_pta_reg</a:t>
            </a:r>
            <a:r>
              <a:rPr lang="en-US" sz="2000" dirty="0"/>
              <a:t>;</a:t>
            </a:r>
          </a:p>
          <a:p>
            <a:pPr marL="0" indent="0">
              <a:buNone/>
            </a:pPr>
            <a:r>
              <a:rPr lang="en-US" sz="2000" b="1" dirty="0"/>
              <a:t>run</a:t>
            </a:r>
            <a:r>
              <a:rPr lang="en-US" sz="2000" dirty="0"/>
              <a:t>;</a:t>
            </a:r>
          </a:p>
          <a:p>
            <a:pPr marL="0" indent="0">
              <a:buNone/>
            </a:pPr>
            <a:r>
              <a:rPr lang="en-US" sz="2000" b="1" dirty="0"/>
              <a:t>proc</a:t>
            </a:r>
            <a:r>
              <a:rPr lang="en-US" sz="2000" dirty="0"/>
              <a:t> </a:t>
            </a:r>
            <a:r>
              <a:rPr lang="en-US" sz="2000" b="1" dirty="0"/>
              <a:t>contents</a:t>
            </a:r>
            <a:r>
              <a:rPr lang="en-US" sz="2000" dirty="0"/>
              <a:t>;</a:t>
            </a:r>
          </a:p>
          <a:p>
            <a:pPr marL="0" indent="0">
              <a:buNone/>
            </a:pPr>
            <a:r>
              <a:rPr lang="en-US" sz="2000" b="1" dirty="0"/>
              <a:t>run</a:t>
            </a:r>
            <a:r>
              <a:rPr lang="en-US" sz="2000" dirty="0"/>
              <a:t>;</a:t>
            </a:r>
          </a:p>
          <a:p>
            <a:pPr marL="0" indent="0">
              <a:buNone/>
            </a:pPr>
            <a:r>
              <a:rPr lang="en-US" sz="2000" b="1" dirty="0"/>
              <a:t>data</a:t>
            </a:r>
            <a:r>
              <a:rPr lang="en-US" sz="2000" dirty="0"/>
              <a:t> </a:t>
            </a:r>
            <a:r>
              <a:rPr lang="en-US" sz="2000" dirty="0" err="1"/>
              <a:t>test_pta_fu</a:t>
            </a:r>
            <a:r>
              <a:rPr lang="en-US" sz="2000" dirty="0"/>
              <a:t> (index=(</a:t>
            </a:r>
            <a:r>
              <a:rPr lang="en-US" sz="2000" dirty="0" err="1"/>
              <a:t>px_id</a:t>
            </a:r>
            <a:r>
              <a:rPr lang="en-US" sz="2000" dirty="0"/>
              <a:t> </a:t>
            </a:r>
            <a:r>
              <a:rPr lang="en-US" sz="2000" dirty="0" err="1"/>
              <a:t>tx_dt</a:t>
            </a:r>
            <a:r>
              <a:rPr lang="en-US" sz="2000" dirty="0"/>
              <a:t>));</a:t>
            </a:r>
          </a:p>
          <a:p>
            <a:pPr marL="0" indent="0">
              <a:buNone/>
            </a:pPr>
            <a:r>
              <a:rPr lang="en-US" sz="2000" dirty="0"/>
              <a:t>set </a:t>
            </a:r>
            <a:r>
              <a:rPr lang="en-US" sz="2000" dirty="0" err="1"/>
              <a:t>my.test_pta_fu</a:t>
            </a:r>
            <a:r>
              <a:rPr lang="en-US" sz="2000" dirty="0"/>
              <a:t>;</a:t>
            </a:r>
          </a:p>
          <a:p>
            <a:pPr marL="0" indent="0">
              <a:buNone/>
            </a:pPr>
            <a:r>
              <a:rPr lang="en-US" sz="2000" b="1" dirty="0"/>
              <a:t>run</a:t>
            </a:r>
            <a:r>
              <a:rPr lang="en-US" sz="2000" dirty="0"/>
              <a:t>;</a:t>
            </a:r>
          </a:p>
          <a:p>
            <a:pPr marL="0" indent="0">
              <a:buNone/>
            </a:pPr>
            <a:r>
              <a:rPr lang="en-US" sz="2000" b="1" dirty="0"/>
              <a:t>proc</a:t>
            </a:r>
            <a:r>
              <a:rPr lang="en-US" sz="2000" dirty="0"/>
              <a:t> </a:t>
            </a:r>
            <a:r>
              <a:rPr lang="en-US" sz="2000" b="1" dirty="0"/>
              <a:t>contents</a:t>
            </a:r>
            <a:r>
              <a:rPr lang="en-US" sz="2000" dirty="0"/>
              <a:t>;</a:t>
            </a:r>
          </a:p>
          <a:p>
            <a:pPr marL="0" indent="0">
              <a:buNone/>
            </a:pPr>
            <a:r>
              <a:rPr lang="en-US" sz="2000" b="1" dirty="0"/>
              <a:t>run</a:t>
            </a:r>
            <a:r>
              <a:rPr lang="en-US" sz="2000" dirty="0"/>
              <a:t>;</a:t>
            </a:r>
          </a:p>
          <a:p>
            <a:pPr marL="0" indent="0">
              <a:buNone/>
            </a:pPr>
            <a:r>
              <a:rPr lang="en-US" sz="2000" b="1" dirty="0"/>
              <a:t>data</a:t>
            </a:r>
            <a:r>
              <a:rPr lang="en-US" sz="2000" dirty="0"/>
              <a:t> test;</a:t>
            </a:r>
          </a:p>
          <a:p>
            <a:pPr marL="0" indent="0">
              <a:buNone/>
            </a:pPr>
            <a:r>
              <a:rPr lang="en-US" sz="2000" dirty="0"/>
              <a:t>merge </a:t>
            </a:r>
            <a:r>
              <a:rPr lang="en-US" sz="2000" dirty="0" err="1"/>
              <a:t>test_pta_fu</a:t>
            </a:r>
            <a:r>
              <a:rPr lang="en-US" sz="2000" dirty="0"/>
              <a:t> </a:t>
            </a:r>
            <a:r>
              <a:rPr lang="en-US" sz="2000" dirty="0" err="1" smtClean="0"/>
              <a:t>test_pta_reg</a:t>
            </a:r>
            <a:r>
              <a:rPr lang="en-US" sz="2000" dirty="0" smtClean="0"/>
              <a:t> (in=PTA);</a:t>
            </a:r>
            <a:endParaRPr lang="en-US" sz="2000" dirty="0"/>
          </a:p>
          <a:p>
            <a:pPr marL="0" indent="0">
              <a:buNone/>
            </a:pPr>
            <a:r>
              <a:rPr lang="en-US" sz="2000" dirty="0"/>
              <a:t>by </a:t>
            </a:r>
            <a:r>
              <a:rPr lang="en-US" sz="2000" dirty="0" err="1"/>
              <a:t>px_id</a:t>
            </a:r>
            <a:r>
              <a:rPr lang="en-US" sz="2000" dirty="0"/>
              <a:t> </a:t>
            </a:r>
            <a:r>
              <a:rPr lang="en-US" sz="2000" dirty="0" err="1"/>
              <a:t>tx_dt</a:t>
            </a:r>
            <a:r>
              <a:rPr lang="en-US" sz="2000" dirty="0" smtClean="0"/>
              <a:t>;</a:t>
            </a:r>
          </a:p>
          <a:p>
            <a:pPr marL="0" indent="0">
              <a:buNone/>
            </a:pPr>
            <a:r>
              <a:rPr lang="en-US" sz="2000" dirty="0" smtClean="0"/>
              <a:t>If PTA;</a:t>
            </a:r>
            <a:endParaRPr lang="en-US" sz="2000" dirty="0"/>
          </a:p>
          <a:p>
            <a:pPr marL="0" indent="0">
              <a:buNone/>
            </a:pPr>
            <a:r>
              <a:rPr lang="en-US" sz="2000" b="1" dirty="0"/>
              <a:t>run</a:t>
            </a:r>
            <a:r>
              <a:rPr lang="en-US" sz="2000" dirty="0"/>
              <a:t>;</a:t>
            </a:r>
          </a:p>
        </p:txBody>
      </p:sp>
    </p:spTree>
    <p:extLst>
      <p:ext uri="{BB962C8B-B14F-4D97-AF65-F5344CB8AC3E}">
        <p14:creationId xmlns:p14="http://schemas.microsoft.com/office/powerpoint/2010/main" val="3364986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b="1" dirty="0" smtClean="0"/>
              <a:t>Without Indexes</a:t>
            </a:r>
            <a:endParaRPr lang="en-US" sz="5400" b="1" dirty="0"/>
          </a:p>
        </p:txBody>
      </p:sp>
      <p:sp>
        <p:nvSpPr>
          <p:cNvPr id="3" name="Content Placeholder 2"/>
          <p:cNvSpPr>
            <a:spLocks noGrp="1"/>
          </p:cNvSpPr>
          <p:nvPr>
            <p:ph idx="1"/>
          </p:nvPr>
        </p:nvSpPr>
        <p:spPr>
          <a:xfrm>
            <a:off x="457200" y="1219200"/>
            <a:ext cx="8229600" cy="5638800"/>
          </a:xfrm>
          <a:solidFill>
            <a:srgbClr val="CCFFFF"/>
          </a:solidFill>
        </p:spPr>
        <p:txBody>
          <a:bodyPr/>
          <a:lstStyle/>
          <a:p>
            <a:pPr marL="0" indent="0">
              <a:buNone/>
            </a:pPr>
            <a:r>
              <a:rPr lang="en-US" sz="2800" b="1" dirty="0"/>
              <a:t>proc</a:t>
            </a:r>
            <a:r>
              <a:rPr lang="en-US" sz="2800" dirty="0"/>
              <a:t> </a:t>
            </a:r>
            <a:r>
              <a:rPr lang="en-US" sz="2800" b="1" dirty="0"/>
              <a:t>sort</a:t>
            </a:r>
            <a:r>
              <a:rPr lang="en-US" sz="2800" dirty="0"/>
              <a:t> data=</a:t>
            </a:r>
            <a:r>
              <a:rPr lang="en-US" sz="2800" dirty="0" err="1"/>
              <a:t>my.test_pta_reg</a:t>
            </a:r>
            <a:r>
              <a:rPr lang="en-US" sz="2800" dirty="0"/>
              <a:t>;</a:t>
            </a:r>
          </a:p>
          <a:p>
            <a:pPr marL="0" indent="0">
              <a:buNone/>
            </a:pPr>
            <a:r>
              <a:rPr lang="en-US" sz="2800" dirty="0"/>
              <a:t>by </a:t>
            </a:r>
            <a:r>
              <a:rPr lang="en-US" sz="2800" dirty="0" err="1"/>
              <a:t>px_id</a:t>
            </a:r>
            <a:r>
              <a:rPr lang="en-US" sz="2800" dirty="0"/>
              <a:t> </a:t>
            </a:r>
            <a:r>
              <a:rPr lang="en-US" sz="2800" dirty="0" err="1"/>
              <a:t>tx_dt</a:t>
            </a:r>
            <a:r>
              <a:rPr lang="en-US" sz="2800" dirty="0"/>
              <a:t>;</a:t>
            </a:r>
          </a:p>
          <a:p>
            <a:pPr marL="0" indent="0">
              <a:buNone/>
            </a:pPr>
            <a:r>
              <a:rPr lang="en-US" sz="2800" b="1" dirty="0"/>
              <a:t>run</a:t>
            </a:r>
            <a:r>
              <a:rPr lang="en-US" sz="2800" dirty="0"/>
              <a:t>;</a:t>
            </a:r>
          </a:p>
          <a:p>
            <a:pPr marL="0" indent="0">
              <a:buNone/>
            </a:pPr>
            <a:r>
              <a:rPr lang="en-US" sz="2800" b="1" dirty="0"/>
              <a:t>proc</a:t>
            </a:r>
            <a:r>
              <a:rPr lang="en-US" sz="2800" dirty="0"/>
              <a:t> </a:t>
            </a:r>
            <a:r>
              <a:rPr lang="en-US" sz="2800" b="1" dirty="0"/>
              <a:t>sort</a:t>
            </a:r>
            <a:r>
              <a:rPr lang="en-US" sz="2800" dirty="0"/>
              <a:t> data=</a:t>
            </a:r>
            <a:r>
              <a:rPr lang="en-US" sz="2800" dirty="0" err="1"/>
              <a:t>my.test_pta_fu</a:t>
            </a:r>
            <a:r>
              <a:rPr lang="en-US" sz="2800" dirty="0"/>
              <a:t>;</a:t>
            </a:r>
          </a:p>
          <a:p>
            <a:pPr marL="0" indent="0">
              <a:buNone/>
            </a:pPr>
            <a:r>
              <a:rPr lang="en-US" sz="2800" dirty="0"/>
              <a:t>by </a:t>
            </a:r>
            <a:r>
              <a:rPr lang="en-US" sz="2800" dirty="0" err="1"/>
              <a:t>px_id</a:t>
            </a:r>
            <a:r>
              <a:rPr lang="en-US" sz="2800" dirty="0"/>
              <a:t> </a:t>
            </a:r>
            <a:r>
              <a:rPr lang="en-US" sz="2800" dirty="0" err="1"/>
              <a:t>tx_dt</a:t>
            </a:r>
            <a:r>
              <a:rPr lang="en-US" sz="2800" dirty="0"/>
              <a:t>;</a:t>
            </a:r>
          </a:p>
          <a:p>
            <a:pPr marL="0" indent="0">
              <a:buNone/>
            </a:pPr>
            <a:r>
              <a:rPr lang="en-US" sz="2800" b="1" dirty="0"/>
              <a:t>run</a:t>
            </a:r>
            <a:r>
              <a:rPr lang="en-US" sz="2800" dirty="0"/>
              <a:t>;</a:t>
            </a:r>
          </a:p>
          <a:p>
            <a:pPr marL="0" indent="0">
              <a:buNone/>
            </a:pPr>
            <a:r>
              <a:rPr lang="en-US" sz="2800" b="1" dirty="0"/>
              <a:t>data</a:t>
            </a:r>
            <a:r>
              <a:rPr lang="en-US" sz="2800" dirty="0"/>
              <a:t> test;</a:t>
            </a:r>
          </a:p>
          <a:p>
            <a:pPr marL="0" indent="0">
              <a:buNone/>
            </a:pPr>
            <a:r>
              <a:rPr lang="en-US" sz="2800" dirty="0"/>
              <a:t>merge </a:t>
            </a:r>
            <a:r>
              <a:rPr lang="en-US" sz="2800" dirty="0" err="1"/>
              <a:t>my.test_pta_fu</a:t>
            </a:r>
            <a:r>
              <a:rPr lang="en-US" sz="2800" dirty="0"/>
              <a:t> </a:t>
            </a:r>
            <a:r>
              <a:rPr lang="en-US" sz="2800" dirty="0" err="1"/>
              <a:t>my.test_pta_reg</a:t>
            </a:r>
            <a:r>
              <a:rPr lang="en-US" sz="2800" dirty="0"/>
              <a:t> (in=PTA);</a:t>
            </a:r>
          </a:p>
          <a:p>
            <a:pPr marL="0" indent="0">
              <a:buNone/>
            </a:pPr>
            <a:r>
              <a:rPr lang="en-US" sz="2800" dirty="0"/>
              <a:t>by </a:t>
            </a:r>
            <a:r>
              <a:rPr lang="en-US" sz="2800" dirty="0" err="1"/>
              <a:t>px_id</a:t>
            </a:r>
            <a:r>
              <a:rPr lang="en-US" sz="2800" dirty="0"/>
              <a:t> </a:t>
            </a:r>
            <a:r>
              <a:rPr lang="en-US" sz="2800" dirty="0" err="1"/>
              <a:t>tx_dt</a:t>
            </a:r>
            <a:r>
              <a:rPr lang="en-US" sz="2800" dirty="0"/>
              <a:t>;</a:t>
            </a:r>
          </a:p>
          <a:p>
            <a:pPr marL="0" indent="0">
              <a:buNone/>
            </a:pPr>
            <a:r>
              <a:rPr lang="en-US" sz="2800" dirty="0"/>
              <a:t>if PTA;</a:t>
            </a:r>
          </a:p>
          <a:p>
            <a:pPr marL="0" indent="0">
              <a:buNone/>
            </a:pPr>
            <a:r>
              <a:rPr lang="en-US" sz="2800" b="1" dirty="0"/>
              <a:t>run</a:t>
            </a:r>
            <a:r>
              <a:rPr lang="en-US" sz="2800" dirty="0"/>
              <a:t>;</a:t>
            </a:r>
          </a:p>
        </p:txBody>
      </p:sp>
    </p:spTree>
    <p:extLst>
      <p:ext uri="{BB962C8B-B14F-4D97-AF65-F5344CB8AC3E}">
        <p14:creationId xmlns:p14="http://schemas.microsoft.com/office/powerpoint/2010/main" val="17676291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Black" pitchFamily="34" charset="0"/>
              </a:rPr>
              <a:t>Writing several OUTPUT files</a:t>
            </a:r>
          </a:p>
        </p:txBody>
      </p:sp>
      <p:sp>
        <p:nvSpPr>
          <p:cNvPr id="16387" name="Content Placeholder 2"/>
          <p:cNvSpPr>
            <a:spLocks noGrp="1"/>
          </p:cNvSpPr>
          <p:nvPr>
            <p:ph idx="1"/>
          </p:nvPr>
        </p:nvSpPr>
        <p:spPr/>
        <p:txBody>
          <a:bodyPr/>
          <a:lstStyle/>
          <a:p>
            <a:pPr>
              <a:buFontTx/>
              <a:buNone/>
            </a:pPr>
            <a:r>
              <a:rPr lang="en-US" dirty="0" smtClean="0"/>
              <a:t>DATA tiger mouse;</a:t>
            </a:r>
          </a:p>
          <a:p>
            <a:pPr>
              <a:buFontTx/>
              <a:buNone/>
            </a:pPr>
            <a:r>
              <a:rPr lang="en-US" dirty="0" smtClean="0"/>
              <a:t>SET animals;</a:t>
            </a:r>
          </a:p>
          <a:p>
            <a:pPr>
              <a:buFontTx/>
              <a:buNone/>
            </a:pPr>
            <a:r>
              <a:rPr lang="en-US" dirty="0" smtClean="0"/>
              <a:t>………………………..</a:t>
            </a:r>
          </a:p>
          <a:p>
            <a:pPr>
              <a:buFontTx/>
              <a:buNone/>
            </a:pPr>
            <a:r>
              <a:rPr lang="en-US" dirty="0" smtClean="0"/>
              <a:t>If animal=“TIGER” then OUTPUT tiger;</a:t>
            </a:r>
          </a:p>
          <a:p>
            <a:pPr>
              <a:buFontTx/>
              <a:buNone/>
            </a:pPr>
            <a:r>
              <a:rPr lang="en-US" dirty="0" smtClean="0"/>
              <a:t>If animal=“MOUSE” then OUTPUT mouse;</a:t>
            </a:r>
          </a:p>
          <a:p>
            <a:pPr>
              <a:buFontTx/>
              <a:buNone/>
            </a:pPr>
            <a:r>
              <a:rPr lang="en-US" dirty="0" smtClean="0"/>
              <a:t>…………………….</a:t>
            </a:r>
          </a:p>
          <a:p>
            <a:pPr>
              <a:buFontTx/>
              <a:buNone/>
            </a:pPr>
            <a:endParaRPr lang="en-US" dirty="0" smtClean="0"/>
          </a:p>
        </p:txBody>
      </p:sp>
    </p:spTree>
    <p:extLst>
      <p:ext uri="{BB962C8B-B14F-4D97-AF65-F5344CB8AC3E}">
        <p14:creationId xmlns:p14="http://schemas.microsoft.com/office/powerpoint/2010/main" val="26074092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Replacing missing data with Summaries</a:t>
            </a:r>
          </a:p>
        </p:txBody>
      </p:sp>
      <p:graphicFrame>
        <p:nvGraphicFramePr>
          <p:cNvPr id="5" name="Table 4"/>
          <p:cNvGraphicFramePr>
            <a:graphicFrameLocks noGrp="1"/>
          </p:cNvGraphicFramePr>
          <p:nvPr/>
        </p:nvGraphicFramePr>
        <p:xfrm>
          <a:off x="1371600" y="1828800"/>
          <a:ext cx="6096000" cy="1854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ID</a:t>
                      </a:r>
                      <a:endParaRPr lang="en-US" dirty="0"/>
                    </a:p>
                  </a:txBody>
                  <a:tcPr/>
                </a:tc>
                <a:tc>
                  <a:txBody>
                    <a:bodyPr/>
                    <a:lstStyle/>
                    <a:p>
                      <a:r>
                        <a:rPr lang="en-US" dirty="0" smtClean="0"/>
                        <a:t>P1</a:t>
                      </a:r>
                      <a:endParaRPr lang="en-US" dirty="0"/>
                    </a:p>
                  </a:txBody>
                  <a:tcPr/>
                </a:tc>
                <a:tc>
                  <a:txBody>
                    <a:bodyPr/>
                    <a:lstStyle/>
                    <a:p>
                      <a:r>
                        <a:rPr lang="en-US" dirty="0" smtClean="0"/>
                        <a:t>P2</a:t>
                      </a:r>
                      <a:endParaRPr lang="en-US" dirty="0"/>
                    </a:p>
                  </a:txBody>
                  <a:tcPr/>
                </a:tc>
                <a:tc>
                  <a:txBody>
                    <a:bodyPr/>
                    <a:lstStyle/>
                    <a:p>
                      <a:r>
                        <a:rPr lang="en-US" dirty="0" smtClean="0"/>
                        <a:t>P3</a:t>
                      </a:r>
                      <a:endParaRPr lang="en-US" dirty="0"/>
                    </a:p>
                  </a:txBody>
                  <a:tcPr/>
                </a:tc>
                <a:tc>
                  <a:txBody>
                    <a:bodyPr/>
                    <a:lstStyle/>
                    <a:p>
                      <a:r>
                        <a:rPr lang="en-US" dirty="0" smtClean="0"/>
                        <a:t>P4</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Mean</a:t>
                      </a:r>
                      <a:endParaRPr lang="en-US" dirty="0"/>
                    </a:p>
                  </a:txBody>
                  <a:tcPr>
                    <a:solidFill>
                      <a:srgbClr val="FFFF00"/>
                    </a:solidFill>
                  </a:tcPr>
                </a:tc>
                <a:tc>
                  <a:txBody>
                    <a:bodyPr/>
                    <a:lstStyle/>
                    <a:p>
                      <a:r>
                        <a:rPr lang="en-US" dirty="0" smtClean="0"/>
                        <a:t>3.5</a:t>
                      </a:r>
                      <a:endParaRPr lang="en-US" dirty="0"/>
                    </a:p>
                  </a:txBody>
                  <a:tcPr>
                    <a:solidFill>
                      <a:srgbClr val="FFFF00"/>
                    </a:solidFill>
                  </a:tcPr>
                </a:tc>
                <a:tc>
                  <a:txBody>
                    <a:bodyPr/>
                    <a:lstStyle/>
                    <a:p>
                      <a:r>
                        <a:rPr lang="en-US" dirty="0" smtClean="0"/>
                        <a:t>5</a:t>
                      </a:r>
                      <a:endParaRPr lang="en-US" dirty="0"/>
                    </a:p>
                  </a:txBody>
                  <a:tcPr>
                    <a:solidFill>
                      <a:srgbClr val="FFFF00"/>
                    </a:solidFill>
                  </a:tcPr>
                </a:tc>
                <a:tc>
                  <a:txBody>
                    <a:bodyPr/>
                    <a:lstStyle/>
                    <a:p>
                      <a:r>
                        <a:rPr lang="en-US" dirty="0" smtClean="0"/>
                        <a:t>3.3</a:t>
                      </a:r>
                      <a:endParaRPr lang="en-US" dirty="0"/>
                    </a:p>
                  </a:txBody>
                  <a:tcPr>
                    <a:solidFill>
                      <a:srgbClr val="FFFF00"/>
                    </a:solidFill>
                  </a:tcPr>
                </a:tc>
                <a:tc>
                  <a:txBody>
                    <a:bodyPr/>
                    <a:lstStyle/>
                    <a:p>
                      <a:r>
                        <a:rPr lang="en-US" dirty="0" smtClean="0"/>
                        <a:t>4</a:t>
                      </a:r>
                      <a:endParaRPr lang="en-US" dirty="0"/>
                    </a:p>
                  </a:txBody>
                  <a:tcPr>
                    <a:solidFill>
                      <a:srgbClr val="FFFF00"/>
                    </a:solidFill>
                  </a:tcPr>
                </a:tc>
              </a:tr>
            </a:tbl>
          </a:graphicData>
        </a:graphic>
      </p:graphicFrame>
      <p:graphicFrame>
        <p:nvGraphicFramePr>
          <p:cNvPr id="6" name="Table 5"/>
          <p:cNvGraphicFramePr>
            <a:graphicFrameLocks noGrp="1"/>
          </p:cNvGraphicFramePr>
          <p:nvPr/>
        </p:nvGraphicFramePr>
        <p:xfrm>
          <a:off x="1371600" y="44958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ID</a:t>
                      </a:r>
                      <a:endParaRPr lang="en-US" dirty="0"/>
                    </a:p>
                  </a:txBody>
                  <a:tcPr/>
                </a:tc>
                <a:tc>
                  <a:txBody>
                    <a:bodyPr/>
                    <a:lstStyle/>
                    <a:p>
                      <a:r>
                        <a:rPr lang="en-US" dirty="0" smtClean="0"/>
                        <a:t>P1</a:t>
                      </a:r>
                      <a:endParaRPr lang="en-US" dirty="0"/>
                    </a:p>
                  </a:txBody>
                  <a:tcPr/>
                </a:tc>
                <a:tc>
                  <a:txBody>
                    <a:bodyPr/>
                    <a:lstStyle/>
                    <a:p>
                      <a:r>
                        <a:rPr lang="en-US" dirty="0" smtClean="0"/>
                        <a:t>P2</a:t>
                      </a:r>
                      <a:endParaRPr lang="en-US" dirty="0"/>
                    </a:p>
                  </a:txBody>
                  <a:tcPr/>
                </a:tc>
                <a:tc>
                  <a:txBody>
                    <a:bodyPr/>
                    <a:lstStyle/>
                    <a:p>
                      <a:r>
                        <a:rPr lang="en-US" dirty="0" smtClean="0"/>
                        <a:t>P3</a:t>
                      </a:r>
                      <a:endParaRPr lang="en-US" dirty="0"/>
                    </a:p>
                  </a:txBody>
                  <a:tcPr/>
                </a:tc>
                <a:tc>
                  <a:txBody>
                    <a:bodyPr/>
                    <a:lstStyle/>
                    <a:p>
                      <a:r>
                        <a:rPr lang="en-US" dirty="0" smtClean="0"/>
                        <a:t>P4</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r>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3.5</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bl>
          </a:graphicData>
        </a:graphic>
      </p:graphicFrame>
      <p:sp>
        <p:nvSpPr>
          <p:cNvPr id="2" name="Down Arrow 1"/>
          <p:cNvSpPr/>
          <p:nvPr/>
        </p:nvSpPr>
        <p:spPr>
          <a:xfrm>
            <a:off x="3962400" y="3733800"/>
            <a:ext cx="484632" cy="685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381000" y="990600"/>
            <a:ext cx="8229600" cy="4525963"/>
          </a:xfrm>
        </p:spPr>
        <p:txBody>
          <a:bodyPr/>
          <a:lstStyle/>
          <a:p>
            <a:pPr>
              <a:buFontTx/>
              <a:buNone/>
            </a:pPr>
            <a:r>
              <a:rPr lang="en-US" sz="1800" b="1" dirty="0" smtClean="0">
                <a:solidFill>
                  <a:srgbClr val="FF0000"/>
                </a:solidFill>
              </a:rPr>
              <a:t>/* Computing Summary Statistics */</a:t>
            </a:r>
          </a:p>
          <a:p>
            <a:pPr>
              <a:buFontTx/>
              <a:buNone/>
            </a:pPr>
            <a:r>
              <a:rPr lang="en-US" sz="1800" b="1" dirty="0" err="1" smtClean="0"/>
              <a:t>proc</a:t>
            </a:r>
            <a:r>
              <a:rPr lang="en-US" sz="1800" b="1" dirty="0" smtClean="0"/>
              <a:t> means data=</a:t>
            </a:r>
            <a:r>
              <a:rPr lang="en-US" sz="1800" b="1" dirty="0" err="1" smtClean="0"/>
              <a:t>my.test_Flc</a:t>
            </a:r>
            <a:r>
              <a:rPr lang="en-US" sz="1800" b="1" dirty="0" smtClean="0"/>
              <a:t> </a:t>
            </a:r>
            <a:r>
              <a:rPr lang="en-US" sz="1800" b="1" dirty="0" err="1" smtClean="0"/>
              <a:t>maxdec</a:t>
            </a:r>
            <a:r>
              <a:rPr lang="en-US" sz="1800" b="1" dirty="0" smtClean="0"/>
              <a:t>=1  mean ;</a:t>
            </a:r>
          </a:p>
          <a:p>
            <a:pPr>
              <a:buFontTx/>
              <a:buNone/>
            </a:pPr>
            <a:r>
              <a:rPr lang="en-US" sz="1800" dirty="0" smtClean="0"/>
              <a:t>output out=</a:t>
            </a:r>
            <a:r>
              <a:rPr lang="en-US" sz="1800" dirty="0" err="1" smtClean="0"/>
              <a:t>test_flc_mean</a:t>
            </a:r>
            <a:r>
              <a:rPr lang="en-US" sz="1800" dirty="0" smtClean="0"/>
              <a:t>;</a:t>
            </a:r>
          </a:p>
          <a:p>
            <a:pPr>
              <a:buFontTx/>
              <a:buNone/>
            </a:pPr>
            <a:r>
              <a:rPr lang="en-US" sz="1800" dirty="0" err="1" smtClean="0"/>
              <a:t>var</a:t>
            </a:r>
            <a:r>
              <a:rPr lang="en-US" sz="1800" dirty="0" smtClean="0"/>
              <a:t> p1 -- p4;</a:t>
            </a:r>
          </a:p>
          <a:p>
            <a:pPr>
              <a:buFontTx/>
              <a:buNone/>
            </a:pPr>
            <a:r>
              <a:rPr lang="en-US" sz="1800" b="1" dirty="0" smtClean="0"/>
              <a:t>run;</a:t>
            </a:r>
          </a:p>
          <a:p>
            <a:pPr>
              <a:buFontTx/>
              <a:buNone/>
            </a:pPr>
            <a:r>
              <a:rPr lang="en-US" sz="1800" b="1" dirty="0" smtClean="0">
                <a:solidFill>
                  <a:srgbClr val="FF0000"/>
                </a:solidFill>
              </a:rPr>
              <a:t>/* Check output */</a:t>
            </a:r>
          </a:p>
          <a:p>
            <a:pPr>
              <a:buFontTx/>
              <a:buNone/>
            </a:pPr>
            <a:r>
              <a:rPr lang="en-US" sz="1800" b="1" dirty="0" err="1" smtClean="0"/>
              <a:t>proc</a:t>
            </a:r>
            <a:r>
              <a:rPr lang="en-US" sz="1800" b="1" dirty="0" smtClean="0"/>
              <a:t> print data=</a:t>
            </a:r>
            <a:r>
              <a:rPr lang="en-US" sz="1800" b="1" dirty="0" err="1" smtClean="0"/>
              <a:t>test_flc_mean</a:t>
            </a:r>
            <a:r>
              <a:rPr lang="en-US" sz="1800" b="1" dirty="0" smtClean="0"/>
              <a:t>;</a:t>
            </a:r>
          </a:p>
          <a:p>
            <a:pPr>
              <a:buFontTx/>
              <a:buNone/>
            </a:pPr>
            <a:r>
              <a:rPr lang="en-US" sz="1800" b="1" dirty="0" smtClean="0"/>
              <a:t>run;</a:t>
            </a:r>
          </a:p>
          <a:p>
            <a:pPr>
              <a:buFontTx/>
              <a:buNone/>
            </a:pPr>
            <a:r>
              <a:rPr lang="en-US" sz="1800" b="1" dirty="0" smtClean="0">
                <a:solidFill>
                  <a:srgbClr val="FF0000"/>
                </a:solidFill>
              </a:rPr>
              <a:t>/* Rename for Merge */</a:t>
            </a:r>
          </a:p>
          <a:p>
            <a:pPr>
              <a:buFontTx/>
              <a:buNone/>
            </a:pPr>
            <a:r>
              <a:rPr lang="en-US" sz="1800" b="1" dirty="0" smtClean="0"/>
              <a:t>data </a:t>
            </a:r>
            <a:r>
              <a:rPr lang="en-US" sz="1800" b="1" dirty="0" err="1" smtClean="0"/>
              <a:t>test_flc_mean</a:t>
            </a:r>
            <a:r>
              <a:rPr lang="en-US" sz="1800" b="1" dirty="0" smtClean="0"/>
              <a:t> ;</a:t>
            </a:r>
          </a:p>
          <a:p>
            <a:pPr>
              <a:buFontTx/>
              <a:buNone/>
            </a:pPr>
            <a:r>
              <a:rPr lang="en-US" sz="1800" dirty="0" smtClean="0"/>
              <a:t>set  </a:t>
            </a:r>
            <a:r>
              <a:rPr lang="en-US" sz="1800" dirty="0" err="1" smtClean="0"/>
              <a:t>test_flc_mean</a:t>
            </a:r>
            <a:r>
              <a:rPr lang="en-US" sz="1800" dirty="0" smtClean="0"/>
              <a:t>;</a:t>
            </a:r>
          </a:p>
          <a:p>
            <a:pPr>
              <a:buFontTx/>
              <a:buNone/>
            </a:pPr>
            <a:r>
              <a:rPr lang="en-US" sz="1800" dirty="0" smtClean="0"/>
              <a:t>rename p1=p1m p2=p2m p3=p3m p4=p4m ;</a:t>
            </a:r>
          </a:p>
          <a:p>
            <a:pPr>
              <a:buFontTx/>
              <a:buNone/>
            </a:pPr>
            <a:r>
              <a:rPr lang="en-US" sz="1800" dirty="0" smtClean="0"/>
              <a:t>if _stat_ ne  "MEAN    " then delete;</a:t>
            </a:r>
          </a:p>
          <a:p>
            <a:pPr>
              <a:buFontTx/>
              <a:buNone/>
            </a:pPr>
            <a:r>
              <a:rPr lang="en-US" sz="1800" dirty="0" smtClean="0"/>
              <a:t>drop _type_ _</a:t>
            </a:r>
            <a:r>
              <a:rPr lang="en-US" sz="1800" dirty="0" err="1" smtClean="0"/>
              <a:t>freq</a:t>
            </a:r>
            <a:r>
              <a:rPr lang="en-US" sz="1800" dirty="0" smtClean="0"/>
              <a:t>_ _stat_;</a:t>
            </a:r>
          </a:p>
          <a:p>
            <a:pPr>
              <a:buFontTx/>
              <a:buNone/>
            </a:pPr>
            <a:r>
              <a:rPr lang="en-US" sz="1800" b="1" dirty="0" smtClean="0"/>
              <a:t>run;</a:t>
            </a:r>
          </a:p>
          <a:p>
            <a:pPr>
              <a:buFontTx/>
              <a:buNone/>
            </a:pPr>
            <a:r>
              <a:rPr lang="en-US" sz="1800" b="1" dirty="0" smtClean="0"/>
              <a:t>data test;</a:t>
            </a:r>
          </a:p>
          <a:p>
            <a:pPr>
              <a:buFontTx/>
              <a:buNone/>
            </a:pPr>
            <a:r>
              <a:rPr lang="en-US" sz="1800" dirty="0" smtClean="0"/>
              <a:t>merge </a:t>
            </a:r>
            <a:r>
              <a:rPr lang="en-US" sz="1800" dirty="0" err="1" smtClean="0"/>
              <a:t>my.test_Flc</a:t>
            </a:r>
            <a:r>
              <a:rPr lang="en-US" sz="1800" dirty="0" smtClean="0"/>
              <a:t>   </a:t>
            </a:r>
            <a:r>
              <a:rPr lang="en-US" sz="1800" dirty="0" err="1" smtClean="0"/>
              <a:t>test_flc_mean</a:t>
            </a:r>
            <a:r>
              <a:rPr lang="en-US" sz="1800" dirty="0" smtClean="0"/>
              <a:t>;</a:t>
            </a:r>
          </a:p>
          <a:p>
            <a:pPr>
              <a:buFontTx/>
              <a:buNone/>
            </a:pPr>
            <a:r>
              <a:rPr lang="en-US" sz="1800" b="1" dirty="0" smtClean="0"/>
              <a:t>run;</a:t>
            </a:r>
            <a:endParaRPr lang="en-US" sz="1800" dirty="0" smtClean="0"/>
          </a:p>
        </p:txBody>
      </p:sp>
      <p:sp>
        <p:nvSpPr>
          <p:cNvPr id="2" name="TextBox 1"/>
          <p:cNvSpPr txBox="1"/>
          <p:nvPr/>
        </p:nvSpPr>
        <p:spPr>
          <a:xfrm>
            <a:off x="533400" y="381000"/>
            <a:ext cx="2228880" cy="584775"/>
          </a:xfrm>
          <a:prstGeom prst="rect">
            <a:avLst/>
          </a:prstGeom>
          <a:noFill/>
        </p:spPr>
        <p:txBody>
          <a:bodyPr wrap="none" rtlCol="0">
            <a:spAutoFit/>
          </a:bodyPr>
          <a:lstStyle/>
          <a:p>
            <a:r>
              <a:rPr lang="en-US" sz="3200" dirty="0" smtClean="0">
                <a:latin typeface="Arial Black" pitchFamily="34" charset="0"/>
              </a:rPr>
              <a:t>First Try </a:t>
            </a:r>
            <a:endParaRPr lang="en-US" sz="3200" dirty="0">
              <a:latin typeface="Arial Black"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r>
              <a:rPr lang="en-US" dirty="0" smtClean="0">
                <a:latin typeface="Arial Black" pitchFamily="34" charset="0"/>
              </a:rPr>
              <a:t>Solution</a:t>
            </a:r>
          </a:p>
        </p:txBody>
      </p:sp>
      <p:sp>
        <p:nvSpPr>
          <p:cNvPr id="7171" name="Content Placeholder 2"/>
          <p:cNvSpPr>
            <a:spLocks noGrp="1"/>
          </p:cNvSpPr>
          <p:nvPr>
            <p:ph idx="1"/>
          </p:nvPr>
        </p:nvSpPr>
        <p:spPr>
          <a:xfrm>
            <a:off x="457200" y="914400"/>
            <a:ext cx="8229600" cy="4525963"/>
          </a:xfrm>
        </p:spPr>
        <p:txBody>
          <a:bodyPr/>
          <a:lstStyle/>
          <a:p>
            <a:pPr>
              <a:buFontTx/>
              <a:buNone/>
            </a:pPr>
            <a:r>
              <a:rPr lang="en-US" sz="1800" b="1" smtClean="0"/>
              <a:t>proc means data=my.test_Flc maxdec=1  mean ;</a:t>
            </a:r>
          </a:p>
          <a:p>
            <a:pPr>
              <a:buFontTx/>
              <a:buNone/>
            </a:pPr>
            <a:r>
              <a:rPr lang="en-US" sz="1800" smtClean="0"/>
              <a:t>output out=test_flc_mean;</a:t>
            </a:r>
          </a:p>
          <a:p>
            <a:pPr>
              <a:buFontTx/>
              <a:buNone/>
            </a:pPr>
            <a:r>
              <a:rPr lang="en-US" sz="1800" smtClean="0"/>
              <a:t>var p1 -- p4;</a:t>
            </a:r>
          </a:p>
          <a:p>
            <a:pPr>
              <a:buFontTx/>
              <a:buNone/>
            </a:pPr>
            <a:r>
              <a:rPr lang="en-US" sz="1800" b="1" smtClean="0"/>
              <a:t>run;</a:t>
            </a:r>
          </a:p>
          <a:p>
            <a:pPr>
              <a:buFontTx/>
              <a:buNone/>
            </a:pPr>
            <a:r>
              <a:rPr lang="en-US" sz="1800" b="1" smtClean="0"/>
              <a:t>proc print data=test_flc_mean;</a:t>
            </a:r>
          </a:p>
          <a:p>
            <a:pPr>
              <a:buFontTx/>
              <a:buNone/>
            </a:pPr>
            <a:r>
              <a:rPr lang="en-US" sz="1800" b="1" smtClean="0"/>
              <a:t>run;</a:t>
            </a:r>
          </a:p>
          <a:p>
            <a:pPr>
              <a:buFontTx/>
              <a:buNone/>
            </a:pPr>
            <a:r>
              <a:rPr lang="en-US" sz="1800" b="1" smtClean="0"/>
              <a:t>data test_flc_mean ;</a:t>
            </a:r>
          </a:p>
          <a:p>
            <a:pPr>
              <a:buFontTx/>
              <a:buNone/>
            </a:pPr>
            <a:r>
              <a:rPr lang="en-US" sz="1800" smtClean="0"/>
              <a:t>set  test_flc_mean;</a:t>
            </a:r>
          </a:p>
          <a:p>
            <a:pPr>
              <a:buFontTx/>
              <a:buNone/>
            </a:pPr>
            <a:r>
              <a:rPr lang="en-US" sz="1800" smtClean="0"/>
              <a:t>rename p1=p1m p2=p2m p3=p3m p4=p4m ;</a:t>
            </a:r>
          </a:p>
          <a:p>
            <a:pPr>
              <a:buFontTx/>
              <a:buNone/>
            </a:pPr>
            <a:r>
              <a:rPr lang="en-US" sz="1800" smtClean="0"/>
              <a:t>if _stat_ ne  "MEAN    " then delete;</a:t>
            </a:r>
          </a:p>
          <a:p>
            <a:pPr>
              <a:buFontTx/>
              <a:buNone/>
            </a:pPr>
            <a:r>
              <a:rPr lang="en-US" sz="1800" smtClean="0"/>
              <a:t>drop _type_ _freq_ _stat_;</a:t>
            </a:r>
          </a:p>
          <a:p>
            <a:pPr>
              <a:buFontTx/>
              <a:buNone/>
            </a:pPr>
            <a:r>
              <a:rPr lang="en-US" sz="1800" b="1" smtClean="0"/>
              <a:t>run;</a:t>
            </a:r>
          </a:p>
          <a:p>
            <a:pPr>
              <a:buFontTx/>
              <a:buNone/>
            </a:pPr>
            <a:r>
              <a:rPr lang="en-US" sz="1800" b="1" smtClean="0"/>
              <a:t>data test;</a:t>
            </a:r>
          </a:p>
          <a:p>
            <a:pPr>
              <a:buFontTx/>
              <a:buNone/>
            </a:pPr>
            <a:r>
              <a:rPr lang="en-US" sz="1800" smtClean="0"/>
              <a:t>if _N_=</a:t>
            </a:r>
            <a:r>
              <a:rPr lang="en-US" sz="1800" b="1" smtClean="0"/>
              <a:t>1 then set  test_flc_mean;</a:t>
            </a:r>
          </a:p>
          <a:p>
            <a:pPr>
              <a:buFontTx/>
              <a:buNone/>
            </a:pPr>
            <a:r>
              <a:rPr lang="en-US" sz="1800" smtClean="0"/>
              <a:t>set my.test_Flc;</a:t>
            </a:r>
          </a:p>
          <a:p>
            <a:pPr>
              <a:buFontTx/>
              <a:buNone/>
            </a:pPr>
            <a:r>
              <a:rPr lang="en-US" sz="1800" b="1" smtClean="0"/>
              <a:t>run;</a:t>
            </a:r>
          </a:p>
          <a:p>
            <a:pPr>
              <a:buFontTx/>
              <a:buNone/>
            </a:pPr>
            <a:r>
              <a:rPr lang="en-US" sz="1800" b="1" smtClean="0"/>
              <a:t>proc print data =test;</a:t>
            </a:r>
          </a:p>
          <a:p>
            <a:pPr>
              <a:buFontTx/>
              <a:buNone/>
            </a:pPr>
            <a:r>
              <a:rPr lang="en-US" sz="1800" b="1" smtClean="0"/>
              <a:t>run;</a:t>
            </a:r>
            <a:endParaRPr lang="en-US" sz="1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itchFamily="34" charset="0"/>
              </a:rPr>
              <a:t>Using PROC DATASETS</a:t>
            </a:r>
            <a:endParaRPr lang="en-US" dirty="0">
              <a:latin typeface="Arial Black" pitchFamily="34" charset="0"/>
            </a:endParaRPr>
          </a:p>
        </p:txBody>
      </p:sp>
      <p:sp>
        <p:nvSpPr>
          <p:cNvPr id="3" name="Content Placeholder 2"/>
          <p:cNvSpPr>
            <a:spLocks noGrp="1"/>
          </p:cNvSpPr>
          <p:nvPr>
            <p:ph idx="1"/>
          </p:nvPr>
        </p:nvSpPr>
        <p:spPr>
          <a:xfrm>
            <a:off x="457200" y="1600201"/>
            <a:ext cx="8229600" cy="2895600"/>
          </a:xfrm>
          <a:solidFill>
            <a:srgbClr val="CCFFFF"/>
          </a:solidFill>
        </p:spPr>
        <p:txBody>
          <a:bodyPr/>
          <a:lstStyle/>
          <a:p>
            <a:pPr marL="0" indent="0">
              <a:buNone/>
            </a:pPr>
            <a:r>
              <a:rPr lang="en-US" dirty="0" smtClean="0"/>
              <a:t>PROC DATASETS library=MY </a:t>
            </a:r>
            <a:r>
              <a:rPr lang="en-US" dirty="0" err="1" smtClean="0"/>
              <a:t>nolist</a:t>
            </a:r>
            <a:r>
              <a:rPr lang="en-US" dirty="0" smtClean="0"/>
              <a:t>;</a:t>
            </a:r>
          </a:p>
          <a:p>
            <a:pPr marL="0" indent="0">
              <a:buNone/>
            </a:pPr>
            <a:r>
              <a:rPr lang="en-US" dirty="0"/>
              <a:t>	</a:t>
            </a:r>
            <a:r>
              <a:rPr lang="en-US" dirty="0" smtClean="0"/>
              <a:t>APPEND BASE=</a:t>
            </a:r>
            <a:r>
              <a:rPr lang="en-US" dirty="0" err="1" smtClean="0"/>
              <a:t>UMC_data</a:t>
            </a:r>
            <a:endParaRPr lang="en-US" dirty="0" smtClean="0"/>
          </a:p>
          <a:p>
            <a:pPr marL="0" indent="0">
              <a:buNone/>
            </a:pPr>
            <a:r>
              <a:rPr lang="en-US" dirty="0"/>
              <a:t> </a:t>
            </a:r>
            <a:r>
              <a:rPr lang="en-US" dirty="0" smtClean="0"/>
              <a:t>                        DATA=</a:t>
            </a:r>
            <a:r>
              <a:rPr lang="en-US" dirty="0" err="1" smtClean="0"/>
              <a:t>TMC_data</a:t>
            </a:r>
            <a:r>
              <a:rPr lang="en-US" dirty="0" smtClean="0"/>
              <a:t>;</a:t>
            </a:r>
          </a:p>
          <a:p>
            <a:pPr marL="0" indent="0">
              <a:buNone/>
            </a:pPr>
            <a:r>
              <a:rPr lang="en-US" dirty="0" smtClean="0"/>
              <a:t>QUIT;</a:t>
            </a:r>
          </a:p>
          <a:p>
            <a:pPr marL="0" indent="0">
              <a:buNone/>
            </a:pPr>
            <a:endParaRPr lang="en-US" dirty="0" smtClean="0"/>
          </a:p>
          <a:p>
            <a:pPr marL="0" indent="0">
              <a:buNone/>
            </a:pPr>
            <a:endParaRPr lang="en-US" dirty="0"/>
          </a:p>
        </p:txBody>
      </p:sp>
      <p:sp>
        <p:nvSpPr>
          <p:cNvPr id="4" name="TextBox 3"/>
          <p:cNvSpPr txBox="1"/>
          <p:nvPr/>
        </p:nvSpPr>
        <p:spPr>
          <a:xfrm>
            <a:off x="533400" y="4800600"/>
            <a:ext cx="8382000" cy="923330"/>
          </a:xfrm>
          <a:prstGeom prst="rect">
            <a:avLst/>
          </a:prstGeom>
          <a:noFill/>
        </p:spPr>
        <p:txBody>
          <a:bodyPr wrap="square" rtlCol="0">
            <a:spAutoFit/>
          </a:bodyPr>
          <a:lstStyle/>
          <a:p>
            <a:r>
              <a:rPr lang="en-US" dirty="0" smtClean="0"/>
              <a:t>APPEND assumes that both data sets have the same suit of variables and that those variables have the same attributes. It fails if there are inconsistencies in the attributes.</a:t>
            </a:r>
            <a:endParaRPr lang="en-US" dirty="0"/>
          </a:p>
        </p:txBody>
      </p:sp>
    </p:spTree>
    <p:extLst>
      <p:ext uri="{BB962C8B-B14F-4D97-AF65-F5344CB8AC3E}">
        <p14:creationId xmlns:p14="http://schemas.microsoft.com/office/powerpoint/2010/main" val="3742250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2057400"/>
          <a:ext cx="4191000" cy="1700522"/>
        </p:xfrm>
        <a:graphic>
          <a:graphicData uri="http://schemas.openxmlformats.org/drawingml/2006/table">
            <a:tbl>
              <a:tblPr/>
              <a:tblGrid>
                <a:gridCol w="838200"/>
                <a:gridCol w="838200"/>
                <a:gridCol w="685800"/>
                <a:gridCol w="990600"/>
                <a:gridCol w="838200"/>
              </a:tblGrid>
              <a:tr h="374427">
                <a:tc gridSpan="5">
                  <a:txBody>
                    <a:bodyPr/>
                    <a:lstStyle/>
                    <a:p>
                      <a:r>
                        <a:rPr lang="en-US" dirty="0"/>
                        <a:t>Patient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5219">
                <a:tc>
                  <a:txBody>
                    <a:bodyPr/>
                    <a:lstStyle/>
                    <a:p>
                      <a:r>
                        <a:rPr lang="en-US" sz="1100"/>
                        <a:t>MR_NR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100"/>
                        <a:t>Lname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100" dirty="0" err="1"/>
                        <a:t>Fname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100" dirty="0"/>
                        <a:t>DOB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100"/>
                        <a:t>Gender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265219">
                <a:tc>
                  <a:txBody>
                    <a:bodyPr/>
                    <a:lstStyle/>
                    <a:p>
                      <a:pPr algn="r"/>
                      <a:r>
                        <a:rPr lang="en-US" sz="1100"/>
                        <a:t>111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Mouse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Mickey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9/18/1951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123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dirty="0"/>
                        <a:t>Bell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Tinker</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12/24/1932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F</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252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Mouse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Minnie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1/25/1936</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F</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262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Duck</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Donald</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3/25/1963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dirty="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nvGraphicFramePr>
        <p:xfrm>
          <a:off x="4267200" y="1905000"/>
          <a:ext cx="4724400" cy="2286001"/>
        </p:xfrm>
        <a:graphic>
          <a:graphicData uri="http://schemas.openxmlformats.org/drawingml/2006/table">
            <a:tbl>
              <a:tblPr/>
              <a:tblGrid>
                <a:gridCol w="629920"/>
                <a:gridCol w="944880"/>
                <a:gridCol w="1023620"/>
                <a:gridCol w="708660"/>
                <a:gridCol w="629920"/>
                <a:gridCol w="787400"/>
              </a:tblGrid>
              <a:tr h="308579">
                <a:tc gridSpan="6">
                  <a:txBody>
                    <a:bodyPr/>
                    <a:lstStyle/>
                    <a:p>
                      <a:r>
                        <a:rPr lang="en-US" sz="1400" b="1" dirty="0" err="1"/>
                        <a:t>Patient_admission</a:t>
                      </a:r>
                      <a:endParaRPr lang="en-US" sz="1400" b="1" dirty="0"/>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0324">
                <a:tc>
                  <a:txBody>
                    <a:bodyPr/>
                    <a:lstStyle/>
                    <a:p>
                      <a:r>
                        <a:rPr lang="en-US" sz="1100"/>
                        <a:t>MR_NR</a:t>
                      </a:r>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p>
                      <a:r>
                        <a:rPr lang="en-US" sz="1100" dirty="0" err="1"/>
                        <a:t>Admission_dt</a:t>
                      </a:r>
                      <a:endParaRPr lang="en-US" sz="1100" dirty="0"/>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p>
                      <a:r>
                        <a:rPr lang="en-US" sz="1100"/>
                        <a:t>Discharge_dt</a:t>
                      </a:r>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p>
                      <a:r>
                        <a:rPr lang="en-US" sz="1100"/>
                        <a:t>ICD1</a:t>
                      </a:r>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p>
                      <a:r>
                        <a:rPr lang="en-US" sz="1100"/>
                        <a:t>ICD2</a:t>
                      </a:r>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c>
                  <a:txBody>
                    <a:bodyPr/>
                    <a:lstStyle/>
                    <a:p>
                      <a:r>
                        <a:rPr lang="en-US" sz="1100"/>
                        <a:t>icd3</a:t>
                      </a:r>
                    </a:p>
                  </a:txBody>
                  <a:tcPr marL="46534" marR="46534" marT="23267" marB="23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C0C0"/>
                    </a:solidFill>
                  </a:tcPr>
                </a:tc>
              </a:tr>
              <a:tr h="228735">
                <a:tc>
                  <a:txBody>
                    <a:bodyPr/>
                    <a:lstStyle/>
                    <a:p>
                      <a:pPr algn="r"/>
                      <a:r>
                        <a:rPr lang="en-US" sz="1100"/>
                        <a:t>111</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10/1/2009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10/3/2009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042.0</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201.9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250.0</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56121">
                <a:tc>
                  <a:txBody>
                    <a:bodyPr/>
                    <a:lstStyle/>
                    <a:p>
                      <a:pPr algn="r"/>
                      <a:r>
                        <a:rPr lang="en-US" sz="1100"/>
                        <a:t>252</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10/14/2009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10/23/2009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250.0</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
                      </a:r>
                      <a:br>
                        <a:rPr lang="en-US" sz="1100"/>
                      </a:br>
                      <a:endParaRPr lang="en-US" sz="1100"/>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
                      </a:r>
                      <a:br>
                        <a:rPr lang="en-US" sz="1100"/>
                      </a:br>
                      <a:endParaRPr lang="en-US" sz="1100"/>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56121">
                <a:tc>
                  <a:txBody>
                    <a:bodyPr/>
                    <a:lstStyle/>
                    <a:p>
                      <a:pPr algn="r"/>
                      <a:r>
                        <a:rPr lang="en-US" sz="1100"/>
                        <a:t>262</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10/6/2009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10/10/2009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996.8</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456.3</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
                      </a:r>
                      <a:br>
                        <a:rPr lang="en-US" sz="1100"/>
                      </a:br>
                      <a:endParaRPr lang="en-US" sz="1100"/>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56121">
                <a:tc>
                  <a:txBody>
                    <a:bodyPr/>
                    <a:lstStyle/>
                    <a:p>
                      <a:pPr algn="r"/>
                      <a:r>
                        <a:rPr lang="en-US" sz="1100" dirty="0"/>
                        <a:t>446</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10/5/2009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a:r>
                        <a:rPr lang="en-US" sz="1100"/>
                        <a:t>10/17/2009</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996.86</a:t>
                      </a:r>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a:t/>
                      </a:r>
                      <a:br>
                        <a:rPr lang="en-US" sz="1100"/>
                      </a:br>
                      <a:endParaRPr lang="en-US" sz="1100"/>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100" dirty="0"/>
                        <a:t/>
                      </a:r>
                      <a:br>
                        <a:rPr lang="en-US" sz="1100" dirty="0"/>
                      </a:br>
                      <a:endParaRPr lang="en-US" sz="1100" dirty="0"/>
                    </a:p>
                  </a:txBody>
                  <a:tcPr marL="46534" marR="46534" marT="23267" marB="23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7" name="Table 6"/>
          <p:cNvGraphicFramePr>
            <a:graphicFrameLocks noGrp="1"/>
          </p:cNvGraphicFramePr>
          <p:nvPr/>
        </p:nvGraphicFramePr>
        <p:xfrm>
          <a:off x="609600" y="4419600"/>
          <a:ext cx="6858000" cy="1465795"/>
        </p:xfrm>
        <a:graphic>
          <a:graphicData uri="http://schemas.openxmlformats.org/drawingml/2006/table">
            <a:tbl>
              <a:tblPr/>
              <a:tblGrid>
                <a:gridCol w="2286000"/>
                <a:gridCol w="2286000"/>
                <a:gridCol w="2286000"/>
              </a:tblGrid>
              <a:tr h="245065">
                <a:tc gridSpan="3">
                  <a:txBody>
                    <a:bodyPr/>
                    <a:lstStyle/>
                    <a:p>
                      <a:r>
                        <a:rPr lang="en-US" sz="1200" b="1" dirty="0" err="1"/>
                        <a:t>Patient_labs</a:t>
                      </a:r>
                      <a:endParaRPr lang="en-US" sz="1200" b="1" dirty="0"/>
                    </a:p>
                  </a:txBody>
                  <a:tcPr marL="61266" marR="61266" marT="30633" marB="306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173588">
                <a:tc>
                  <a:txBody>
                    <a:bodyPr/>
                    <a:lstStyle/>
                    <a:p>
                      <a:r>
                        <a:rPr lang="en-US" sz="1200"/>
                        <a:t>MR_NR</a:t>
                      </a:r>
                    </a:p>
                  </a:txBody>
                  <a:tcPr marL="61266" marR="61266" marT="30633" marB="306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err="1" smtClean="0"/>
                        <a:t>Lab_dt</a:t>
                      </a:r>
                      <a:endParaRPr lang="en-US" sz="1200" dirty="0"/>
                    </a:p>
                  </a:txBody>
                  <a:tcPr marL="61266" marR="61266" marT="30633" marB="306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a:t>Serum_cr</a:t>
                      </a:r>
                    </a:p>
                  </a:txBody>
                  <a:tcPr marL="61266" marR="61266" marT="30633" marB="306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173588">
                <a:tc>
                  <a:txBody>
                    <a:bodyPr/>
                    <a:lstStyle/>
                    <a:p>
                      <a:pPr algn="r"/>
                      <a:r>
                        <a:rPr lang="en-US" sz="1200"/>
                        <a:t>111</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10/1/2009</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1.4</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588">
                <a:tc>
                  <a:txBody>
                    <a:bodyPr/>
                    <a:lstStyle/>
                    <a:p>
                      <a:pPr algn="r"/>
                      <a:r>
                        <a:rPr lang="en-US" sz="1200"/>
                        <a:t>252</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10/14/2009</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2.8</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588">
                <a:tc>
                  <a:txBody>
                    <a:bodyPr/>
                    <a:lstStyle/>
                    <a:p>
                      <a:pPr algn="r"/>
                      <a:r>
                        <a:rPr lang="en-US" sz="1200"/>
                        <a:t>262</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10/6/2009</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a:t>1.3</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73588">
                <a:tc>
                  <a:txBody>
                    <a:bodyPr/>
                    <a:lstStyle/>
                    <a:p>
                      <a:pPr algn="r"/>
                      <a:r>
                        <a:rPr lang="en-US" sz="1200"/>
                        <a:t>446</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dirty="0"/>
                        <a:t>10/5/2009</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200" dirty="0"/>
                        <a:t>2.2</a:t>
                      </a:r>
                    </a:p>
                  </a:txBody>
                  <a:tcPr marL="61266" marR="61266" marT="30633" marB="306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308" name="TextBox 8"/>
          <p:cNvSpPr txBox="1">
            <a:spLocks noChangeArrowheads="1"/>
          </p:cNvSpPr>
          <p:nvPr/>
        </p:nvSpPr>
        <p:spPr bwMode="auto">
          <a:xfrm>
            <a:off x="2362200" y="457200"/>
            <a:ext cx="3856038" cy="708025"/>
          </a:xfrm>
          <a:prstGeom prst="rect">
            <a:avLst/>
          </a:prstGeom>
          <a:noFill/>
          <a:ln w="9525">
            <a:noFill/>
            <a:miter lim="800000"/>
            <a:headEnd/>
            <a:tailEnd/>
          </a:ln>
        </p:spPr>
        <p:txBody>
          <a:bodyPr wrap="none">
            <a:spAutoFit/>
          </a:bodyPr>
          <a:lstStyle/>
          <a:p>
            <a:r>
              <a:rPr lang="en-US" sz="4000">
                <a:latin typeface="Arial Black" pitchFamily="34" charset="0"/>
              </a:rPr>
              <a:t>Test_DB_SAS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21035424"/>
              </p:ext>
            </p:extLst>
          </p:nvPr>
        </p:nvGraphicFramePr>
        <p:xfrm>
          <a:off x="304800" y="1828800"/>
          <a:ext cx="8458198" cy="2103120"/>
        </p:xfrm>
        <a:graphic>
          <a:graphicData uri="http://schemas.openxmlformats.org/drawingml/2006/table">
            <a:tbl>
              <a:tblPr/>
              <a:tblGrid>
                <a:gridCol w="845820"/>
                <a:gridCol w="845820"/>
                <a:gridCol w="692034"/>
                <a:gridCol w="999604"/>
                <a:gridCol w="731522"/>
                <a:gridCol w="762000"/>
                <a:gridCol w="1219200"/>
                <a:gridCol w="670558"/>
                <a:gridCol w="845820"/>
                <a:gridCol w="845820"/>
              </a:tblGrid>
              <a:tr h="152400">
                <a:tc gridSpan="5">
                  <a:txBody>
                    <a:bodyPr/>
                    <a:lstStyle/>
                    <a:p>
                      <a:r>
                        <a:rPr lang="en-US" dirty="0"/>
                        <a:t>Patient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r>
                        <a:rPr lang="en-US" sz="1200" dirty="0"/>
                        <a:t>MR_NR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err="1"/>
                        <a:t>Lname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err="1"/>
                        <a:t>Fname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a:t>DOB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a:t>Gender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smtClean="0"/>
                        <a:t>Diabetic</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err="1" smtClean="0"/>
                        <a:t>Admission_dt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smtClean="0"/>
                        <a:t>Age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smtClean="0"/>
                        <a:t>Scr_1</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c>
                  <a:txBody>
                    <a:bodyPr/>
                    <a:lstStyle/>
                    <a:p>
                      <a:r>
                        <a:rPr lang="en-US" sz="1200" dirty="0" err="1" smtClean="0"/>
                        <a:t>Scr_l</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C0C0"/>
                    </a:solidFill>
                  </a:tcPr>
                </a:tc>
              </a:tr>
              <a:tr h="265219">
                <a:tc>
                  <a:txBody>
                    <a:bodyPr/>
                    <a:lstStyle/>
                    <a:p>
                      <a:pPr algn="r"/>
                      <a:r>
                        <a:rPr lang="en-US" sz="1100"/>
                        <a:t>111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Mouse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Mickey</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9/18/1951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123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dirty="0"/>
                        <a:t>Bell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Tinker</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12/24/1932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F</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252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Mouse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Minnie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1/25/1936</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F</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5219">
                <a:tc>
                  <a:txBody>
                    <a:bodyPr/>
                    <a:lstStyle/>
                    <a:p>
                      <a:pPr algn="r"/>
                      <a:r>
                        <a:rPr lang="en-US" sz="1100"/>
                        <a:t>262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a:t>Duck</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dirty="0"/>
                        <a:t>Donald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en-US" sz="1100"/>
                        <a:t>3/25/1963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100" dirty="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9293" name="TextBox 8"/>
          <p:cNvSpPr txBox="1">
            <a:spLocks noChangeArrowheads="1"/>
          </p:cNvSpPr>
          <p:nvPr/>
        </p:nvSpPr>
        <p:spPr bwMode="auto">
          <a:xfrm>
            <a:off x="76200" y="762000"/>
            <a:ext cx="8798819" cy="707886"/>
          </a:xfrm>
          <a:prstGeom prst="rect">
            <a:avLst/>
          </a:prstGeom>
          <a:noFill/>
          <a:ln w="9525">
            <a:noFill/>
            <a:miter lim="800000"/>
            <a:headEnd/>
            <a:tailEnd/>
          </a:ln>
        </p:spPr>
        <p:txBody>
          <a:bodyPr wrap="none">
            <a:spAutoFit/>
          </a:bodyPr>
          <a:lstStyle/>
          <a:p>
            <a:r>
              <a:rPr lang="en-US" sz="4000" dirty="0" smtClean="0">
                <a:latin typeface="Arial Black" pitchFamily="34" charset="0"/>
              </a:rPr>
              <a:t>We need a Flat </a:t>
            </a:r>
            <a:r>
              <a:rPr lang="en-US" sz="4000" dirty="0">
                <a:latin typeface="Arial Black" pitchFamily="34" charset="0"/>
              </a:rPr>
              <a:t>file for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11" name="Group 259"/>
          <p:cNvGraphicFramePr>
            <a:graphicFrameLocks noGrp="1"/>
          </p:cNvGraphicFramePr>
          <p:nvPr/>
        </p:nvGraphicFramePr>
        <p:xfrm>
          <a:off x="4191000" y="762000"/>
          <a:ext cx="4267200" cy="3511553"/>
        </p:xfrm>
        <a:graphic>
          <a:graphicData uri="http://schemas.openxmlformats.org/drawingml/2006/table">
            <a:tbl>
              <a:tblPr/>
              <a:tblGrid>
                <a:gridCol w="1371600"/>
                <a:gridCol w="1276350"/>
                <a:gridCol w="161925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PatientID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Organ</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Surgeon ID</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73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96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S1</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1257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S5</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r>
              <a:tr h="338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1599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Islet</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S9</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r>
            </a:tbl>
          </a:graphicData>
        </a:graphic>
      </p:graphicFrame>
      <p:graphicFrame>
        <p:nvGraphicFramePr>
          <p:cNvPr id="23704" name="Group 152"/>
          <p:cNvGraphicFramePr>
            <a:graphicFrameLocks noGrp="1"/>
          </p:cNvGraphicFramePr>
          <p:nvPr/>
        </p:nvGraphicFramePr>
        <p:xfrm>
          <a:off x="381000" y="838200"/>
          <a:ext cx="3276600" cy="2890838"/>
        </p:xfrm>
        <a:graphic>
          <a:graphicData uri="http://schemas.openxmlformats.org/drawingml/2006/table">
            <a:tbl>
              <a:tblPr/>
              <a:tblGrid>
                <a:gridCol w="1474788"/>
                <a:gridCol w="735012"/>
                <a:gridCol w="10668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PatientID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Age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Gender</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1024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40</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1037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1051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1079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1158</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1257</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1396</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M</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820" name="Group 268"/>
          <p:cNvGraphicFramePr>
            <a:graphicFrameLocks noGrp="1"/>
          </p:cNvGraphicFramePr>
          <p:nvPr>
            <p:ph idx="1"/>
          </p:nvPr>
        </p:nvGraphicFramePr>
        <p:xfrm>
          <a:off x="685800" y="4572000"/>
          <a:ext cx="5943600" cy="1828800"/>
        </p:xfrm>
        <a:graphic>
          <a:graphicData uri="http://schemas.openxmlformats.org/drawingml/2006/table">
            <a:tbl>
              <a:tblPr/>
              <a:tblGrid>
                <a:gridCol w="1524000"/>
                <a:gridCol w="2286000"/>
                <a:gridCol w="2133600"/>
              </a:tblGrid>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SurgeonID</a:t>
                      </a:r>
                      <a:endParaRPr kumimoji="0" lang="en-US" sz="2000" b="0" i="0" u="none" strike="noStrike" cap="none" normalizeH="0" baseline="0" dirty="0" smtClean="0">
                        <a:ln>
                          <a:noFill/>
                        </a:ln>
                        <a:solidFill>
                          <a:schemeClr val="tx1"/>
                        </a:solidFill>
                        <a:effectLst/>
                        <a:latin typeface="Arial" charset="0"/>
                      </a:endParaRP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SurgeonName</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Hospital</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Dr. X1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UMC</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S2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Dr. X2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UMC</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Dr. X3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UMC</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S4</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Dr. X4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TMC</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S5</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4F6A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Dr. X5</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VA</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73" name="Text Box 269"/>
          <p:cNvSpPr txBox="1">
            <a:spLocks noChangeArrowheads="1"/>
          </p:cNvSpPr>
          <p:nvPr/>
        </p:nvSpPr>
        <p:spPr bwMode="auto">
          <a:xfrm>
            <a:off x="365125" y="417513"/>
            <a:ext cx="2262158" cy="400110"/>
          </a:xfrm>
          <a:prstGeom prst="rect">
            <a:avLst/>
          </a:prstGeom>
          <a:noFill/>
          <a:ln w="9525">
            <a:noFill/>
            <a:miter lim="800000"/>
            <a:headEnd/>
            <a:tailEnd/>
          </a:ln>
        </p:spPr>
        <p:txBody>
          <a:bodyPr wrap="none">
            <a:spAutoFit/>
          </a:bodyPr>
          <a:lstStyle/>
          <a:p>
            <a:r>
              <a:rPr lang="en-US" sz="2000" b="1" dirty="0">
                <a:solidFill>
                  <a:srgbClr val="0000FF"/>
                </a:solidFill>
              </a:rPr>
              <a:t>Data set : Patient</a:t>
            </a:r>
          </a:p>
        </p:txBody>
      </p:sp>
      <p:sp>
        <p:nvSpPr>
          <p:cNvPr id="15474" name="Text Box 270"/>
          <p:cNvSpPr txBox="1">
            <a:spLocks noChangeArrowheads="1"/>
          </p:cNvSpPr>
          <p:nvPr/>
        </p:nvSpPr>
        <p:spPr bwMode="auto">
          <a:xfrm>
            <a:off x="4191000" y="304800"/>
            <a:ext cx="2677336" cy="400110"/>
          </a:xfrm>
          <a:prstGeom prst="rect">
            <a:avLst/>
          </a:prstGeom>
          <a:noFill/>
          <a:ln w="9525">
            <a:noFill/>
            <a:miter lim="800000"/>
            <a:headEnd/>
            <a:tailEnd/>
          </a:ln>
        </p:spPr>
        <p:txBody>
          <a:bodyPr wrap="none">
            <a:spAutoFit/>
          </a:bodyPr>
          <a:lstStyle/>
          <a:p>
            <a:r>
              <a:rPr lang="en-US" sz="2000" b="1" dirty="0">
                <a:solidFill>
                  <a:srgbClr val="0000FF"/>
                </a:solidFill>
              </a:rPr>
              <a:t>Data set : Procedure</a:t>
            </a:r>
          </a:p>
        </p:txBody>
      </p:sp>
      <p:sp>
        <p:nvSpPr>
          <p:cNvPr id="15475" name="Text Box 271"/>
          <p:cNvSpPr txBox="1">
            <a:spLocks noChangeArrowheads="1"/>
          </p:cNvSpPr>
          <p:nvPr/>
        </p:nvSpPr>
        <p:spPr bwMode="auto">
          <a:xfrm>
            <a:off x="685800" y="4114800"/>
            <a:ext cx="2449710" cy="400110"/>
          </a:xfrm>
          <a:prstGeom prst="rect">
            <a:avLst/>
          </a:prstGeom>
          <a:noFill/>
          <a:ln w="9525">
            <a:noFill/>
            <a:miter lim="800000"/>
            <a:headEnd/>
            <a:tailEnd/>
          </a:ln>
        </p:spPr>
        <p:txBody>
          <a:bodyPr wrap="none">
            <a:spAutoFit/>
          </a:bodyPr>
          <a:lstStyle/>
          <a:p>
            <a:r>
              <a:rPr lang="en-US" sz="2000" b="1" dirty="0">
                <a:solidFill>
                  <a:srgbClr val="0000FF"/>
                </a:solidFill>
              </a:rPr>
              <a:t>Data set : Surgeon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6288</TotalTime>
  <Words>2419</Words>
  <Application>Microsoft Office PowerPoint</Application>
  <PresentationFormat>On-screen Show (4:3)</PresentationFormat>
  <Paragraphs>1238</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Arial Black</vt:lpstr>
      <vt:lpstr>MT Extra</vt:lpstr>
      <vt:lpstr>Default Design</vt:lpstr>
      <vt:lpstr>Working with several data sets</vt:lpstr>
      <vt:lpstr>PowerPoint Presentation</vt:lpstr>
      <vt:lpstr>PowerPoint Presentation</vt:lpstr>
      <vt:lpstr>Merging 2 structural similar sets</vt:lpstr>
      <vt:lpstr>Merging 2 structural similar sets</vt:lpstr>
      <vt:lpstr>Using PROC DATASETS</vt:lpstr>
      <vt:lpstr>PowerPoint Presentation</vt:lpstr>
      <vt:lpstr>PowerPoint Presentation</vt:lpstr>
      <vt:lpstr>PowerPoint Presentation</vt:lpstr>
      <vt:lpstr>PowerPoint Presentation</vt:lpstr>
      <vt:lpstr>General Rules for Merge</vt:lpstr>
      <vt:lpstr>Merging 2 data sets One-to-One</vt:lpstr>
      <vt:lpstr>Simple Merging 2 data sets</vt:lpstr>
      <vt:lpstr>Merging 2 data sets  One –to-Many</vt:lpstr>
      <vt:lpstr>Simple Merging 2 data sets</vt:lpstr>
      <vt:lpstr>Simple Merging 2 data sets</vt:lpstr>
      <vt:lpstr>Using Data Set Options</vt:lpstr>
      <vt:lpstr>SAS data set OPTIONS</vt:lpstr>
      <vt:lpstr>Options vs Statements</vt:lpstr>
      <vt:lpstr>Usage</vt:lpstr>
      <vt:lpstr>ADD Variables to Data set (add missing r_dob)</vt:lpstr>
      <vt:lpstr>Merging 2 data sets</vt:lpstr>
      <vt:lpstr>Merging 2 data sets with different BY Variable names</vt:lpstr>
      <vt:lpstr>Merging 2 data sets  One –to-Many with different type of BY variable</vt:lpstr>
      <vt:lpstr>Merging 2 data sets with different BY Variable types</vt:lpstr>
      <vt:lpstr>Merging 2 data sets with different BY Variable types</vt:lpstr>
      <vt:lpstr>Merging 2 data sets  Many-to-Many</vt:lpstr>
      <vt:lpstr>Merging 2 data sets Omitting BY</vt:lpstr>
      <vt:lpstr>Merging 2 data sets</vt:lpstr>
      <vt:lpstr>Merging 2 data sets Omitting BY</vt:lpstr>
      <vt:lpstr>Update</vt:lpstr>
      <vt:lpstr>Update</vt:lpstr>
      <vt:lpstr>UPDATE</vt:lpstr>
      <vt:lpstr>Update</vt:lpstr>
      <vt:lpstr>Update</vt:lpstr>
      <vt:lpstr>Table  Lookup</vt:lpstr>
      <vt:lpstr>PowerPoint Presentation</vt:lpstr>
      <vt:lpstr>SAS Merge / LOOKUP</vt:lpstr>
      <vt:lpstr>Lookup with SAS Formats</vt:lpstr>
      <vt:lpstr>Working with  data set  INDEXING</vt:lpstr>
      <vt:lpstr>Data set Indexing</vt:lpstr>
      <vt:lpstr>Types of indexes</vt:lpstr>
      <vt:lpstr>Options for Indexes</vt:lpstr>
      <vt:lpstr>Creating an Index 1</vt:lpstr>
      <vt:lpstr>Creating an Index 2</vt:lpstr>
      <vt:lpstr>Creating an Index 3</vt:lpstr>
      <vt:lpstr>Deleting an Index</vt:lpstr>
      <vt:lpstr>PowerPoint Presentation</vt:lpstr>
      <vt:lpstr>USING INDEXING</vt:lpstr>
      <vt:lpstr>USING INDEXING</vt:lpstr>
      <vt:lpstr>USING INDEXING</vt:lpstr>
      <vt:lpstr>Without Indexes</vt:lpstr>
      <vt:lpstr>Writing several OUTPUT files</vt:lpstr>
      <vt:lpstr>Replacing missing data with Summaries</vt:lpstr>
      <vt:lpstr>PowerPoint Presentation</vt:lpstr>
      <vt:lpstr>Solution</vt:lpstr>
    </vt:vector>
  </TitlesOfParts>
  <Company>AZCC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several data sets</dc:title>
  <dc:creator>agruessner</dc:creator>
  <cp:lastModifiedBy>Angelika Gruessner</cp:lastModifiedBy>
  <cp:revision>79</cp:revision>
  <dcterms:created xsi:type="dcterms:W3CDTF">2008-10-22T21:25:05Z</dcterms:created>
  <dcterms:modified xsi:type="dcterms:W3CDTF">2014-10-27T17:44:33Z</dcterms:modified>
</cp:coreProperties>
</file>