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328" r:id="rId5"/>
    <p:sldId id="258" r:id="rId6"/>
    <p:sldId id="260" r:id="rId7"/>
    <p:sldId id="264" r:id="rId8"/>
    <p:sldId id="333" r:id="rId9"/>
    <p:sldId id="265" r:id="rId10"/>
    <p:sldId id="261" r:id="rId11"/>
    <p:sldId id="273" r:id="rId12"/>
    <p:sldId id="262" r:id="rId13"/>
    <p:sldId id="274" r:id="rId14"/>
    <p:sldId id="263" r:id="rId15"/>
    <p:sldId id="275" r:id="rId16"/>
    <p:sldId id="266" r:id="rId17"/>
    <p:sldId id="300" r:id="rId18"/>
    <p:sldId id="276" r:id="rId19"/>
    <p:sldId id="267" r:id="rId20"/>
    <p:sldId id="268" r:id="rId21"/>
    <p:sldId id="322" r:id="rId22"/>
    <p:sldId id="323" r:id="rId23"/>
    <p:sldId id="324" r:id="rId24"/>
    <p:sldId id="325" r:id="rId25"/>
    <p:sldId id="326" r:id="rId26"/>
    <p:sldId id="327" r:id="rId27"/>
    <p:sldId id="269" r:id="rId28"/>
    <p:sldId id="270" r:id="rId29"/>
    <p:sldId id="332" r:id="rId30"/>
    <p:sldId id="271" r:id="rId31"/>
    <p:sldId id="288" r:id="rId32"/>
    <p:sldId id="329" r:id="rId33"/>
    <p:sldId id="320" r:id="rId34"/>
    <p:sldId id="319" r:id="rId35"/>
    <p:sldId id="321" r:id="rId36"/>
    <p:sldId id="336" r:id="rId37"/>
    <p:sldId id="316" r:id="rId38"/>
    <p:sldId id="283" r:id="rId39"/>
    <p:sldId id="284" r:id="rId40"/>
    <p:sldId id="289" r:id="rId41"/>
    <p:sldId id="293" r:id="rId42"/>
    <p:sldId id="291" r:id="rId43"/>
    <p:sldId id="290" r:id="rId44"/>
    <p:sldId id="331" r:id="rId45"/>
    <p:sldId id="294" r:id="rId46"/>
    <p:sldId id="295" r:id="rId47"/>
    <p:sldId id="296" r:id="rId48"/>
    <p:sldId id="297" r:id="rId49"/>
    <p:sldId id="298" r:id="rId50"/>
    <p:sldId id="305" r:id="rId51"/>
    <p:sldId id="330" r:id="rId52"/>
    <p:sldId id="292" r:id="rId53"/>
    <p:sldId id="334" r:id="rId54"/>
    <p:sldId id="335" r:id="rId55"/>
    <p:sldId id="317" r:id="rId56"/>
    <p:sldId id="318" r:id="rId57"/>
    <p:sldId id="313" r:id="rId58"/>
    <p:sldId id="315" r:id="rId59"/>
    <p:sldId id="314" r:id="rId60"/>
    <p:sldId id="309" r:id="rId61"/>
    <p:sldId id="301" r:id="rId62"/>
    <p:sldId id="303" r:id="rId63"/>
    <p:sldId id="302" r:id="rId64"/>
    <p:sldId id="299" r:id="rId65"/>
    <p:sldId id="306" r:id="rId66"/>
    <p:sldId id="310" r:id="rId67"/>
    <p:sldId id="311" r:id="rId68"/>
  </p:sldIdLst>
  <p:sldSz cx="9144000" cy="6858000" type="screen4x3"/>
  <p:notesSz cx="6858000" cy="9144000"/>
  <p:custDataLst>
    <p:tags r:id="rId6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60"/>
  </p:normalViewPr>
  <p:slideViewPr>
    <p:cSldViewPr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10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A5D7-30F0-4D2D-929F-AC9464524346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0D1-DDBB-4202-B23E-EDDAF0A933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A5D7-30F0-4D2D-929F-AC9464524346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0D1-DDBB-4202-B23E-EDDAF0A933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A5D7-30F0-4D2D-929F-AC9464524346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0D1-DDBB-4202-B23E-EDDAF0A933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61C3-7D0E-4A1D-83D6-2C2A8877E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A5D7-30F0-4D2D-929F-AC9464524346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0D1-DDBB-4202-B23E-EDDAF0A933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A5D7-30F0-4D2D-929F-AC9464524346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0D1-DDBB-4202-B23E-EDDAF0A933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A5D7-30F0-4D2D-929F-AC9464524346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0D1-DDBB-4202-B23E-EDDAF0A933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A5D7-30F0-4D2D-929F-AC9464524346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0D1-DDBB-4202-B23E-EDDAF0A933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A5D7-30F0-4D2D-929F-AC9464524346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0D1-DDBB-4202-B23E-EDDAF0A933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A5D7-30F0-4D2D-929F-AC9464524346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0D1-DDBB-4202-B23E-EDDAF0A933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A5D7-30F0-4D2D-929F-AC9464524346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0D1-DDBB-4202-B23E-EDDAF0A933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A5D7-30F0-4D2D-929F-AC9464524346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0D1-DDBB-4202-B23E-EDDAF0A933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A5D7-30F0-4D2D-929F-AC9464524346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2B0D1-DDBB-4202-B23E-EDDAF0A933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Basic Data Input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latin typeface="Arial Black" pitchFamily="34" charset="0"/>
              </a:rPr>
              <a:t>Comma separated Input from external file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i="1" dirty="0" err="1" smtClean="0"/>
              <a:t>MR_NR,City,State,Zip</a:t>
            </a:r>
            <a:endParaRPr lang="en-US" i="1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0000118110,Northfield,MN,55057</a:t>
            </a:r>
          </a:p>
          <a:p>
            <a:pPr eaLnBrk="1" hangingPunct="1">
              <a:buFontTx/>
              <a:buNone/>
            </a:pPr>
            <a:r>
              <a:rPr lang="en-US" dirty="0" smtClean="0"/>
              <a:t>0000157673,Albert Lea,MN,56007</a:t>
            </a:r>
          </a:p>
          <a:p>
            <a:pPr eaLnBrk="1" hangingPunct="1">
              <a:buFontTx/>
              <a:buNone/>
            </a:pPr>
            <a:r>
              <a:rPr lang="en-US" dirty="0" smtClean="0"/>
              <a:t>0000171945,Scottsdale,FL,85254-3441</a:t>
            </a:r>
          </a:p>
          <a:p>
            <a:pPr eaLnBrk="1" hangingPunct="1">
              <a:buFontTx/>
              <a:buNone/>
            </a:pPr>
            <a:r>
              <a:rPr lang="en-US" dirty="0" smtClean="0"/>
              <a:t>0000193382,St. Paul,MN,55103</a:t>
            </a:r>
          </a:p>
          <a:p>
            <a:pPr eaLnBrk="1" hangingPunct="1">
              <a:buFontTx/>
              <a:buNone/>
            </a:pPr>
            <a:r>
              <a:rPr lang="en-US" dirty="0" smtClean="0"/>
              <a:t>0000196391,Duluth,MN,55802</a:t>
            </a:r>
          </a:p>
          <a:p>
            <a:pPr eaLnBrk="1" hangingPunct="1">
              <a:buFontTx/>
              <a:buNone/>
            </a:pPr>
            <a:r>
              <a:rPr lang="en-US" dirty="0" smtClean="0"/>
              <a:t>0000200127,Brooklyn Center,MN,55430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91400" y="6324600"/>
            <a:ext cx="1574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Test_input1b.sas</a:t>
            </a:r>
          </a:p>
          <a:p>
            <a:r>
              <a:rPr lang="en-US" sz="1600" i="1" dirty="0" smtClean="0"/>
              <a:t>Test_input1c.sas</a:t>
            </a:r>
            <a:endParaRPr lang="en-US" sz="1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6062990"/>
            <a:ext cx="552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</a:t>
            </a:r>
            <a:r>
              <a:rPr lang="en-US" dirty="0" smtClean="0"/>
              <a:t>The variable names are here included in the data file!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Comma-separated input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b="1" dirty="0" smtClean="0"/>
              <a:t> test1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dirty="0"/>
              <a:t>/* data input of comma separated data  */   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 City $ 20. zip $ 10.;                                  </a:t>
            </a:r>
            <a:endParaRPr lang="en-US" dirty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INFILE</a:t>
            </a:r>
            <a:r>
              <a:rPr lang="en-US" dirty="0" smtClean="0"/>
              <a:t> </a:t>
            </a:r>
            <a:r>
              <a:rPr lang="en-US" dirty="0"/>
              <a:t>'e</a:t>
            </a:r>
            <a:r>
              <a:rPr lang="en-US" dirty="0" smtClean="0"/>
              <a:t>:\TestData\test2.csv' </a:t>
            </a:r>
            <a:r>
              <a:rPr lang="en-US" dirty="0" err="1" smtClean="0">
                <a:solidFill>
                  <a:srgbClr val="00B050"/>
                </a:solidFill>
              </a:rPr>
              <a:t>dsd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dlm</a:t>
            </a:r>
            <a:r>
              <a:rPr lang="en-US" dirty="0"/>
              <a:t>=','  </a:t>
            </a:r>
            <a:r>
              <a:rPr lang="en-US" dirty="0" err="1">
                <a:solidFill>
                  <a:srgbClr val="00B050"/>
                </a:solidFill>
              </a:rPr>
              <a:t>firstobs</a:t>
            </a:r>
            <a:r>
              <a:rPr lang="en-US" dirty="0"/>
              <a:t>=</a:t>
            </a:r>
            <a:r>
              <a:rPr lang="en-US" b="1" dirty="0"/>
              <a:t>2 </a:t>
            </a:r>
            <a:r>
              <a:rPr lang="en-US" b="1" dirty="0" err="1">
                <a:solidFill>
                  <a:srgbClr val="00B050"/>
                </a:solidFill>
              </a:rPr>
              <a:t>missover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 MR_NR  City  $  State  $  ZIP $ ;</a:t>
            </a:r>
            <a:endParaRPr lang="en-US" dirty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LABEL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MR_NR 	= </a:t>
            </a:r>
            <a:r>
              <a:rPr lang="en-US" dirty="0"/>
              <a:t>'Patient </a:t>
            </a:r>
            <a:r>
              <a:rPr lang="en-US" dirty="0" smtClean="0"/>
              <a:t>identifier‘;</a:t>
            </a:r>
            <a:endParaRPr lang="en-US" dirty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RUN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062990"/>
            <a:ext cx="8826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</a:t>
            </a:r>
            <a:r>
              <a:rPr lang="en-US" dirty="0" smtClean="0"/>
              <a:t>Use the length statement because otherwise the character strings will have the length 8!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 separated Input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174750" eaLnBrk="1" hangingPunct="1">
              <a:buFontTx/>
              <a:buNone/>
            </a:pPr>
            <a:r>
              <a:rPr lang="en-US" sz="2400" dirty="0" smtClean="0"/>
              <a:t>MR_NR		City 		State 	Zip</a:t>
            </a:r>
          </a:p>
          <a:p>
            <a:pPr defTabSz="1174750" eaLnBrk="1" hangingPunct="1">
              <a:buFontTx/>
              <a:buNone/>
            </a:pPr>
            <a:r>
              <a:rPr lang="en-US" sz="2400" dirty="0" smtClean="0"/>
              <a:t>0000118110	Northfield	MN	55057</a:t>
            </a:r>
          </a:p>
          <a:p>
            <a:pPr defTabSz="1174750" eaLnBrk="1" hangingPunct="1">
              <a:buFontTx/>
              <a:buNone/>
            </a:pPr>
            <a:r>
              <a:rPr lang="en-US" sz="2400" dirty="0" smtClean="0"/>
              <a:t>0000157673	Albert Lea	MN	56007</a:t>
            </a:r>
          </a:p>
          <a:p>
            <a:pPr defTabSz="1174750" eaLnBrk="1" hangingPunct="1">
              <a:buFontTx/>
              <a:buNone/>
            </a:pPr>
            <a:r>
              <a:rPr lang="en-US" sz="2400" dirty="0" smtClean="0"/>
              <a:t>0000171945	Scottsdale	FL	85254-3441</a:t>
            </a:r>
          </a:p>
          <a:p>
            <a:pPr defTabSz="1174750" eaLnBrk="1" hangingPunct="1">
              <a:buFontTx/>
              <a:buNone/>
            </a:pPr>
            <a:r>
              <a:rPr lang="en-US" sz="2400" dirty="0" smtClean="0"/>
              <a:t>0000193382	St. Paul		MN	55103</a:t>
            </a:r>
          </a:p>
          <a:p>
            <a:pPr defTabSz="1174750" eaLnBrk="1" hangingPunct="1">
              <a:buFontTx/>
              <a:buNone/>
            </a:pPr>
            <a:r>
              <a:rPr lang="en-US" sz="2400" dirty="0" smtClean="0"/>
              <a:t>0000196391	Duluth		MN	55802</a:t>
            </a:r>
          </a:p>
          <a:p>
            <a:pPr defTabSz="1174750" eaLnBrk="1" hangingPunct="1">
              <a:buFontTx/>
              <a:buNone/>
            </a:pPr>
            <a:r>
              <a:rPr lang="en-US" sz="2400" dirty="0" smtClean="0"/>
              <a:t>0000200127	Brooklyn Center	MN	55430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Tab-separated input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data </a:t>
            </a:r>
            <a:r>
              <a:rPr lang="en-US" b="1" dirty="0" smtClean="0"/>
              <a:t>test1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dirty="0"/>
              <a:t>/* data input </a:t>
            </a:r>
            <a:r>
              <a:rPr lang="en-US" dirty="0" smtClean="0"/>
              <a:t>of tab separated </a:t>
            </a:r>
            <a:r>
              <a:rPr lang="en-US" dirty="0"/>
              <a:t>data  */   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 City $ 20. zip $ 10.;                                  </a:t>
            </a:r>
            <a:endParaRPr lang="en-US" dirty="0"/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Infile</a:t>
            </a:r>
            <a:r>
              <a:rPr lang="en-US" dirty="0" smtClean="0"/>
              <a:t> </a:t>
            </a:r>
            <a:r>
              <a:rPr lang="en-US" dirty="0"/>
              <a:t>'e</a:t>
            </a:r>
            <a:r>
              <a:rPr lang="en-US" dirty="0" smtClean="0"/>
              <a:t>:\TestData\test2.txt' </a:t>
            </a:r>
            <a:r>
              <a:rPr lang="en-US" dirty="0" err="1"/>
              <a:t>dlm</a:t>
            </a:r>
            <a:r>
              <a:rPr lang="en-US" dirty="0" smtClean="0"/>
              <a:t>=‘09‘x  </a:t>
            </a:r>
            <a:r>
              <a:rPr lang="en-US" dirty="0" err="1"/>
              <a:t>firstobs</a:t>
            </a:r>
            <a:r>
              <a:rPr lang="en-US" dirty="0"/>
              <a:t>=</a:t>
            </a:r>
            <a:r>
              <a:rPr lang="en-US" b="1" dirty="0"/>
              <a:t>2 </a:t>
            </a:r>
            <a:r>
              <a:rPr lang="en-US" b="1" dirty="0" err="1"/>
              <a:t>missover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nput</a:t>
            </a:r>
            <a:r>
              <a:rPr lang="en-US" dirty="0" smtClean="0"/>
              <a:t> MR_NR  City  $  State  $  ZIP $ ;</a:t>
            </a: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Label</a:t>
            </a:r>
            <a:r>
              <a:rPr lang="en-US" dirty="0"/>
              <a:t> 	</a:t>
            </a:r>
            <a:r>
              <a:rPr lang="en-US" dirty="0" smtClean="0"/>
              <a:t>MR_NR 	= </a:t>
            </a:r>
            <a:r>
              <a:rPr lang="en-US" dirty="0"/>
              <a:t>'Patient identifier'</a:t>
            </a:r>
          </a:p>
          <a:p>
            <a:pPr>
              <a:buNone/>
            </a:pPr>
            <a:r>
              <a:rPr lang="en-US" dirty="0"/>
              <a:t>	    </a:t>
            </a:r>
            <a:r>
              <a:rPr lang="en-US" dirty="0" smtClean="0"/>
              <a:t>    City    		= </a:t>
            </a:r>
            <a:r>
              <a:rPr lang="en-US" dirty="0"/>
              <a:t>'Patient age'</a:t>
            </a:r>
          </a:p>
          <a:p>
            <a:pPr>
              <a:buNone/>
            </a:pPr>
            <a:r>
              <a:rPr lang="en-US" dirty="0"/>
              <a:t>	    </a:t>
            </a:r>
            <a:r>
              <a:rPr lang="en-US" dirty="0" smtClean="0"/>
              <a:t>	State		= </a:t>
            </a:r>
            <a:r>
              <a:rPr lang="en-US" dirty="0"/>
              <a:t>'Patient height[cm]'</a:t>
            </a:r>
          </a:p>
          <a:p>
            <a:pPr>
              <a:buNone/>
            </a:pPr>
            <a:r>
              <a:rPr lang="en-US" dirty="0"/>
              <a:t>	    </a:t>
            </a:r>
            <a:r>
              <a:rPr lang="en-US" dirty="0" smtClean="0"/>
              <a:t>    ZIP                    = </a:t>
            </a:r>
            <a:r>
              <a:rPr lang="en-US" dirty="0"/>
              <a:t>'Patient weight [kg]';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b="1" dirty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Formatted Input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/>
          </a:bodyPr>
          <a:lstStyle/>
          <a:p>
            <a:pPr defTabSz="1174750" eaLnBrk="1" hangingPunct="1"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MR_NR 	City		State	Zip</a:t>
            </a:r>
          </a:p>
          <a:p>
            <a:pPr defTabSz="1174750" eaLnBrk="1" hangingPunct="1"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0000118110 Northfield 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MN55057</a:t>
            </a:r>
          </a:p>
          <a:p>
            <a:pPr defTabSz="1174750" eaLnBrk="1" hangingPunct="1"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0000157673 Albert Lea	              MN56007</a:t>
            </a:r>
          </a:p>
          <a:p>
            <a:pPr defTabSz="1174750" eaLnBrk="1" hangingPunct="1"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0000171945 Scottsdale	              FL85254-3441</a:t>
            </a:r>
          </a:p>
          <a:p>
            <a:pPr defTabSz="1174750" eaLnBrk="1" hangingPunct="1"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0000193382 St. Paul	              MN55103</a:t>
            </a:r>
          </a:p>
          <a:p>
            <a:pPr defTabSz="1174750" eaLnBrk="1" hangingPunct="1"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0000196391 Duluth		 MN55802</a:t>
            </a:r>
          </a:p>
          <a:p>
            <a:pPr defTabSz="1174750" eaLnBrk="1" hangingPunct="1"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0000200127 Brooklyn Center	 MN55430</a:t>
            </a:r>
          </a:p>
          <a:p>
            <a:pPr defTabSz="1174750" eaLnBrk="1" hangingPunct="1"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………………………………………………………..</a:t>
            </a:r>
          </a:p>
          <a:p>
            <a:pPr defTabSz="1174750" eaLnBrk="1" hangingPunct="1">
              <a:buFontTx/>
              <a:buNone/>
            </a:pPr>
            <a:r>
              <a:rPr lang="en-US" sz="28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123456789012345678901234567890123456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66700" y="3831936"/>
            <a:ext cx="426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3200400" y="4000500"/>
            <a:ext cx="426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Formatted  input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data </a:t>
            </a:r>
            <a:r>
              <a:rPr lang="en-US" b="1" dirty="0" smtClean="0"/>
              <a:t>test1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dirty="0"/>
              <a:t>/* data input </a:t>
            </a:r>
            <a:r>
              <a:rPr lang="en-US" dirty="0" smtClean="0"/>
              <a:t>formatted data  </a:t>
            </a:r>
            <a:r>
              <a:rPr lang="en-US" dirty="0"/>
              <a:t>*/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Length City $ 20. zip $ 10.;                                  </a:t>
            </a:r>
            <a:endParaRPr lang="en-US" dirty="0"/>
          </a:p>
          <a:p>
            <a:pPr>
              <a:buNone/>
            </a:pPr>
            <a:r>
              <a:rPr lang="en-US" dirty="0" err="1"/>
              <a:t>infile</a:t>
            </a:r>
            <a:r>
              <a:rPr lang="en-US" dirty="0"/>
              <a:t> 'e</a:t>
            </a:r>
            <a:r>
              <a:rPr lang="en-US" dirty="0" smtClean="0"/>
              <a:t>:\TestData\test2.dat'   </a:t>
            </a:r>
            <a:r>
              <a:rPr lang="en-US" dirty="0" err="1"/>
              <a:t>firstobs</a:t>
            </a:r>
            <a:r>
              <a:rPr lang="en-US" dirty="0"/>
              <a:t>=</a:t>
            </a:r>
            <a:r>
              <a:rPr lang="en-US" b="1" dirty="0"/>
              <a:t>2 </a:t>
            </a:r>
            <a:r>
              <a:rPr lang="en-US" b="1" dirty="0" err="1"/>
              <a:t>missover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dirty="0"/>
              <a:t>input </a:t>
            </a:r>
            <a:r>
              <a:rPr lang="en-US" dirty="0" smtClean="0"/>
              <a:t>MR_NR 1-10   City  $ 12-26  State  $ 27-28  ZIP $  29-38;</a:t>
            </a:r>
            <a:endParaRPr lang="en-US" dirty="0"/>
          </a:p>
          <a:p>
            <a:pPr>
              <a:buNone/>
            </a:pPr>
            <a:r>
              <a:rPr lang="en-US" dirty="0"/>
              <a:t>Label 	</a:t>
            </a:r>
            <a:r>
              <a:rPr lang="en-US" dirty="0" smtClean="0"/>
              <a:t>MR_NR 	= </a:t>
            </a:r>
            <a:r>
              <a:rPr lang="en-US" dirty="0"/>
              <a:t>'Patient identifier'</a:t>
            </a:r>
          </a:p>
          <a:p>
            <a:pPr>
              <a:buNone/>
            </a:pPr>
            <a:r>
              <a:rPr lang="en-US" dirty="0"/>
              <a:t>	    </a:t>
            </a:r>
            <a:r>
              <a:rPr lang="en-US" dirty="0" smtClean="0"/>
              <a:t>    City    		= </a:t>
            </a:r>
            <a:r>
              <a:rPr lang="en-US" dirty="0"/>
              <a:t>'Patient age'</a:t>
            </a:r>
          </a:p>
          <a:p>
            <a:pPr>
              <a:buNone/>
            </a:pPr>
            <a:r>
              <a:rPr lang="en-US" dirty="0"/>
              <a:t>	    </a:t>
            </a:r>
            <a:r>
              <a:rPr lang="en-US" dirty="0" smtClean="0"/>
              <a:t>	State		= </a:t>
            </a:r>
            <a:r>
              <a:rPr lang="en-US" dirty="0"/>
              <a:t>'Patient height[cm]'</a:t>
            </a:r>
          </a:p>
          <a:p>
            <a:pPr>
              <a:buNone/>
            </a:pPr>
            <a:r>
              <a:rPr lang="en-US" dirty="0"/>
              <a:t>	    </a:t>
            </a:r>
            <a:r>
              <a:rPr lang="en-US" dirty="0" smtClean="0"/>
              <a:t>    ZIP                    = </a:t>
            </a:r>
            <a:r>
              <a:rPr lang="en-US" dirty="0"/>
              <a:t>'Patient weight [kg]';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run;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000" y="6477000"/>
            <a:ext cx="174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Test_input1e.sas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Special Character for data input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171450" eaLnBrk="1" hangingPunct="1">
              <a:buFontTx/>
              <a:buNone/>
            </a:pPr>
            <a:r>
              <a:rPr lang="en-US" b="1" smtClean="0">
                <a:solidFill>
                  <a:srgbClr val="FF3300"/>
                </a:solidFill>
              </a:rPr>
              <a:t>$</a:t>
            </a:r>
            <a:r>
              <a:rPr lang="en-US" smtClean="0"/>
              <a:t>	- defines character string</a:t>
            </a:r>
          </a:p>
          <a:p>
            <a:pPr indent="-171450" eaLnBrk="1" hangingPunct="1">
              <a:buFontTx/>
              <a:buNone/>
            </a:pPr>
            <a:r>
              <a:rPr lang="en-US" b="1" smtClean="0">
                <a:solidFill>
                  <a:srgbClr val="FF3300"/>
                </a:solidFill>
              </a:rPr>
              <a:t>/</a:t>
            </a:r>
            <a:r>
              <a:rPr lang="en-US" b="1" smtClean="0"/>
              <a:t>	</a:t>
            </a:r>
            <a:r>
              <a:rPr lang="en-US" smtClean="0"/>
              <a:t>	- skip to next record</a:t>
            </a:r>
          </a:p>
          <a:p>
            <a:pPr indent="-171450" eaLnBrk="1" hangingPunct="1">
              <a:buFontTx/>
              <a:buNone/>
            </a:pPr>
            <a:r>
              <a:rPr lang="en-US" b="1" smtClean="0">
                <a:solidFill>
                  <a:srgbClr val="FF3300"/>
                </a:solidFill>
              </a:rPr>
              <a:t>#</a:t>
            </a:r>
            <a:r>
              <a:rPr lang="en-US" smtClean="0"/>
              <a:t>	- number of raw data line</a:t>
            </a:r>
          </a:p>
          <a:p>
            <a:pPr indent="-171450" eaLnBrk="1" hangingPunct="1">
              <a:buFontTx/>
              <a:buNone/>
            </a:pPr>
            <a:r>
              <a:rPr lang="en-US" b="1" smtClean="0">
                <a:solidFill>
                  <a:srgbClr val="FF3300"/>
                </a:solidFill>
              </a:rPr>
              <a:t>@</a:t>
            </a:r>
            <a:r>
              <a:rPr lang="en-US" smtClean="0"/>
              <a:t>	- column pointer (hold the line)</a:t>
            </a:r>
          </a:p>
          <a:p>
            <a:pPr indent="-171450" eaLnBrk="1" hangingPunct="1">
              <a:buFontTx/>
              <a:buNone/>
            </a:pPr>
            <a:r>
              <a:rPr lang="en-US" b="1" smtClean="0">
                <a:solidFill>
                  <a:srgbClr val="FF3300"/>
                </a:solidFill>
              </a:rPr>
              <a:t>+</a:t>
            </a:r>
            <a:r>
              <a:rPr lang="en-US" smtClean="0"/>
              <a:t>	- defines the number of spaces 			between Variables</a:t>
            </a:r>
          </a:p>
          <a:p>
            <a:pPr indent="-171450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Additional INFILE Options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LRECL= 	– logical record length (for very long records)</a:t>
            </a:r>
          </a:p>
          <a:p>
            <a:r>
              <a:rPr lang="en-US" sz="2800" dirty="0" smtClean="0"/>
              <a:t>DSD	- Delimiter separated data</a:t>
            </a:r>
          </a:p>
          <a:p>
            <a:r>
              <a:rPr lang="en-US" sz="2800" dirty="0" smtClean="0"/>
              <a:t>DLM=	- defines delimiter</a:t>
            </a:r>
          </a:p>
          <a:p>
            <a:r>
              <a:rPr lang="en-US" sz="2800" dirty="0" smtClean="0"/>
              <a:t>OBS=	- defines number of observations to be read</a:t>
            </a:r>
          </a:p>
          <a:p>
            <a:pPr>
              <a:tabLst>
                <a:tab pos="1716088" algn="l"/>
                <a:tab pos="1941513" algn="l"/>
              </a:tabLst>
            </a:pPr>
            <a:r>
              <a:rPr lang="en-US" sz="2800" dirty="0" err="1" smtClean="0"/>
              <a:t>Firstobs</a:t>
            </a:r>
            <a:r>
              <a:rPr lang="en-US" sz="2800" dirty="0" smtClean="0"/>
              <a:t>=	 - defines the record to start reading</a:t>
            </a:r>
          </a:p>
          <a:p>
            <a:r>
              <a:rPr lang="en-US" sz="2800" dirty="0" err="1" smtClean="0"/>
              <a:t>Missover</a:t>
            </a:r>
            <a:r>
              <a:rPr lang="en-US" sz="2800" dirty="0" smtClean="0"/>
              <a:t>   do not go to next record if </a:t>
            </a:r>
            <a:br>
              <a:rPr lang="en-US" sz="2800" dirty="0" smtClean="0"/>
            </a:br>
            <a:r>
              <a:rPr lang="en-US" sz="2800" dirty="0" smtClean="0"/>
              <a:t>				    information is still missing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Create Libraries to store SAS datasets permanently during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95600"/>
            <a:ext cx="4274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6725" indent="-466725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Dialog</a:t>
            </a:r>
          </a:p>
          <a:p>
            <a:pPr marL="506413" indent="-506413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with SAS command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New Library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0" y="1295400"/>
            <a:ext cx="91821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981200" y="1905000"/>
            <a:ext cx="3505200" cy="2362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6000" b="1" dirty="0" smtClean="0"/>
              <a:t>Example 1A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DATA</a:t>
            </a:r>
            <a:r>
              <a:rPr lang="en-US" sz="2400" dirty="0" smtClean="0"/>
              <a:t> Hemoglobin;</a:t>
            </a:r>
          </a:p>
          <a:p>
            <a:pPr>
              <a:buFontTx/>
              <a:buNone/>
            </a:pPr>
            <a:r>
              <a:rPr lang="en-US" sz="2400" dirty="0" smtClean="0"/>
              <a:t>/* estimate of blood loss after surgery*/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INPUT</a:t>
            </a:r>
            <a:r>
              <a:rPr lang="en-US" sz="2400" dirty="0" smtClean="0"/>
              <a:t> </a:t>
            </a:r>
            <a:r>
              <a:rPr lang="en-US" sz="2400" dirty="0" err="1" smtClean="0"/>
              <a:t>PatID</a:t>
            </a:r>
            <a:r>
              <a:rPr lang="en-US" sz="2400" dirty="0" smtClean="0"/>
              <a:t> </a:t>
            </a:r>
            <a:r>
              <a:rPr lang="en-US" sz="2400" dirty="0" err="1" smtClean="0"/>
              <a:t>Pre_hgb</a:t>
            </a:r>
            <a:r>
              <a:rPr lang="en-US" sz="2400" dirty="0" smtClean="0"/>
              <a:t> </a:t>
            </a:r>
            <a:r>
              <a:rPr lang="en-US" sz="2400" dirty="0" err="1" smtClean="0"/>
              <a:t>pst_hgb</a:t>
            </a:r>
            <a:r>
              <a:rPr lang="en-US" sz="2400" dirty="0" smtClean="0"/>
              <a:t> gender $;</a:t>
            </a:r>
          </a:p>
          <a:p>
            <a:pPr>
              <a:buFontTx/>
              <a:buNone/>
            </a:pPr>
            <a:r>
              <a:rPr lang="en-US" sz="2400" dirty="0" err="1" smtClean="0"/>
              <a:t>Hgb_dop</a:t>
            </a:r>
            <a:r>
              <a:rPr lang="en-US" sz="2400" dirty="0" smtClean="0"/>
              <a:t>=</a:t>
            </a:r>
            <a:r>
              <a:rPr lang="en-US" sz="2400" dirty="0" err="1" smtClean="0"/>
              <a:t>pst_hgb</a:t>
            </a:r>
            <a:r>
              <a:rPr lang="en-US" sz="2400" dirty="0" smtClean="0"/>
              <a:t> – </a:t>
            </a:r>
            <a:r>
              <a:rPr lang="en-US" sz="2400" dirty="0" err="1" smtClean="0"/>
              <a:t>Pre_Hgb</a:t>
            </a:r>
            <a:r>
              <a:rPr lang="en-US" sz="2400" dirty="0" smtClean="0"/>
              <a:t>;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DATALINES;</a:t>
            </a:r>
          </a:p>
          <a:p>
            <a:pPr>
              <a:buFontTx/>
              <a:buNone/>
            </a:pPr>
            <a:r>
              <a:rPr lang="en-US" sz="2400" dirty="0" smtClean="0"/>
              <a:t>1  12.4  8.6 M</a:t>
            </a:r>
          </a:p>
          <a:p>
            <a:pPr>
              <a:buFontTx/>
              <a:buNone/>
            </a:pPr>
            <a:r>
              <a:rPr lang="en-US" sz="2400" dirty="0" smtClean="0"/>
              <a:t>2  14.3  9.4 F</a:t>
            </a:r>
          </a:p>
          <a:p>
            <a:pPr>
              <a:buFontTx/>
              <a:buNone/>
            </a:pPr>
            <a:r>
              <a:rPr lang="en-US" sz="2400" dirty="0" smtClean="0"/>
              <a:t>3  10.2    M</a:t>
            </a:r>
          </a:p>
          <a:p>
            <a:pPr>
              <a:buFontTx/>
              <a:buNone/>
            </a:pPr>
            <a:r>
              <a:rPr lang="en-US" sz="2400" dirty="0" smtClean="0"/>
              <a:t>4  13.2  12.0 M</a:t>
            </a:r>
          </a:p>
          <a:p>
            <a:pPr>
              <a:buFontTx/>
              <a:buNone/>
            </a:pPr>
            <a:r>
              <a:rPr lang="en-US" sz="2400" b="1" dirty="0" smtClean="0"/>
              <a:t>;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RUN</a:t>
            </a:r>
            <a:r>
              <a:rPr lang="en-US" sz="2400" dirty="0" smtClean="0"/>
              <a:t>;</a:t>
            </a:r>
          </a:p>
          <a:p>
            <a:pPr>
              <a:buFontTx/>
              <a:buNone/>
            </a:pPr>
            <a:r>
              <a:rPr lang="en-US" sz="2400" dirty="0" smtClean="0"/>
              <a:t>PROC PRINT data=hemoglobin;</a:t>
            </a:r>
          </a:p>
          <a:p>
            <a:pPr>
              <a:buFontTx/>
              <a:buNone/>
            </a:pPr>
            <a:r>
              <a:rPr lang="en-US" sz="2400" dirty="0" smtClean="0"/>
              <a:t>RUN;</a:t>
            </a:r>
          </a:p>
        </p:txBody>
      </p:sp>
      <p:sp>
        <p:nvSpPr>
          <p:cNvPr id="4" name="Down Arrow 3"/>
          <p:cNvSpPr/>
          <p:nvPr/>
        </p:nvSpPr>
        <p:spPr>
          <a:xfrm rot="5400000">
            <a:off x="2837688" y="310591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2400" y="3429000"/>
            <a:ext cx="327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Missing values create problems!!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86600" y="6172200"/>
            <a:ext cx="1488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Input/Test_input0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6600" b="1" dirty="0" smtClean="0"/>
              <a:t>LIBNAME statement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FF0066"/>
                </a:solidFill>
              </a:rPr>
              <a:t>LIBNAME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my</a:t>
            </a:r>
            <a:r>
              <a:rPr lang="en-US" sz="2800" dirty="0" smtClean="0"/>
              <a:t> ‘G:\SAS Data’;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FF0066"/>
                </a:solidFill>
              </a:rPr>
              <a:t>FILENAME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test1</a:t>
            </a:r>
            <a:r>
              <a:rPr lang="en-US" sz="2800" dirty="0" smtClean="0"/>
              <a:t> ‘G:\SAS Data\Project.csv’;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FF0066"/>
                </a:solidFill>
              </a:rPr>
              <a:t>TITLE1</a:t>
            </a:r>
            <a:r>
              <a:rPr lang="en-US" sz="2800" dirty="0" smtClean="0"/>
              <a:t> ‘This is an easy example’;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/* creating permanent data project  */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FF0066"/>
                </a:solidFill>
              </a:rPr>
              <a:t>DATA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my</a:t>
            </a:r>
            <a:r>
              <a:rPr lang="en-US" sz="2800" dirty="0" err="1" smtClean="0"/>
              <a:t>.project</a:t>
            </a:r>
            <a:r>
              <a:rPr lang="en-US" sz="2800" dirty="0" smtClean="0"/>
              <a:t>;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FF0066"/>
                </a:solidFill>
              </a:rPr>
              <a:t>INFILE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test1 </a:t>
            </a:r>
            <a:r>
              <a:rPr lang="en-US" sz="2800" dirty="0" err="1" smtClean="0">
                <a:solidFill>
                  <a:srgbClr val="0000FF"/>
                </a:solidFill>
              </a:rPr>
              <a:t>dsd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dlm</a:t>
            </a:r>
            <a:r>
              <a:rPr lang="en-US" sz="2800" dirty="0" smtClean="0">
                <a:solidFill>
                  <a:srgbClr val="0000FF"/>
                </a:solidFill>
              </a:rPr>
              <a:t>=‘,’ </a:t>
            </a:r>
            <a:r>
              <a:rPr lang="en-US" sz="2800" dirty="0" err="1" smtClean="0">
                <a:solidFill>
                  <a:srgbClr val="0000FF"/>
                </a:solidFill>
              </a:rPr>
              <a:t>missover</a:t>
            </a:r>
            <a:r>
              <a:rPr lang="en-US" sz="2800" dirty="0" smtClean="0"/>
              <a:t>;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FF0066"/>
                </a:solidFill>
              </a:rPr>
              <a:t>INPUT</a:t>
            </a:r>
            <a:r>
              <a:rPr lang="en-US" sz="2800" dirty="0" smtClean="0"/>
              <a:t> ….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b="1" dirty="0" smtClean="0"/>
              <a:t>Comma Separated BMI data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 err="1" smtClean="0"/>
              <a:t>px_id,r_age,r_gender,hgt_cm,wgt_kg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139131,48,F,160.02,66.2245</a:t>
            </a:r>
          </a:p>
          <a:p>
            <a:pPr>
              <a:buFontTx/>
              <a:buNone/>
            </a:pPr>
            <a:r>
              <a:rPr lang="en-US" dirty="0" smtClean="0"/>
              <a:t>329223,43,M,182.88,77.8</a:t>
            </a:r>
          </a:p>
          <a:p>
            <a:pPr>
              <a:buFontTx/>
              <a:buNone/>
            </a:pPr>
            <a:r>
              <a:rPr lang="en-US" dirty="0" smtClean="0"/>
              <a:t>345250,44,M,180.34,82.3</a:t>
            </a:r>
          </a:p>
          <a:p>
            <a:pPr>
              <a:buFontTx/>
              <a:buNone/>
            </a:pPr>
            <a:r>
              <a:rPr lang="en-US" dirty="0" smtClean="0"/>
              <a:t>355392,41,F,162.56,65.3</a:t>
            </a:r>
          </a:p>
          <a:p>
            <a:pPr>
              <a:buFontTx/>
              <a:buNone/>
            </a:pPr>
            <a:r>
              <a:rPr lang="en-US" dirty="0" smtClean="0"/>
              <a:t>360797,46,F,,57.1526</a:t>
            </a:r>
          </a:p>
          <a:p>
            <a:pPr>
              <a:buFontTx/>
              <a:buNone/>
            </a:pPr>
            <a:r>
              <a:rPr lang="en-US" dirty="0" smtClean="0"/>
              <a:t>368040,42,F,162.56,59.8742</a:t>
            </a:r>
          </a:p>
          <a:p>
            <a:pPr>
              <a:buFontTx/>
              <a:buNone/>
            </a:pPr>
            <a:r>
              <a:rPr lang="en-US" dirty="0" smtClean="0"/>
              <a:t>376605,38,M,180.34,79.9</a:t>
            </a:r>
          </a:p>
        </p:txBody>
      </p:sp>
    </p:spTree>
    <p:extLst>
      <p:ext uri="{BB962C8B-B14F-4D97-AF65-F5344CB8AC3E}">
        <p14:creationId xmlns:p14="http://schemas.microsoft.com/office/powerpoint/2010/main" val="3631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81000" y="1143000"/>
            <a:ext cx="8763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title1</a:t>
            </a:r>
            <a:r>
              <a:rPr lang="en-US" dirty="0"/>
              <a:t> '-- SAS data input - BMI data --';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My.</a:t>
            </a:r>
            <a:r>
              <a:rPr lang="en-US" b="1" dirty="0" smtClean="0"/>
              <a:t>BMI1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dirty="0"/>
              <a:t>/* data input of comma separated data  */  </a:t>
            </a:r>
          </a:p>
          <a:p>
            <a:r>
              <a:rPr lang="en-US" dirty="0"/>
              <a:t>                                   </a:t>
            </a:r>
          </a:p>
          <a:p>
            <a:r>
              <a:rPr lang="en-US" dirty="0" err="1">
                <a:solidFill>
                  <a:srgbClr val="FF0000"/>
                </a:solidFill>
              </a:rPr>
              <a:t>infile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'e:\examples SAS\example2\bmi1.csv' </a:t>
            </a:r>
            <a:r>
              <a:rPr lang="en-US" dirty="0"/>
              <a:t> </a:t>
            </a:r>
            <a:r>
              <a:rPr lang="en-US" dirty="0" err="1"/>
              <a:t>dsd</a:t>
            </a:r>
            <a:r>
              <a:rPr lang="en-US" dirty="0"/>
              <a:t> </a:t>
            </a:r>
            <a:r>
              <a:rPr lang="en-US" dirty="0" err="1"/>
              <a:t>dlm</a:t>
            </a:r>
            <a:r>
              <a:rPr lang="en-US" dirty="0"/>
              <a:t>=','  </a:t>
            </a:r>
            <a:r>
              <a:rPr lang="en-US" dirty="0" err="1"/>
              <a:t>firstobs</a:t>
            </a:r>
            <a:r>
              <a:rPr lang="en-US" dirty="0"/>
              <a:t>=</a:t>
            </a:r>
            <a:r>
              <a:rPr lang="en-US" b="1" dirty="0"/>
              <a:t>2 </a:t>
            </a:r>
            <a:r>
              <a:rPr lang="en-US" b="1" dirty="0" smtClean="0"/>
              <a:t> </a:t>
            </a:r>
            <a:r>
              <a:rPr lang="en-US" b="1" dirty="0" err="1" smtClean="0"/>
              <a:t>missover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input </a:t>
            </a:r>
            <a:r>
              <a:rPr lang="en-US" dirty="0" err="1"/>
              <a:t>px_id</a:t>
            </a:r>
            <a:r>
              <a:rPr lang="en-US" dirty="0"/>
              <a:t>  age   gender $  </a:t>
            </a:r>
            <a:r>
              <a:rPr lang="en-US" dirty="0" err="1"/>
              <a:t>hgt_cm</a:t>
            </a:r>
            <a:r>
              <a:rPr lang="en-US" dirty="0"/>
              <a:t>  </a:t>
            </a:r>
            <a:r>
              <a:rPr lang="en-US" dirty="0" err="1"/>
              <a:t>wgt_kg</a:t>
            </a:r>
            <a:r>
              <a:rPr lang="en-US" dirty="0"/>
              <a:t> 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Label</a:t>
            </a:r>
            <a:r>
              <a:rPr lang="en-US" dirty="0"/>
              <a:t> 	</a:t>
            </a:r>
            <a:r>
              <a:rPr lang="en-US" dirty="0" err="1"/>
              <a:t>px_id</a:t>
            </a:r>
            <a:r>
              <a:rPr lang="en-US" dirty="0"/>
              <a:t> = ‘Patient Identifier’</a:t>
            </a:r>
          </a:p>
          <a:p>
            <a:r>
              <a:rPr lang="en-US" dirty="0"/>
              <a:t>	age=‘Patient age’</a:t>
            </a:r>
          </a:p>
          <a:p>
            <a:r>
              <a:rPr lang="en-US" dirty="0"/>
              <a:t>	</a:t>
            </a:r>
            <a:r>
              <a:rPr lang="en-US" dirty="0" err="1"/>
              <a:t>hgt_cm</a:t>
            </a:r>
            <a:r>
              <a:rPr lang="en-US" dirty="0"/>
              <a:t>=‘Patient height[cm]’</a:t>
            </a:r>
          </a:p>
          <a:p>
            <a:r>
              <a:rPr lang="en-US" dirty="0"/>
              <a:t>	</a:t>
            </a:r>
            <a:r>
              <a:rPr lang="en-US" dirty="0" err="1"/>
              <a:t>wgt_kg</a:t>
            </a:r>
            <a:r>
              <a:rPr lang="en-US" dirty="0"/>
              <a:t>=‘Patient weight [kg]’;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proc print data </a:t>
            </a:r>
            <a:r>
              <a:rPr lang="en-US" b="1" dirty="0"/>
              <a:t>= </a:t>
            </a:r>
            <a:r>
              <a:rPr lang="en-US" b="1" dirty="0" smtClean="0"/>
              <a:t>My.BMI1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8686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Data input from external file  - Comma - separated</a:t>
            </a:r>
          </a:p>
        </p:txBody>
      </p:sp>
    </p:spTree>
    <p:extLst>
      <p:ext uri="{BB962C8B-B14F-4D97-AF65-F5344CB8AC3E}">
        <p14:creationId xmlns:p14="http://schemas.microsoft.com/office/powerpoint/2010/main" val="882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1000" y="1143000"/>
            <a:ext cx="8763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title1</a:t>
            </a:r>
            <a:r>
              <a:rPr lang="en-US" dirty="0"/>
              <a:t> '-- SAS data input - BMI data --';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b="1" dirty="0"/>
              <a:t> BMI2;</a:t>
            </a:r>
          </a:p>
          <a:p>
            <a:endParaRPr lang="en-US" b="1" dirty="0"/>
          </a:p>
          <a:p>
            <a:r>
              <a:rPr lang="en-US" dirty="0"/>
              <a:t>/* data input of comma separated data  */  </a:t>
            </a:r>
          </a:p>
          <a:p>
            <a:r>
              <a:rPr lang="en-US" dirty="0"/>
              <a:t>                                   </a:t>
            </a:r>
          </a:p>
          <a:p>
            <a:r>
              <a:rPr lang="en-US" dirty="0" err="1">
                <a:solidFill>
                  <a:srgbClr val="FF0000"/>
                </a:solidFill>
              </a:rPr>
              <a:t>infile</a:t>
            </a:r>
            <a:r>
              <a:rPr lang="en-US" dirty="0"/>
              <a:t> 'e:\examples SAS\example2\bmi2.txt' </a:t>
            </a:r>
            <a:r>
              <a:rPr lang="en-US" dirty="0" err="1"/>
              <a:t>dsd</a:t>
            </a:r>
            <a:r>
              <a:rPr lang="en-US" dirty="0"/>
              <a:t> </a:t>
            </a:r>
            <a:r>
              <a:rPr lang="en-US" dirty="0" err="1"/>
              <a:t>dlm</a:t>
            </a:r>
            <a:r>
              <a:rPr lang="en-US" dirty="0"/>
              <a:t>=‘09‘x  </a:t>
            </a:r>
            <a:r>
              <a:rPr lang="en-US" dirty="0" err="1"/>
              <a:t>firstobs</a:t>
            </a:r>
            <a:r>
              <a:rPr lang="en-US" dirty="0"/>
              <a:t>=</a:t>
            </a:r>
            <a:r>
              <a:rPr lang="en-US" b="1" dirty="0"/>
              <a:t>2 </a:t>
            </a:r>
            <a:r>
              <a:rPr lang="en-US" b="1" dirty="0" smtClean="0"/>
              <a:t> </a:t>
            </a:r>
            <a:r>
              <a:rPr lang="en-US" b="1" dirty="0" err="1" smtClean="0"/>
              <a:t>missover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input </a:t>
            </a:r>
            <a:r>
              <a:rPr lang="en-US" dirty="0" err="1"/>
              <a:t>px_id</a:t>
            </a:r>
            <a:r>
              <a:rPr lang="en-US" dirty="0"/>
              <a:t>  age   gender $  </a:t>
            </a:r>
            <a:r>
              <a:rPr lang="en-US" dirty="0" err="1"/>
              <a:t>hgt_cm</a:t>
            </a:r>
            <a:r>
              <a:rPr lang="en-US" dirty="0"/>
              <a:t>  </a:t>
            </a:r>
            <a:r>
              <a:rPr lang="en-US" dirty="0" err="1"/>
              <a:t>wgt_kg</a:t>
            </a:r>
            <a:r>
              <a:rPr lang="en-US" dirty="0"/>
              <a:t> 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Label</a:t>
            </a:r>
            <a:r>
              <a:rPr lang="en-US" dirty="0"/>
              <a:t> 	</a:t>
            </a:r>
            <a:r>
              <a:rPr lang="en-US" dirty="0" err="1"/>
              <a:t>px_id</a:t>
            </a:r>
            <a:r>
              <a:rPr lang="en-US" dirty="0"/>
              <a:t> = ‘Patient Identifier’</a:t>
            </a:r>
          </a:p>
          <a:p>
            <a:r>
              <a:rPr lang="en-US" dirty="0"/>
              <a:t>	age=‘Patient age’</a:t>
            </a:r>
          </a:p>
          <a:p>
            <a:r>
              <a:rPr lang="en-US" dirty="0"/>
              <a:t>	</a:t>
            </a:r>
            <a:r>
              <a:rPr lang="en-US" dirty="0" err="1"/>
              <a:t>hgt_cm</a:t>
            </a:r>
            <a:r>
              <a:rPr lang="en-US" dirty="0"/>
              <a:t>=‘Patient height[cm]’</a:t>
            </a:r>
          </a:p>
          <a:p>
            <a:r>
              <a:rPr lang="en-US" dirty="0"/>
              <a:t>	</a:t>
            </a:r>
            <a:r>
              <a:rPr lang="en-US" dirty="0" err="1"/>
              <a:t>wgt_kg</a:t>
            </a:r>
            <a:r>
              <a:rPr lang="en-US" dirty="0"/>
              <a:t>=‘Patient weight [kg]’;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proc print data </a:t>
            </a:r>
            <a:r>
              <a:rPr lang="en-US" b="1" dirty="0"/>
              <a:t>= BMI2;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76200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atin typeface="+mj-lt"/>
              </a:rPr>
              <a:t>Data input from external file  - Tab - separated</a:t>
            </a:r>
          </a:p>
        </p:txBody>
      </p:sp>
    </p:spTree>
    <p:extLst>
      <p:ext uri="{BB962C8B-B14F-4D97-AF65-F5344CB8AC3E}">
        <p14:creationId xmlns:p14="http://schemas.microsoft.com/office/powerpoint/2010/main" val="34703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Fixed Format BMI data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139131 48 F 160 66.2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329223 43 M 183 77.8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345250 44 M 180182.3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355392 41 F 163 65.3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360797 46 F     57.2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368040 42 F 163 59.9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376605 38 M 180 79.9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377232 43 F 163160.8</a:t>
            </a:r>
          </a:p>
        </p:txBody>
      </p:sp>
    </p:spTree>
    <p:extLst>
      <p:ext uri="{BB962C8B-B14F-4D97-AF65-F5344CB8AC3E}">
        <p14:creationId xmlns:p14="http://schemas.microsoft.com/office/powerpoint/2010/main" val="3960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1143000"/>
            <a:ext cx="87630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title1</a:t>
            </a:r>
            <a:r>
              <a:rPr lang="en-US" dirty="0"/>
              <a:t> '-- SAS data input - BMI data --';</a:t>
            </a:r>
          </a:p>
          <a:p>
            <a:endParaRPr lang="en-US" dirty="0"/>
          </a:p>
          <a:p>
            <a:r>
              <a:rPr lang="en-US" b="1" dirty="0"/>
              <a:t>data </a:t>
            </a:r>
            <a:r>
              <a:rPr lang="en-US" b="1" dirty="0" smtClean="0"/>
              <a:t>My.BMI3</a:t>
            </a:r>
            <a:r>
              <a:rPr lang="en-US" b="1" dirty="0"/>
              <a:t>;</a:t>
            </a:r>
          </a:p>
          <a:p>
            <a:r>
              <a:rPr lang="en-US" dirty="0"/>
              <a:t>/* data input of formatted data                                        */</a:t>
            </a:r>
          </a:p>
          <a:p>
            <a:r>
              <a:rPr lang="en-US" dirty="0" err="1">
                <a:solidFill>
                  <a:srgbClr val="FF0000"/>
                </a:solidFill>
              </a:rPr>
              <a:t>infile</a:t>
            </a:r>
            <a:r>
              <a:rPr lang="en-US" dirty="0"/>
              <a:t> 'e:\examples SAS\example2\bmi3.txt' </a:t>
            </a:r>
            <a:r>
              <a:rPr lang="en-US" dirty="0" err="1">
                <a:solidFill>
                  <a:srgbClr val="FF0000"/>
                </a:solidFill>
              </a:rPr>
              <a:t>missover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 err="1"/>
              <a:t>px_id</a:t>
            </a:r>
            <a:r>
              <a:rPr lang="en-US" dirty="0"/>
              <a:t> </a:t>
            </a:r>
            <a:r>
              <a:rPr lang="en-US" b="1" dirty="0"/>
              <a:t>1-6  age 7-9  gender $ 10-11 </a:t>
            </a:r>
            <a:r>
              <a:rPr lang="en-US" b="1" dirty="0" err="1"/>
              <a:t>hgt_cm</a:t>
            </a:r>
            <a:r>
              <a:rPr lang="en-US" b="1" dirty="0"/>
              <a:t> 12-15 </a:t>
            </a:r>
            <a:r>
              <a:rPr lang="en-US" b="1" dirty="0" err="1"/>
              <a:t>wgt_kg</a:t>
            </a:r>
            <a:r>
              <a:rPr lang="en-US" b="1" dirty="0"/>
              <a:t> </a:t>
            </a:r>
            <a:r>
              <a:rPr lang="en-US" b="1" dirty="0" smtClean="0"/>
              <a:t>16-20.1;</a:t>
            </a:r>
            <a:endParaRPr lang="en-US" b="1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Label</a:t>
            </a:r>
            <a:r>
              <a:rPr lang="en-US" dirty="0"/>
              <a:t> 	</a:t>
            </a:r>
            <a:r>
              <a:rPr lang="en-US" dirty="0" err="1"/>
              <a:t>px_id</a:t>
            </a:r>
            <a:r>
              <a:rPr lang="en-US" dirty="0"/>
              <a:t> = ‘Patient Identifier’</a:t>
            </a:r>
          </a:p>
          <a:p>
            <a:r>
              <a:rPr lang="en-US" dirty="0"/>
              <a:t>	age=‘Patient age’</a:t>
            </a:r>
          </a:p>
          <a:p>
            <a:r>
              <a:rPr lang="en-US" dirty="0"/>
              <a:t>	</a:t>
            </a:r>
            <a:r>
              <a:rPr lang="en-US" dirty="0" err="1"/>
              <a:t>hgt_cm</a:t>
            </a:r>
            <a:r>
              <a:rPr lang="en-US" dirty="0"/>
              <a:t>=‘Patient height[cm]’</a:t>
            </a:r>
          </a:p>
          <a:p>
            <a:r>
              <a:rPr lang="en-US" dirty="0"/>
              <a:t>	</a:t>
            </a:r>
            <a:r>
              <a:rPr lang="en-US" dirty="0" err="1"/>
              <a:t>wgt_kg</a:t>
            </a:r>
            <a:r>
              <a:rPr lang="en-US" dirty="0"/>
              <a:t>=‘Patient weight [kg]’;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proc print data </a:t>
            </a:r>
            <a:r>
              <a:rPr lang="en-US" b="1" dirty="0"/>
              <a:t>= </a:t>
            </a:r>
            <a:r>
              <a:rPr lang="en-US" b="1" dirty="0" smtClean="0"/>
              <a:t>My.BMI2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8686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Data input from external file  - Fixed columns</a:t>
            </a:r>
          </a:p>
        </p:txBody>
      </p:sp>
    </p:spTree>
    <p:extLst>
      <p:ext uri="{BB962C8B-B14F-4D97-AF65-F5344CB8AC3E}">
        <p14:creationId xmlns:p14="http://schemas.microsoft.com/office/powerpoint/2010/main" val="12543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1000" y="1143000"/>
            <a:ext cx="8763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title1</a:t>
            </a:r>
            <a:r>
              <a:rPr lang="en-US" dirty="0"/>
              <a:t> '-- SAS data input - BMI data --';</a:t>
            </a:r>
          </a:p>
          <a:p>
            <a:endParaRPr lang="en-US" dirty="0"/>
          </a:p>
          <a:p>
            <a:r>
              <a:rPr lang="en-US" b="1" dirty="0"/>
              <a:t>data BMI3;</a:t>
            </a:r>
          </a:p>
          <a:p>
            <a:r>
              <a:rPr lang="en-US" dirty="0"/>
              <a:t>/* data input of formatted data                                        */</a:t>
            </a:r>
          </a:p>
          <a:p>
            <a:r>
              <a:rPr lang="en-US" dirty="0" err="1">
                <a:solidFill>
                  <a:srgbClr val="FF0000"/>
                </a:solidFill>
              </a:rPr>
              <a:t>infile</a:t>
            </a:r>
            <a:r>
              <a:rPr lang="en-US" dirty="0"/>
              <a:t> 'e:\examples SAS\example2\bmi3.txt' </a:t>
            </a:r>
            <a:r>
              <a:rPr lang="en-US" dirty="0" err="1">
                <a:solidFill>
                  <a:srgbClr val="FF0000"/>
                </a:solidFill>
              </a:rPr>
              <a:t>missover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 @</a:t>
            </a:r>
            <a:r>
              <a:rPr lang="en-US" b="1" dirty="0"/>
              <a:t>1  </a:t>
            </a:r>
            <a:r>
              <a:rPr lang="en-US" b="1" dirty="0" err="1"/>
              <a:t>px_id</a:t>
            </a:r>
            <a:r>
              <a:rPr lang="en-US" b="1" dirty="0"/>
              <a:t> 6.</a:t>
            </a:r>
          </a:p>
          <a:p>
            <a:r>
              <a:rPr lang="en-US" dirty="0"/>
              <a:t>        </a:t>
            </a:r>
            <a:r>
              <a:rPr lang="en-US" dirty="0" smtClean="0"/>
              <a:t> @</a:t>
            </a:r>
            <a:r>
              <a:rPr lang="en-US" b="1" dirty="0"/>
              <a:t>8  age 2.</a:t>
            </a:r>
          </a:p>
          <a:p>
            <a:r>
              <a:rPr lang="en-US" dirty="0"/>
              <a:t>       @</a:t>
            </a:r>
            <a:r>
              <a:rPr lang="en-US" b="1" dirty="0"/>
              <a:t>11 gender $1.</a:t>
            </a:r>
          </a:p>
          <a:p>
            <a:r>
              <a:rPr lang="en-US" dirty="0"/>
              <a:t>       @</a:t>
            </a:r>
            <a:r>
              <a:rPr lang="en-US" b="1" dirty="0"/>
              <a:t>12 </a:t>
            </a:r>
            <a:r>
              <a:rPr lang="en-US" b="1" dirty="0" err="1"/>
              <a:t>hgt_cm</a:t>
            </a:r>
            <a:r>
              <a:rPr lang="en-US" b="1" dirty="0"/>
              <a:t> 4.</a:t>
            </a:r>
          </a:p>
          <a:p>
            <a:r>
              <a:rPr lang="en-US" dirty="0"/>
              <a:t>       @</a:t>
            </a:r>
            <a:r>
              <a:rPr lang="en-US" b="1" dirty="0"/>
              <a:t>16 </a:t>
            </a:r>
            <a:r>
              <a:rPr lang="en-US" b="1" dirty="0" err="1"/>
              <a:t>wgt_kg</a:t>
            </a:r>
            <a:r>
              <a:rPr lang="en-US" b="1" dirty="0"/>
              <a:t> 5.1;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Label</a:t>
            </a:r>
            <a:r>
              <a:rPr lang="en-US" dirty="0"/>
              <a:t> 	</a:t>
            </a:r>
            <a:r>
              <a:rPr lang="en-US" dirty="0" err="1"/>
              <a:t>px_id</a:t>
            </a:r>
            <a:r>
              <a:rPr lang="en-US" dirty="0"/>
              <a:t> </a:t>
            </a:r>
            <a:r>
              <a:rPr lang="en-US" dirty="0" smtClean="0"/>
              <a:t>   = </a:t>
            </a:r>
            <a:r>
              <a:rPr lang="en-US" dirty="0"/>
              <a:t>‘Patient Identifier’</a:t>
            </a:r>
          </a:p>
          <a:p>
            <a:r>
              <a:rPr lang="en-US" dirty="0"/>
              <a:t>	</a:t>
            </a:r>
            <a:r>
              <a:rPr lang="en-US" dirty="0" smtClean="0"/>
              <a:t>age       =‘</a:t>
            </a:r>
            <a:r>
              <a:rPr lang="en-US" dirty="0"/>
              <a:t>Patient age’</a:t>
            </a:r>
          </a:p>
          <a:p>
            <a:r>
              <a:rPr lang="en-US" dirty="0"/>
              <a:t>	</a:t>
            </a:r>
            <a:r>
              <a:rPr lang="en-US" dirty="0" err="1"/>
              <a:t>hgt_cm</a:t>
            </a:r>
            <a:r>
              <a:rPr lang="en-US" dirty="0"/>
              <a:t>=‘Patient height[cm]’</a:t>
            </a:r>
          </a:p>
          <a:p>
            <a:r>
              <a:rPr lang="en-US" dirty="0"/>
              <a:t>	</a:t>
            </a:r>
            <a:r>
              <a:rPr lang="en-US" dirty="0" err="1"/>
              <a:t>wgt_kg</a:t>
            </a:r>
            <a:r>
              <a:rPr lang="en-US" dirty="0"/>
              <a:t>=‘Patient </a:t>
            </a:r>
            <a:r>
              <a:rPr lang="en-US" dirty="0" smtClean="0"/>
              <a:t>weight[kg</a:t>
            </a:r>
            <a:r>
              <a:rPr lang="en-US" dirty="0"/>
              <a:t>]’;</a:t>
            </a:r>
          </a:p>
          <a:p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proc print data </a:t>
            </a:r>
            <a:r>
              <a:rPr lang="en-US" b="1" dirty="0"/>
              <a:t>= </a:t>
            </a:r>
            <a:r>
              <a:rPr lang="en-US" b="1" dirty="0" smtClean="0"/>
              <a:t>My.BMI2</a:t>
            </a:r>
            <a:r>
              <a:rPr lang="en-US" b="1" dirty="0"/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7620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+mj-lt"/>
              </a:rPr>
              <a:t>Data input from external file  - Fixed columns &amp; format</a:t>
            </a:r>
          </a:p>
        </p:txBody>
      </p:sp>
    </p:spTree>
    <p:extLst>
      <p:ext uri="{BB962C8B-B14F-4D97-AF65-F5344CB8AC3E}">
        <p14:creationId xmlns:p14="http://schemas.microsoft.com/office/powerpoint/2010/main" val="23583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SAS Expressions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An expression is a sequence of operators and operands forming a set of instructions that are performed to produce a result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41325" y="3389313"/>
            <a:ext cx="3370731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X =X +1;</a:t>
            </a:r>
          </a:p>
          <a:p>
            <a:r>
              <a:rPr lang="en-US" dirty="0"/>
              <a:t>Z=3;</a:t>
            </a:r>
          </a:p>
          <a:p>
            <a:r>
              <a:rPr lang="en-US" dirty="0"/>
              <a:t>Y= LOG (x);</a:t>
            </a:r>
          </a:p>
          <a:p>
            <a:r>
              <a:rPr lang="en-US" dirty="0" err="1" smtClean="0"/>
              <a:t>Wght_kg</a:t>
            </a:r>
            <a:r>
              <a:rPr lang="en-US" dirty="0" smtClean="0"/>
              <a:t>=</a:t>
            </a:r>
            <a:r>
              <a:rPr lang="en-US" dirty="0" err="1" smtClean="0"/>
              <a:t>wght_pds</a:t>
            </a:r>
            <a:r>
              <a:rPr lang="en-US" dirty="0" smtClean="0"/>
              <a:t>/2.2;</a:t>
            </a:r>
            <a:endParaRPr lang="en-US" dirty="0"/>
          </a:p>
          <a:p>
            <a:r>
              <a:rPr lang="en-US" dirty="0"/>
              <a:t>State=‘NY’;</a:t>
            </a:r>
          </a:p>
          <a:p>
            <a:r>
              <a:rPr lang="en-US" dirty="0"/>
              <a:t>State=“NJ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State=“ “;</a:t>
            </a:r>
            <a:endParaRPr lang="en-US" dirty="0"/>
          </a:p>
          <a:p>
            <a:r>
              <a:rPr lang="en-US" dirty="0"/>
              <a:t>Name=</a:t>
            </a:r>
            <a:r>
              <a:rPr lang="en-US" dirty="0" err="1"/>
              <a:t>FirstName</a:t>
            </a:r>
            <a:r>
              <a:rPr lang="en-US" dirty="0"/>
              <a:t>||’,’||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Age=INT ((Today – dob)/365);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SAS Operators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operator</a:t>
            </a:r>
          </a:p>
          <a:p>
            <a:pPr eaLnBrk="1" hangingPunct="1"/>
            <a:r>
              <a:rPr lang="en-US" smtClean="0"/>
              <a:t>Logical operator</a:t>
            </a:r>
          </a:p>
          <a:p>
            <a:pPr eaLnBrk="1" hangingPunct="1"/>
            <a:r>
              <a:rPr lang="en-US" smtClean="0"/>
              <a:t>Character operator</a:t>
            </a:r>
          </a:p>
          <a:p>
            <a:pPr eaLnBrk="1" hangingPunct="1"/>
            <a:r>
              <a:rPr lang="en-US" smtClean="0"/>
              <a:t>Comparison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SAS Expressions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An expression is a sequence of operators and operands forming a set of instructions that are performed to produce a result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23488"/>
              </p:ext>
            </p:extLst>
          </p:nvPr>
        </p:nvGraphicFramePr>
        <p:xfrm>
          <a:off x="914400" y="3017520"/>
          <a:ext cx="6858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/>
                <a:gridCol w="4286250"/>
              </a:tblGrid>
              <a:tr h="3369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69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Numeric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X=1;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69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Character constant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Z=‘not available’;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69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variable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X=Y;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69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Addition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X=X+10;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69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Subtraction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X=Y-20;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69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Multiplication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V=X*Y;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69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Division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W=X/Y;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69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Exponentiation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Y=X**10;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3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6000" dirty="0" smtClean="0"/>
              <a:t>Example 1A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DATA</a:t>
            </a:r>
            <a:r>
              <a:rPr lang="en-US" sz="2400" dirty="0" smtClean="0"/>
              <a:t> Hemoglobin;</a:t>
            </a:r>
          </a:p>
          <a:p>
            <a:pPr>
              <a:buFontTx/>
              <a:buNone/>
            </a:pPr>
            <a:r>
              <a:rPr lang="en-US" sz="2400" dirty="0" smtClean="0"/>
              <a:t>/* estimate of blood loss after surgery*/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INPUT</a:t>
            </a:r>
            <a:r>
              <a:rPr lang="en-US" sz="2400" dirty="0" smtClean="0"/>
              <a:t> </a:t>
            </a:r>
            <a:r>
              <a:rPr lang="en-US" sz="2400" dirty="0" err="1" smtClean="0"/>
              <a:t>PatID</a:t>
            </a:r>
            <a:r>
              <a:rPr lang="en-US" sz="2400" dirty="0" smtClean="0"/>
              <a:t> </a:t>
            </a:r>
            <a:r>
              <a:rPr lang="en-US" sz="2400" dirty="0" err="1" smtClean="0"/>
              <a:t>Pre_hgb</a:t>
            </a:r>
            <a:r>
              <a:rPr lang="en-US" sz="2400" dirty="0" smtClean="0"/>
              <a:t> </a:t>
            </a:r>
            <a:r>
              <a:rPr lang="en-US" sz="2400" dirty="0" err="1" smtClean="0"/>
              <a:t>pst_hgb</a:t>
            </a:r>
            <a:r>
              <a:rPr lang="en-US" sz="2400" dirty="0" smtClean="0"/>
              <a:t> gender $;</a:t>
            </a:r>
          </a:p>
          <a:p>
            <a:pPr>
              <a:buFontTx/>
              <a:buNone/>
            </a:pPr>
            <a:r>
              <a:rPr lang="en-US" sz="2400" dirty="0" err="1" smtClean="0"/>
              <a:t>Hgb_dop</a:t>
            </a:r>
            <a:r>
              <a:rPr lang="en-US" sz="2400" dirty="0" smtClean="0"/>
              <a:t>=</a:t>
            </a:r>
            <a:r>
              <a:rPr lang="en-US" sz="2400" dirty="0" err="1" smtClean="0"/>
              <a:t>pst_hgb</a:t>
            </a:r>
            <a:r>
              <a:rPr lang="en-US" sz="2400" dirty="0" smtClean="0"/>
              <a:t> – </a:t>
            </a:r>
            <a:r>
              <a:rPr lang="en-US" sz="2400" dirty="0" err="1" smtClean="0"/>
              <a:t>Pre_Hgb</a:t>
            </a:r>
            <a:r>
              <a:rPr lang="en-US" sz="2400" dirty="0" smtClean="0"/>
              <a:t>;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DATALINES;</a:t>
            </a:r>
          </a:p>
          <a:p>
            <a:pPr>
              <a:buFontTx/>
              <a:buNone/>
            </a:pPr>
            <a:r>
              <a:rPr lang="en-US" sz="2400" dirty="0" smtClean="0"/>
              <a:t>1  12.4  8.6 M</a:t>
            </a:r>
          </a:p>
          <a:p>
            <a:pPr>
              <a:buFontTx/>
              <a:buNone/>
            </a:pPr>
            <a:r>
              <a:rPr lang="en-US" sz="2400" dirty="0" smtClean="0"/>
              <a:t>2  14.3  9.4 F</a:t>
            </a:r>
          </a:p>
          <a:p>
            <a:pPr>
              <a:buFontTx/>
              <a:buNone/>
            </a:pPr>
            <a:r>
              <a:rPr lang="en-US" sz="2400" dirty="0" smtClean="0"/>
              <a:t>3  10.2  .  M</a:t>
            </a:r>
          </a:p>
          <a:p>
            <a:pPr>
              <a:buFontTx/>
              <a:buNone/>
            </a:pPr>
            <a:r>
              <a:rPr lang="en-US" sz="2400" dirty="0" smtClean="0"/>
              <a:t>4  13.2  12.0 M</a:t>
            </a:r>
          </a:p>
          <a:p>
            <a:pPr>
              <a:buFontTx/>
              <a:buNone/>
            </a:pPr>
            <a:r>
              <a:rPr lang="en-US" sz="2400" b="1" dirty="0" smtClean="0"/>
              <a:t>;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RUN</a:t>
            </a:r>
            <a:r>
              <a:rPr lang="en-US" sz="2400" dirty="0" smtClean="0"/>
              <a:t>;</a:t>
            </a:r>
          </a:p>
          <a:p>
            <a:pPr>
              <a:buFontTx/>
              <a:buNone/>
            </a:pPr>
            <a:r>
              <a:rPr lang="en-US" sz="2400" dirty="0" smtClean="0"/>
              <a:t>PROC PRINT data=hemoglobin;</a:t>
            </a:r>
          </a:p>
          <a:p>
            <a:pPr>
              <a:buFontTx/>
              <a:buNone/>
            </a:pPr>
            <a:r>
              <a:rPr lang="en-US" sz="2400" dirty="0" smtClean="0"/>
              <a:t>RUN;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Hierarchy of Operators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600200"/>
            <a:ext cx="3124200" cy="18288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buNone/>
            </a:pPr>
            <a:r>
              <a:rPr lang="en-US" b="1" dirty="0" smtClean="0"/>
              <a:t>()   </a:t>
            </a:r>
            <a:r>
              <a:rPr lang="en-US" i="1" dirty="0" smtClean="0"/>
              <a:t>(+ </a:t>
            </a:r>
            <a:r>
              <a:rPr lang="en-US" i="1" dirty="0"/>
              <a:t>- as prefix</a:t>
            </a:r>
            <a:r>
              <a:rPr lang="en-US" i="1" dirty="0" smtClean="0"/>
              <a:t>)</a:t>
            </a:r>
            <a:endParaRPr lang="en-US" b="1" dirty="0" smtClean="0"/>
          </a:p>
          <a:p>
            <a:pPr marL="609600" indent="-609600" eaLnBrk="1" hangingPunct="1">
              <a:buFontTx/>
              <a:buNone/>
            </a:pPr>
            <a:r>
              <a:rPr lang="en-US" b="1" dirty="0" smtClean="0"/>
              <a:t>**</a:t>
            </a:r>
            <a:r>
              <a:rPr lang="en-US" dirty="0" smtClean="0"/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b="1" dirty="0" smtClean="0"/>
              <a:t>* /</a:t>
            </a:r>
          </a:p>
          <a:p>
            <a:pPr marL="609600" indent="-609600" eaLnBrk="1" hangingPunct="1">
              <a:buFontTx/>
              <a:buNone/>
            </a:pPr>
            <a:r>
              <a:rPr lang="en-US" b="1" dirty="0" smtClean="0"/>
              <a:t>+ -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 rot="10800000">
            <a:off x="2286000" y="1524000"/>
            <a:ext cx="1057275" cy="1828800"/>
          </a:xfrm>
          <a:prstGeom prst="triangle">
            <a:avLst>
              <a:gd name="adj" fmla="val 499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62000" y="3505200"/>
            <a:ext cx="31369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Example: </a:t>
            </a:r>
          </a:p>
          <a:p>
            <a:r>
              <a:rPr lang="en-US" sz="2000" b="1" dirty="0"/>
              <a:t>BMI = </a:t>
            </a:r>
            <a:r>
              <a:rPr lang="en-US" sz="2000" b="1" u="sng" dirty="0"/>
              <a:t>weight[Kg]</a:t>
            </a:r>
          </a:p>
          <a:p>
            <a:r>
              <a:rPr lang="en-US" sz="2000" b="1" dirty="0"/>
              <a:t>           Height[m]</a:t>
            </a:r>
            <a:r>
              <a:rPr lang="en-US" sz="2000" b="1" baseline="30000" dirty="0"/>
              <a:t>2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762375" y="3733800"/>
            <a:ext cx="39907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BMI = </a:t>
            </a:r>
            <a:r>
              <a:rPr lang="en-US" sz="2400" dirty="0" err="1"/>
              <a:t>wgt_kg</a:t>
            </a:r>
            <a:r>
              <a:rPr lang="en-US" sz="2400" dirty="0"/>
              <a:t>/</a:t>
            </a:r>
            <a:r>
              <a:rPr lang="en-US" sz="2400" dirty="0" err="1"/>
              <a:t>hgt_cm</a:t>
            </a:r>
            <a:r>
              <a:rPr lang="en-US" sz="2400" dirty="0"/>
              <a:t>/</a:t>
            </a:r>
            <a:r>
              <a:rPr lang="en-US" sz="2400" b="1" dirty="0"/>
              <a:t>100</a:t>
            </a:r>
            <a:r>
              <a:rPr lang="en-US" sz="2400" dirty="0"/>
              <a:t>**</a:t>
            </a:r>
            <a:r>
              <a:rPr lang="en-US" sz="2400" b="1" dirty="0"/>
              <a:t>2</a:t>
            </a:r>
          </a:p>
          <a:p>
            <a:endParaRPr lang="en-US" sz="2400" dirty="0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09600" y="4724400"/>
            <a:ext cx="27820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Fahrenheit -&gt; Celsius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746125" y="5370513"/>
            <a:ext cx="206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°C =(°F - 32) * 5/9 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794125" y="5370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3505200" y="5410200"/>
            <a:ext cx="198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C =F - 32 * 5/9 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3733800" y="4191000"/>
            <a:ext cx="41798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BMI = wgt_kg/(hgt_cm/</a:t>
            </a:r>
            <a:r>
              <a:rPr lang="en-US" sz="2400" b="1"/>
              <a:t>100)</a:t>
            </a:r>
            <a:r>
              <a:rPr lang="en-US" sz="2400"/>
              <a:t>**</a:t>
            </a:r>
            <a:r>
              <a:rPr lang="en-US" sz="2400" b="1"/>
              <a:t>2</a:t>
            </a:r>
          </a:p>
          <a:p>
            <a:endParaRPr lang="en-US" sz="2400"/>
          </a:p>
        </p:txBody>
      </p:sp>
      <p:sp>
        <p:nvSpPr>
          <p:cNvPr id="2" name="Right Brace 1"/>
          <p:cNvSpPr/>
          <p:nvPr/>
        </p:nvSpPr>
        <p:spPr>
          <a:xfrm>
            <a:off x="7814568" y="3726734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7236" y="401534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5400" b="1" dirty="0" smtClean="0"/>
              <a:t>Example Fahrenheit 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79400" y="1679575"/>
            <a:ext cx="350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Fahrenheit -&gt; Celsius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54025" y="2289175"/>
            <a:ext cx="306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°C =(°F - 32) * 5/9 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0" y="4343400"/>
            <a:ext cx="89916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Example:  convert  100 ° F into ° Celsius</a:t>
            </a:r>
          </a:p>
          <a:p>
            <a:endParaRPr lang="en-US" sz="2400"/>
          </a:p>
          <a:p>
            <a:r>
              <a:rPr lang="en-US" sz="2000"/>
              <a:t>Correct : (100-32)*5/9 = 37.8 °C             Incorrect:  100 -32 * 5/9=82.2 °C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b="1" smtClean="0">
                <a:latin typeface="Arial Black" pitchFamily="34" charset="0"/>
              </a:rPr>
              <a:t>Exponents</a:t>
            </a: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381000" y="2438400"/>
            <a:ext cx="853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How are formulas like : Age </a:t>
            </a:r>
            <a:r>
              <a:rPr lang="en-US" sz="3600" baseline="30000"/>
              <a:t>3</a:t>
            </a:r>
            <a:r>
              <a:rPr lang="en-US" sz="3600"/>
              <a:t>  handled?</a:t>
            </a: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990600" y="3962400"/>
            <a:ext cx="4419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Y  = Age **3;</a:t>
            </a:r>
          </a:p>
          <a:p>
            <a:endParaRPr lang="en-US" sz="3200"/>
          </a:p>
          <a:p>
            <a:r>
              <a:rPr lang="en-US" sz="3200"/>
              <a:t>z  = Year **(-2.34);</a:t>
            </a:r>
          </a:p>
        </p:txBody>
      </p:sp>
    </p:spTree>
    <p:extLst>
      <p:ext uri="{BB962C8B-B14F-4D97-AF65-F5344CB8AC3E}">
        <p14:creationId xmlns:p14="http://schemas.microsoft.com/office/powerpoint/2010/main" val="18848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5400" dirty="0" smtClean="0">
                <a:latin typeface="Arial Black" pitchFamily="34" charset="0"/>
              </a:rPr>
              <a:t>How Does SAS work 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000" b="1" dirty="0" smtClean="0">
                <a:sym typeface="Wingdings"/>
              </a:rPr>
              <a:t></a:t>
            </a:r>
            <a:r>
              <a:rPr lang="en-US" dirty="0" smtClean="0"/>
              <a:t>First define what is a </a:t>
            </a:r>
            <a:r>
              <a:rPr lang="en-US" b="1" dirty="0" smtClean="0"/>
              <a:t>case</a:t>
            </a:r>
            <a:r>
              <a:rPr lang="en-US" dirty="0" smtClean="0"/>
              <a:t> in your analysis? 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a case</a:t>
            </a:r>
            <a:r>
              <a:rPr lang="en-US" dirty="0" smtClean="0"/>
              <a:t> is defined as </a:t>
            </a:r>
            <a:r>
              <a:rPr lang="en-US" b="1" dirty="0" smtClean="0"/>
              <a:t>the unit of analysis</a:t>
            </a:r>
            <a:r>
              <a:rPr lang="en-US" dirty="0" smtClean="0"/>
              <a:t> for your study. For example, a case might be a participant in a clinical study, or an animal in an experiment, or a </a:t>
            </a:r>
            <a:r>
              <a:rPr lang="en-US" dirty="0" err="1" smtClean="0"/>
              <a:t>petri</a:t>
            </a:r>
            <a:r>
              <a:rPr lang="en-US" dirty="0" smtClean="0"/>
              <a:t> dish with a bacterial culture etc.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case </a:t>
            </a:r>
            <a:r>
              <a:rPr lang="en-US" dirty="0" smtClean="0"/>
              <a:t>is represented as </a:t>
            </a:r>
            <a:r>
              <a:rPr lang="en-US" b="1" dirty="0" smtClean="0">
                <a:solidFill>
                  <a:srgbClr val="FF0000"/>
                </a:solidFill>
              </a:rPr>
              <a:t>one row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within your </a:t>
            </a:r>
            <a:r>
              <a:rPr lang="en-US" i="1" dirty="0" smtClean="0"/>
              <a:t>‘</a:t>
            </a:r>
            <a:r>
              <a:rPr lang="en-US" b="1" i="1" dirty="0" smtClean="0">
                <a:solidFill>
                  <a:srgbClr val="FF0000"/>
                </a:solidFill>
              </a:rPr>
              <a:t>SAS data spread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sheet’ </a:t>
            </a:r>
          </a:p>
        </p:txBody>
      </p:sp>
    </p:spTree>
    <p:extLst>
      <p:ext uri="{BB962C8B-B14F-4D97-AF65-F5344CB8AC3E}">
        <p14:creationId xmlns:p14="http://schemas.microsoft.com/office/powerpoint/2010/main" val="10883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rial Black" pitchFamily="34" charset="0"/>
              </a:rPr>
              <a:t>Example</a:t>
            </a:r>
            <a:endParaRPr lang="en-US" sz="66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/>
              <a:t>DATA hemoglobin;</a:t>
            </a:r>
          </a:p>
          <a:p>
            <a:pPr>
              <a:buNone/>
            </a:pPr>
            <a:r>
              <a:rPr lang="en-US" sz="2000" dirty="0" smtClean="0"/>
              <a:t>INPUT </a:t>
            </a:r>
            <a:r>
              <a:rPr lang="en-US" sz="2000" dirty="0" err="1" smtClean="0"/>
              <a:t>patid</a:t>
            </a:r>
            <a:r>
              <a:rPr lang="en-US" sz="2000" dirty="0" smtClean="0"/>
              <a:t>  </a:t>
            </a:r>
            <a:r>
              <a:rPr lang="en-US" sz="2000" dirty="0" err="1" smtClean="0"/>
              <a:t>pre_hgb</a:t>
            </a:r>
            <a:r>
              <a:rPr lang="en-US" sz="2000" dirty="0" smtClean="0"/>
              <a:t> </a:t>
            </a:r>
            <a:r>
              <a:rPr lang="en-US" sz="2000" dirty="0" err="1" smtClean="0"/>
              <a:t>pst_hgb</a:t>
            </a:r>
            <a:r>
              <a:rPr lang="en-US" sz="2000" dirty="0" smtClean="0"/>
              <a:t> gender $;</a:t>
            </a:r>
          </a:p>
          <a:p>
            <a:pPr>
              <a:buNone/>
            </a:pPr>
            <a:r>
              <a:rPr lang="en-US" sz="2000" dirty="0" err="1" smtClean="0"/>
              <a:t>hgb_dop</a:t>
            </a:r>
            <a:r>
              <a:rPr lang="en-US" sz="2000" dirty="0" smtClean="0"/>
              <a:t>=</a:t>
            </a:r>
            <a:r>
              <a:rPr lang="en-US" sz="2000" dirty="0" err="1" smtClean="0"/>
              <a:t>pst_hgb</a:t>
            </a:r>
            <a:r>
              <a:rPr lang="en-US" sz="2000" dirty="0" smtClean="0"/>
              <a:t> - </a:t>
            </a:r>
            <a:r>
              <a:rPr lang="en-US" sz="2000" dirty="0" err="1" smtClean="0"/>
              <a:t>pre_hgb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DATALINES;</a:t>
            </a:r>
          </a:p>
          <a:p>
            <a:pPr>
              <a:buNone/>
            </a:pPr>
            <a:r>
              <a:rPr lang="en-US" sz="2000" dirty="0" smtClean="0"/>
              <a:t>1  12.4   8.6 F</a:t>
            </a:r>
          </a:p>
          <a:p>
            <a:pPr>
              <a:buNone/>
            </a:pPr>
            <a:r>
              <a:rPr lang="en-US" sz="2000" dirty="0" smtClean="0"/>
              <a:t>2   14.3   9.4 M</a:t>
            </a:r>
          </a:p>
          <a:p>
            <a:pPr>
              <a:buNone/>
            </a:pPr>
            <a:r>
              <a:rPr lang="en-US" sz="2000" dirty="0" smtClean="0"/>
              <a:t>5    9.1  .</a:t>
            </a:r>
          </a:p>
          <a:p>
            <a:pPr>
              <a:buNone/>
            </a:pPr>
            <a:r>
              <a:rPr lang="en-US" sz="2000" dirty="0" smtClean="0"/>
              <a:t>3  11.3 12.4 F</a:t>
            </a:r>
          </a:p>
          <a:p>
            <a:pPr>
              <a:buNone/>
            </a:pP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b="1" dirty="0" smtClean="0"/>
              <a:t>RUN;</a:t>
            </a:r>
          </a:p>
          <a:p>
            <a:pPr>
              <a:buNone/>
            </a:pPr>
            <a:r>
              <a:rPr lang="en-US" sz="2000" b="1" dirty="0" smtClean="0"/>
              <a:t>PROC PRINT;</a:t>
            </a:r>
          </a:p>
          <a:p>
            <a:pPr>
              <a:buNone/>
            </a:pPr>
            <a:r>
              <a:rPr lang="en-US" sz="2000" b="1" dirty="0" smtClean="0"/>
              <a:t>RUN;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27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Program Data Vector (PDV)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0" y="1066800"/>
          <a:ext cx="6400800" cy="87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28394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PatID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Gender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Pre_Hgb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Pst_Hgb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Hgb_drop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55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Character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</a:tr>
              <a:tr h="2986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286000" y="1963270"/>
          <a:ext cx="6477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28832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PatID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Gender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Pre_Hgb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Pst_Hgb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Hgb_drop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94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Character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</a:tr>
              <a:tr h="2594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</a:tr>
              <a:tr h="25949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.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.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.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.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763" name="TextBox 5"/>
          <p:cNvSpPr txBox="1">
            <a:spLocks noChangeArrowheads="1"/>
          </p:cNvSpPr>
          <p:nvPr/>
        </p:nvSpPr>
        <p:spPr bwMode="auto">
          <a:xfrm>
            <a:off x="381000" y="1447800"/>
            <a:ext cx="166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Compilation</a:t>
            </a:r>
          </a:p>
        </p:txBody>
      </p:sp>
      <p:sp>
        <p:nvSpPr>
          <p:cNvPr id="29764" name="TextBox 6"/>
          <p:cNvSpPr txBox="1">
            <a:spLocks noChangeArrowheads="1"/>
          </p:cNvSpPr>
          <p:nvPr/>
        </p:nvSpPr>
        <p:spPr bwMode="auto">
          <a:xfrm>
            <a:off x="381000" y="2286000"/>
            <a:ext cx="183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Before 1. record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721128"/>
              </p:ext>
            </p:extLst>
          </p:nvPr>
        </p:nvGraphicFramePr>
        <p:xfrm>
          <a:off x="2286000" y="3146610"/>
          <a:ext cx="6477000" cy="113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28073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PatID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Gender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Pre_Hgb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Pst_Hgb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Hgb_drop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807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Character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</a:tr>
              <a:tr h="252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-3.5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803" name="TextBox 8"/>
          <p:cNvSpPr txBox="1">
            <a:spLocks noChangeArrowheads="1"/>
          </p:cNvSpPr>
          <p:nvPr/>
        </p:nvSpPr>
        <p:spPr bwMode="auto">
          <a:xfrm>
            <a:off x="152400" y="2971800"/>
            <a:ext cx="1095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1. record</a:t>
            </a:r>
          </a:p>
        </p:txBody>
      </p:sp>
      <p:sp>
        <p:nvSpPr>
          <p:cNvPr id="11" name="Curved Right Arrow 10"/>
          <p:cNvSpPr/>
          <p:nvPr/>
        </p:nvSpPr>
        <p:spPr>
          <a:xfrm>
            <a:off x="1219200" y="2743200"/>
            <a:ext cx="731838" cy="12160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715520"/>
              </p:ext>
            </p:extLst>
          </p:nvPr>
        </p:nvGraphicFramePr>
        <p:xfrm>
          <a:off x="2286000" y="4316505"/>
          <a:ext cx="6477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PatID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Pre_Hgb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Pst_Hgb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Hgb_drop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Character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.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.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.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.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971414"/>
              </p:ext>
            </p:extLst>
          </p:nvPr>
        </p:nvGraphicFramePr>
        <p:xfrm>
          <a:off x="2286000" y="5499845"/>
          <a:ext cx="6477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28014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PatID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Gender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Pre_Hgb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Pst_Hgb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Hgb_drop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47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Character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Numeric</a:t>
                      </a:r>
                      <a:endParaRPr lang="en-US" sz="12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 Byte</a:t>
                      </a:r>
                      <a:endParaRPr lang="en-US" sz="1200" dirty="0"/>
                    </a:p>
                  </a:txBody>
                  <a:tcPr/>
                </a:tc>
              </a:tr>
              <a:tr h="2521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-3.5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228600" y="4648200"/>
            <a:ext cx="183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Before 2. record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0" y="5334000"/>
            <a:ext cx="1095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2. record</a:t>
            </a:r>
          </a:p>
        </p:txBody>
      </p:sp>
      <p:sp>
        <p:nvSpPr>
          <p:cNvPr id="15" name="Curved Right Arrow 14"/>
          <p:cNvSpPr/>
          <p:nvPr/>
        </p:nvSpPr>
        <p:spPr>
          <a:xfrm>
            <a:off x="1066800" y="5105400"/>
            <a:ext cx="731838" cy="12160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8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63" grpId="0"/>
      <p:bldP spid="29764" grpId="0"/>
      <p:bldP spid="29803" grpId="0"/>
      <p:bldP spid="11" grpId="0" animBg="1"/>
      <p:bldP spid="13" grpId="0"/>
      <p:bldP spid="14" grpId="0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Arial Black" pitchFamily="34" charset="0"/>
              </a:rPr>
              <a:t>PROCEDURES</a:t>
            </a:r>
            <a:endParaRPr lang="en-US" sz="60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 contrast to the </a:t>
            </a:r>
            <a:r>
              <a:rPr lang="en-US" sz="4400" b="1" dirty="0" smtClean="0">
                <a:solidFill>
                  <a:srgbClr val="FF0000"/>
                </a:solidFill>
              </a:rPr>
              <a:t>DATA step </a:t>
            </a:r>
            <a:r>
              <a:rPr lang="en-US" sz="4400" dirty="0" smtClean="0"/>
              <a:t>where case by case is read and manipulated</a:t>
            </a:r>
          </a:p>
          <a:p>
            <a:r>
              <a:rPr lang="en-US" sz="4400" dirty="0" smtClean="0"/>
              <a:t>In a </a:t>
            </a:r>
            <a:r>
              <a:rPr lang="en-US" sz="4400" b="1" dirty="0" smtClean="0">
                <a:solidFill>
                  <a:srgbClr val="FF0000"/>
                </a:solidFill>
              </a:rPr>
              <a:t>PROC step </a:t>
            </a:r>
            <a:r>
              <a:rPr lang="en-US" sz="4400" dirty="0" smtClean="0"/>
              <a:t>the entire data matrix is used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008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itchFamily="34" charset="0"/>
              </a:rPr>
              <a:t>Using existing SAS data sets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DATA</a:t>
            </a:r>
            <a:r>
              <a:rPr lang="en-US" dirty="0" smtClean="0"/>
              <a:t> statement you create a SAS data set and store it either temporary or permanently</a:t>
            </a:r>
          </a:p>
          <a:p>
            <a:r>
              <a:rPr lang="en-US" dirty="0" smtClean="0"/>
              <a:t>If you want to use it in another DATA step or in a PROC procedure you have to use the 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SET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statement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INPUT</a:t>
            </a:r>
            <a:r>
              <a:rPr lang="en-US" dirty="0" smtClean="0"/>
              <a:t> reads data from an </a:t>
            </a:r>
            <a:r>
              <a:rPr lang="en-US" dirty="0" smtClean="0">
                <a:solidFill>
                  <a:srgbClr val="0000FF"/>
                </a:solidFill>
              </a:rPr>
              <a:t>external file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from an existing SAS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377858" y="1600200"/>
            <a:ext cx="8763000" cy="4525963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title1</a:t>
            </a:r>
            <a:r>
              <a:rPr lang="en-US" b="1" dirty="0" smtClean="0"/>
              <a:t> '-- Computation of the Body Mass Index BMI --';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b="1" dirty="0" smtClean="0"/>
              <a:t> BMI1;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B050"/>
                </a:solidFill>
              </a:rPr>
              <a:t>set  My.BMI1</a:t>
            </a:r>
            <a:r>
              <a:rPr lang="en-US" b="1" dirty="0" smtClean="0"/>
              <a:t>;      </a:t>
            </a:r>
          </a:p>
          <a:p>
            <a:pPr>
              <a:buFontTx/>
              <a:buNone/>
            </a:pPr>
            <a:r>
              <a:rPr lang="en-US" sz="3000" b="1" i="1" dirty="0" smtClean="0"/>
              <a:t>/* </a:t>
            </a:r>
            <a:r>
              <a:rPr lang="en-US" sz="3000" b="1" i="1" dirty="0" smtClean="0">
                <a:solidFill>
                  <a:srgbClr val="00B050"/>
                </a:solidFill>
              </a:rPr>
              <a:t>set</a:t>
            </a:r>
            <a:r>
              <a:rPr lang="en-US" sz="3000" b="1" i="1" dirty="0" smtClean="0"/>
              <a:t> opens an existing SAS data set */</a:t>
            </a:r>
            <a:endParaRPr lang="en-US" b="1" i="1" dirty="0" smtClean="0"/>
          </a:p>
          <a:p>
            <a:pPr>
              <a:buFontTx/>
              <a:buNone/>
            </a:pPr>
            <a:r>
              <a:rPr lang="en-US" b="1" dirty="0" err="1" smtClean="0"/>
              <a:t>bmi</a:t>
            </a:r>
            <a:r>
              <a:rPr lang="en-US" b="1" dirty="0" smtClean="0"/>
              <a:t>=</a:t>
            </a:r>
            <a:r>
              <a:rPr lang="en-US" b="1" dirty="0" err="1" smtClean="0"/>
              <a:t>wght_kg</a:t>
            </a:r>
            <a:r>
              <a:rPr lang="en-US" b="1" dirty="0" smtClean="0"/>
              <a:t>/(</a:t>
            </a:r>
            <a:r>
              <a:rPr lang="en-US" b="1" dirty="0" err="1" smtClean="0"/>
              <a:t>hght_cm</a:t>
            </a:r>
            <a:r>
              <a:rPr lang="en-US" b="1" dirty="0" smtClean="0"/>
              <a:t>/100)**2;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run</a:t>
            </a:r>
            <a:r>
              <a:rPr lang="en-US" b="1" dirty="0" smtClean="0"/>
              <a:t>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proc print data</a:t>
            </a:r>
            <a:r>
              <a:rPr lang="en-US" b="1" dirty="0" smtClean="0"/>
              <a:t>=bmi1 (</a:t>
            </a:r>
            <a:r>
              <a:rPr lang="en-US" b="1" dirty="0" err="1" smtClean="0"/>
              <a:t>obs</a:t>
            </a:r>
            <a:r>
              <a:rPr lang="en-US" b="1" dirty="0" smtClean="0"/>
              <a:t>=100);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Run;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600" y="5334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 Black" pitchFamily="34" charset="0"/>
              </a:rPr>
              <a:t>Example</a:t>
            </a:r>
            <a:endParaRPr lang="en-US" sz="6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39925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TITLE1</a:t>
            </a:r>
            <a:r>
              <a:rPr lang="en-US" sz="2800" dirty="0" smtClean="0"/>
              <a:t> '– </a:t>
            </a:r>
            <a:r>
              <a:rPr lang="en-US" sz="2800" b="1" dirty="0" smtClean="0"/>
              <a:t>Basic Characteristics of BMI data-</a:t>
            </a:r>
            <a:r>
              <a:rPr lang="en-US" sz="2800" dirty="0" smtClean="0"/>
              <a:t>-';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proc means data</a:t>
            </a:r>
            <a:r>
              <a:rPr lang="en-US" sz="2800" b="1" dirty="0" smtClean="0"/>
              <a:t>=bmi1 </a:t>
            </a:r>
            <a:r>
              <a:rPr lang="en-US" sz="2800" b="1" dirty="0" smtClean="0">
                <a:solidFill>
                  <a:srgbClr val="00B050"/>
                </a:solidFill>
              </a:rPr>
              <a:t>N min median max </a:t>
            </a:r>
            <a:r>
              <a:rPr lang="en-US" sz="2800" b="1" dirty="0" err="1" smtClean="0">
                <a:solidFill>
                  <a:srgbClr val="00B050"/>
                </a:solidFill>
              </a:rPr>
              <a:t>maxdec</a:t>
            </a:r>
            <a:r>
              <a:rPr lang="en-US" sz="2800" b="1" dirty="0" smtClean="0">
                <a:solidFill>
                  <a:srgbClr val="00B050"/>
                </a:solidFill>
              </a:rPr>
              <a:t>=1</a:t>
            </a:r>
            <a:r>
              <a:rPr lang="en-US" sz="2800" b="1" dirty="0" smtClean="0"/>
              <a:t>;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bmi</a:t>
            </a:r>
            <a:r>
              <a:rPr lang="en-US" sz="2800" dirty="0" smtClean="0"/>
              <a:t>;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class</a:t>
            </a:r>
            <a:r>
              <a:rPr lang="en-US" sz="2800" dirty="0" smtClean="0"/>
              <a:t> gender;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run</a:t>
            </a:r>
            <a:r>
              <a:rPr lang="en-US" sz="2800" b="1" dirty="0" smtClean="0"/>
              <a:t>;</a:t>
            </a:r>
          </a:p>
          <a:p>
            <a:pPr>
              <a:buFontTx/>
              <a:buNone/>
            </a:pPr>
            <a:r>
              <a:rPr lang="en-US" sz="2800" b="1" dirty="0" smtClean="0"/>
              <a:t>/*  show as box-plots  */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proc </a:t>
            </a:r>
            <a:r>
              <a:rPr lang="en-US" sz="2800" b="1" dirty="0" err="1" smtClean="0">
                <a:solidFill>
                  <a:srgbClr val="FF0000"/>
                </a:solidFill>
              </a:rPr>
              <a:t>sgplot</a:t>
            </a:r>
            <a:r>
              <a:rPr lang="en-US" sz="2800" b="1" dirty="0" smtClean="0">
                <a:solidFill>
                  <a:srgbClr val="FF0000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vbox</a:t>
            </a:r>
            <a:r>
              <a:rPr lang="en-US" sz="2800" dirty="0" smtClean="0"/>
              <a:t> </a:t>
            </a:r>
            <a:r>
              <a:rPr lang="en-US" sz="2800" b="1" dirty="0" err="1" smtClean="0"/>
              <a:t>bmi</a:t>
            </a:r>
            <a:r>
              <a:rPr lang="en-US" sz="2800" b="1" dirty="0" smtClean="0"/>
              <a:t>/category=gender;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run</a:t>
            </a:r>
            <a:r>
              <a:rPr lang="en-US" sz="2800" b="1" dirty="0" smtClean="0"/>
              <a:t>;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What can I do when I have missing character Values?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948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57400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7200" b="1" dirty="0" smtClean="0">
                <a:latin typeface="Arial Black" pitchFamily="34" charset="0"/>
              </a:rPr>
              <a:t>Creating </a:t>
            </a:r>
            <a:br>
              <a:rPr lang="en-US" sz="7200" b="1" dirty="0" smtClean="0">
                <a:latin typeface="Arial Black" pitchFamily="34" charset="0"/>
              </a:rPr>
            </a:br>
            <a:r>
              <a:rPr lang="en-US" sz="7200" b="1" dirty="0" smtClean="0">
                <a:latin typeface="Arial Black" pitchFamily="34" charset="0"/>
              </a:rPr>
              <a:t>New </a:t>
            </a:r>
            <a:br>
              <a:rPr lang="en-US" sz="7200" b="1" dirty="0" smtClean="0">
                <a:latin typeface="Arial Black" pitchFamily="34" charset="0"/>
              </a:rPr>
            </a:br>
            <a:r>
              <a:rPr lang="en-US" sz="7200" b="1" dirty="0" smtClean="0">
                <a:latin typeface="Arial Black" pitchFamily="34" charset="0"/>
              </a:rPr>
              <a:t>Complex </a:t>
            </a:r>
            <a:br>
              <a:rPr lang="en-US" sz="7200" b="1" dirty="0" smtClean="0">
                <a:latin typeface="Arial Black" pitchFamily="34" charset="0"/>
              </a:rPr>
            </a:br>
            <a:r>
              <a:rPr lang="en-US" sz="7200" b="1" dirty="0" smtClean="0">
                <a:latin typeface="Arial Black" pitchFamily="34" charset="0"/>
              </a:rPr>
              <a:t>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>
                <a:latin typeface="Arial Black" pitchFamily="34" charset="0"/>
              </a:rPr>
              <a:t>Example BMI</a:t>
            </a:r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838200" y="3810000"/>
            <a:ext cx="7162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/>
              <a:t>	&lt; 18.5 	</a:t>
            </a:r>
            <a:r>
              <a:rPr lang="en-US" sz="2400" b="1" dirty="0" smtClean="0"/>
              <a:t>	- </a:t>
            </a:r>
            <a:r>
              <a:rPr lang="en-US" sz="2400" b="1" dirty="0"/>
              <a:t>underweight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18.5-&lt;25.0 </a:t>
            </a:r>
            <a:r>
              <a:rPr lang="en-US" sz="2400" b="1" dirty="0"/>
              <a:t>	- normal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25.0-&lt;30.0</a:t>
            </a:r>
            <a:r>
              <a:rPr lang="en-US" sz="2400" b="1" dirty="0"/>
              <a:t>	- overweight</a:t>
            </a:r>
          </a:p>
          <a:p>
            <a:r>
              <a:rPr lang="en-US" sz="2400" b="1" dirty="0"/>
              <a:t>	≥ 30 		- obese</a:t>
            </a:r>
          </a:p>
        </p:txBody>
      </p: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685800" y="1905000"/>
            <a:ext cx="7772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B050"/>
                </a:solidFill>
                <a:latin typeface="+mj-lt"/>
              </a:rPr>
              <a:t>Create a new file for adult patients 21 years of age or older and categorize their BMI according the 4 categories below: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dirty="0" smtClean="0">
                <a:latin typeface="Arial Black" pitchFamily="34" charset="0"/>
              </a:rPr>
              <a:t>IF - THEN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b="1" dirty="0" smtClean="0">
                <a:solidFill>
                  <a:srgbClr val="FF0066"/>
                </a:solidFill>
                <a:latin typeface="Arial Black" pitchFamily="34" charset="0"/>
              </a:rPr>
              <a:t>IF</a:t>
            </a:r>
            <a:r>
              <a:rPr lang="en-US" b="1" dirty="0" smtClean="0">
                <a:latin typeface="Arial Black" pitchFamily="34" charset="0"/>
              </a:rPr>
              <a:t> expression </a:t>
            </a:r>
            <a:r>
              <a:rPr lang="en-US" b="1" dirty="0" smtClean="0">
                <a:solidFill>
                  <a:srgbClr val="FF0066"/>
                </a:solidFill>
                <a:latin typeface="Arial Black" pitchFamily="34" charset="0"/>
              </a:rPr>
              <a:t>THEN</a:t>
            </a:r>
            <a:r>
              <a:rPr lang="en-US" b="1" dirty="0" smtClean="0">
                <a:latin typeface="Arial Black" pitchFamily="34" charset="0"/>
              </a:rPr>
              <a:t> statement;</a:t>
            </a:r>
          </a:p>
          <a:p>
            <a:pPr algn="ctr" eaLnBrk="1" hangingPunct="1">
              <a:buFontTx/>
              <a:buNone/>
            </a:pPr>
            <a:endParaRPr lang="en-US" b="1" dirty="0" smtClean="0">
              <a:latin typeface="Arial Black" pitchFamily="34" charset="0"/>
            </a:endParaRPr>
          </a:p>
          <a:p>
            <a:pPr lvl="1" eaLnBrk="1" hangingPunct="1">
              <a:buFontTx/>
              <a:buNone/>
            </a:pPr>
            <a:r>
              <a:rPr lang="en-US" u="sng" dirty="0" smtClean="0"/>
              <a:t>Examples:</a:t>
            </a:r>
            <a:r>
              <a:rPr lang="en-US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x=1 </a:t>
            </a:r>
            <a:r>
              <a:rPr lang="en-US" dirty="0" smtClean="0">
                <a:solidFill>
                  <a:srgbClr val="FF0000"/>
                </a:solidFill>
              </a:rPr>
              <a:t>then</a:t>
            </a:r>
            <a:r>
              <a:rPr lang="en-US" dirty="0" smtClean="0"/>
              <a:t> y=1;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 smtClean="0"/>
              <a:t>tx_year</a:t>
            </a:r>
            <a:r>
              <a:rPr lang="en-US" dirty="0" smtClean="0"/>
              <a:t> &lt; 1994 </a:t>
            </a:r>
            <a:r>
              <a:rPr lang="en-US" dirty="0" smtClean="0">
                <a:solidFill>
                  <a:srgbClr val="FF0000"/>
                </a:solidFill>
              </a:rPr>
              <a:t>then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;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 smtClean="0"/>
              <a:t>age </a:t>
            </a:r>
            <a:r>
              <a:rPr lang="en-US" dirty="0" err="1" smtClean="0"/>
              <a:t>ge</a:t>
            </a:r>
            <a:r>
              <a:rPr lang="en-US" dirty="0" smtClean="0"/>
              <a:t> 18 </a:t>
            </a:r>
            <a:r>
              <a:rPr lang="en-US" dirty="0" smtClean="0">
                <a:solidFill>
                  <a:srgbClr val="FF0000"/>
                </a:solidFill>
              </a:rPr>
              <a:t>then</a:t>
            </a:r>
            <a:r>
              <a:rPr lang="en-US" dirty="0" smtClean="0"/>
              <a:t> </a:t>
            </a:r>
            <a:r>
              <a:rPr lang="en-US" dirty="0" err="1" smtClean="0"/>
              <a:t>age_category</a:t>
            </a:r>
            <a:r>
              <a:rPr lang="en-US" dirty="0" smtClean="0"/>
              <a:t>=“Adult”;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state = “AZ” </a:t>
            </a:r>
            <a:r>
              <a:rPr lang="en-US" b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state=“NM” </a:t>
            </a:r>
            <a:r>
              <a:rPr lang="en-US" dirty="0" smtClean="0">
                <a:solidFill>
                  <a:srgbClr val="FF0000"/>
                </a:solidFill>
              </a:rPr>
              <a:t>then</a:t>
            </a:r>
            <a:r>
              <a:rPr lang="en-US" dirty="0" smtClean="0"/>
              <a:t> region=1;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8534400" y="6172200"/>
            <a:ext cx="428625" cy="685800"/>
          </a:xfrm>
          <a:prstGeom prst="curvedLeftArrow">
            <a:avLst>
              <a:gd name="adj1" fmla="val 32000"/>
              <a:gd name="adj2" fmla="val 64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Arial Black" pitchFamily="34" charset="0"/>
              </a:rPr>
              <a:t>Logical Comparison</a:t>
            </a:r>
          </a:p>
        </p:txBody>
      </p:sp>
      <p:graphicFrame>
        <p:nvGraphicFramePr>
          <p:cNvPr id="51270" name="Group 7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000088"/>
              </p:ext>
            </p:extLst>
          </p:nvPr>
        </p:nvGraphicFramePr>
        <p:xfrm>
          <a:off x="533400" y="1676400"/>
          <a:ext cx="8001000" cy="5127629"/>
        </p:xfrm>
        <a:graphic>
          <a:graphicData uri="http://schemas.openxmlformats.org/drawingml/2006/table">
            <a:tbl>
              <a:tblPr/>
              <a:tblGrid>
                <a:gridCol w="3827078"/>
                <a:gridCol w="2268922"/>
                <a:gridCol w="190500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Logical Comparison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Mnemonic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Equal 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equal to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 or equal 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 or equal 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Equal to one in a 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in a 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in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Arial Black" pitchFamily="34" charset="0"/>
              </a:rPr>
              <a:t>Boolean Operator</a:t>
            </a:r>
            <a:endParaRPr lang="en-US" sz="60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2132443" cy="3301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dirty="0" smtClean="0">
                <a:latin typeface="Arial Black" pitchFamily="34" charset="0"/>
              </a:rPr>
              <a:t>AND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dirty="0" smtClean="0">
                <a:latin typeface="Arial Black" pitchFamily="34" charset="0"/>
              </a:rPr>
              <a:t>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800" dirty="0" smtClean="0">
                <a:latin typeface="Arial Black" pitchFamily="34" charset="0"/>
              </a:rPr>
              <a:t>NOT </a:t>
            </a:r>
            <a:endParaRPr lang="en-US" sz="4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Arial Black" pitchFamily="34" charset="0"/>
              </a:rPr>
              <a:t>Logical Expressions</a:t>
            </a:r>
          </a:p>
        </p:txBody>
      </p:sp>
      <p:graphicFrame>
        <p:nvGraphicFramePr>
          <p:cNvPr id="46114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599905"/>
              </p:ext>
            </p:extLst>
          </p:nvPr>
        </p:nvGraphicFramePr>
        <p:xfrm>
          <a:off x="1219200" y="2514600"/>
          <a:ext cx="5791200" cy="3425072"/>
        </p:xfrm>
        <a:graphic>
          <a:graphicData uri="http://schemas.openxmlformats.org/drawingml/2006/table">
            <a:tbl>
              <a:tblPr/>
              <a:tblGrid>
                <a:gridCol w="1930400"/>
                <a:gridCol w="1930400"/>
                <a:gridCol w="1930400"/>
              </a:tblGrid>
              <a:tr h="605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A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  <a:sym typeface="MT Extra" pitchFamily="18" charset="2"/>
                        </a:rPr>
                        <a:t>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5" name="Text Box 35"/>
          <p:cNvSpPr txBox="1">
            <a:spLocks noChangeArrowheads="1"/>
          </p:cNvSpPr>
          <p:nvPr/>
        </p:nvSpPr>
        <p:spPr bwMode="auto">
          <a:xfrm>
            <a:off x="47085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86" name="Text Box 37"/>
          <p:cNvSpPr txBox="1">
            <a:spLocks noChangeArrowheads="1"/>
          </p:cNvSpPr>
          <p:nvPr/>
        </p:nvSpPr>
        <p:spPr bwMode="auto">
          <a:xfrm>
            <a:off x="3505200" y="1676400"/>
            <a:ext cx="1033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  <a:latin typeface="Arial Black" pitchFamily="34" charset="0"/>
              </a:rPr>
              <a:t>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14" name="Group 34"/>
          <p:cNvGraphicFramePr>
            <a:graphicFrameLocks noGrp="1"/>
          </p:cNvGraphicFramePr>
          <p:nvPr>
            <p:ph idx="1"/>
          </p:nvPr>
        </p:nvGraphicFramePr>
        <p:xfrm>
          <a:off x="1219200" y="2209800"/>
          <a:ext cx="5791200" cy="3524250"/>
        </p:xfrm>
        <a:graphic>
          <a:graphicData uri="http://schemas.openxmlformats.org/drawingml/2006/table">
            <a:tbl>
              <a:tblPr/>
              <a:tblGrid>
                <a:gridCol w="1930400"/>
                <a:gridCol w="1930400"/>
                <a:gridCol w="1930400"/>
              </a:tblGrid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 smtClean="0">
                          <a:latin typeface="Arial Black" pitchFamily="34" charset="0"/>
                        </a:rPr>
                        <a:t>DM Type 1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>
                          <a:latin typeface="Arial Black" pitchFamily="34" charset="0"/>
                        </a:rPr>
                        <a:t>age &lt; 18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A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  <a:sym typeface="MT Extra" pitchFamily="18" charset="2"/>
                        </a:rPr>
                        <a:t>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8" name="Text Box 35"/>
          <p:cNvSpPr txBox="1">
            <a:spLocks noChangeArrowheads="1"/>
          </p:cNvSpPr>
          <p:nvPr/>
        </p:nvSpPr>
        <p:spPr bwMode="auto">
          <a:xfrm>
            <a:off x="47085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9" name="Text Box 37"/>
          <p:cNvSpPr txBox="1">
            <a:spLocks noChangeArrowheads="1"/>
          </p:cNvSpPr>
          <p:nvPr/>
        </p:nvSpPr>
        <p:spPr bwMode="auto">
          <a:xfrm>
            <a:off x="304800" y="1447800"/>
            <a:ext cx="8352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Arial Black" pitchFamily="34" charset="0"/>
              </a:rPr>
              <a:t>Find all patient in a data set </a:t>
            </a:r>
            <a:r>
              <a:rPr lang="en-US" sz="2000" dirty="0" smtClean="0">
                <a:latin typeface="Arial Black" pitchFamily="34" charset="0"/>
              </a:rPr>
              <a:t>with </a:t>
            </a:r>
            <a:r>
              <a:rPr lang="en-US" sz="2000" dirty="0">
                <a:solidFill>
                  <a:srgbClr val="00B050"/>
                </a:solidFill>
                <a:latin typeface="Arial Black" pitchFamily="34" charset="0"/>
              </a:rPr>
              <a:t>DM Type 1 </a:t>
            </a:r>
            <a:r>
              <a:rPr lang="en-US" sz="2000" dirty="0">
                <a:solidFill>
                  <a:srgbClr val="FF0066"/>
                </a:solidFill>
                <a:latin typeface="Arial Black" pitchFamily="34" charset="0"/>
              </a:rPr>
              <a:t>AND </a:t>
            </a:r>
            <a:r>
              <a:rPr lang="en-US" sz="2000" dirty="0">
                <a:solidFill>
                  <a:srgbClr val="00B050"/>
                </a:solidFill>
                <a:latin typeface="Arial Black" pitchFamily="34" charset="0"/>
              </a:rPr>
              <a:t>age &lt; 18</a:t>
            </a:r>
          </a:p>
        </p:txBody>
      </p:sp>
      <p:sp>
        <p:nvSpPr>
          <p:cNvPr id="205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Example</a:t>
            </a:r>
          </a:p>
        </p:txBody>
      </p:sp>
      <p:sp>
        <p:nvSpPr>
          <p:cNvPr id="20511" name="TextBox 5"/>
          <p:cNvSpPr txBox="1">
            <a:spLocks noChangeArrowheads="1"/>
          </p:cNvSpPr>
          <p:nvPr/>
        </p:nvSpPr>
        <p:spPr bwMode="auto">
          <a:xfrm>
            <a:off x="533400" y="6172200"/>
            <a:ext cx="5413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Example: 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dgn =“DM Type 1” and age &lt; 18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Logical Expressions</a:t>
            </a:r>
          </a:p>
        </p:txBody>
      </p:sp>
      <p:graphicFrame>
        <p:nvGraphicFramePr>
          <p:cNvPr id="48131" name="Group 3"/>
          <p:cNvGraphicFramePr>
            <a:graphicFrameLocks noGrp="1"/>
          </p:cNvGraphicFramePr>
          <p:nvPr>
            <p:ph idx="1"/>
          </p:nvPr>
        </p:nvGraphicFramePr>
        <p:xfrm>
          <a:off x="1219200" y="2514600"/>
          <a:ext cx="5791200" cy="3524250"/>
        </p:xfrm>
        <a:graphic>
          <a:graphicData uri="http://schemas.openxmlformats.org/drawingml/2006/table">
            <a:tbl>
              <a:tblPr/>
              <a:tblGrid>
                <a:gridCol w="1930400"/>
                <a:gridCol w="1930400"/>
                <a:gridCol w="1930400"/>
              </a:tblGrid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A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sym typeface="MT Extra" pitchFamily="18" charset="2"/>
                        </a:rPr>
                        <a:t>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  <a:sym typeface="MT Extra" pitchFamily="18" charset="2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47085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6699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ym typeface="MT Extra" pitchFamily="18" charset="2"/>
            </a:endParaRP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3505200" y="1581150"/>
            <a:ext cx="92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66"/>
                </a:solidFill>
                <a:latin typeface="Arial Black" pitchFamily="34" charset="0"/>
              </a:rPr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Expressions</a:t>
            </a:r>
          </a:p>
        </p:txBody>
      </p:sp>
      <p:graphicFrame>
        <p:nvGraphicFramePr>
          <p:cNvPr id="48131" name="Group 3"/>
          <p:cNvGraphicFramePr>
            <a:graphicFrameLocks noGrp="1"/>
          </p:cNvGraphicFramePr>
          <p:nvPr>
            <p:ph idx="1"/>
          </p:nvPr>
        </p:nvGraphicFramePr>
        <p:xfrm>
          <a:off x="1219200" y="2514600"/>
          <a:ext cx="5791200" cy="3524250"/>
        </p:xfrm>
        <a:graphic>
          <a:graphicData uri="http://schemas.openxmlformats.org/drawingml/2006/table">
            <a:tbl>
              <a:tblPr/>
              <a:tblGrid>
                <a:gridCol w="1930400"/>
                <a:gridCol w="1930400"/>
                <a:gridCol w="1930400"/>
              </a:tblGrid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A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sym typeface="MT Extra" pitchFamily="18" charset="2"/>
                        </a:rPr>
                        <a:t>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  <a:sym typeface="MT Extra" pitchFamily="18" charset="2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47085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6699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ym typeface="MT Extra" pitchFamily="18" charset="2"/>
            </a:endParaRP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3505200" y="1581150"/>
            <a:ext cx="92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66"/>
                </a:solidFill>
                <a:latin typeface="Arial Black" pitchFamily="34" charset="0"/>
              </a:rPr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600" dirty="0" smtClean="0">
                <a:latin typeface="Arial Black" pitchFamily="34" charset="0"/>
              </a:rPr>
              <a:t>Example</a:t>
            </a:r>
          </a:p>
        </p:txBody>
      </p:sp>
      <p:graphicFrame>
        <p:nvGraphicFramePr>
          <p:cNvPr id="48131" name="Group 3"/>
          <p:cNvGraphicFramePr>
            <a:graphicFrameLocks noGrp="1"/>
          </p:cNvGraphicFramePr>
          <p:nvPr>
            <p:ph idx="1"/>
          </p:nvPr>
        </p:nvGraphicFramePr>
        <p:xfrm>
          <a:off x="685800" y="2514600"/>
          <a:ext cx="7162800" cy="3524250"/>
        </p:xfrm>
        <a:graphic>
          <a:graphicData uri="http://schemas.openxmlformats.org/drawingml/2006/table">
            <a:tbl>
              <a:tblPr/>
              <a:tblGrid>
                <a:gridCol w="2387600"/>
                <a:gridCol w="2387600"/>
                <a:gridCol w="2387600"/>
              </a:tblGrid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Arial Black" pitchFamily="34" charset="0"/>
                        </a:rPr>
                        <a:t>DM Type 1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Arial Black" pitchFamily="34" charset="0"/>
                        </a:rPr>
                        <a:t>DM Type2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A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sym typeface="MT Extra" pitchFamily="18" charset="2"/>
                        </a:rPr>
                        <a:t>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  <a:sym typeface="MT Extra" pitchFamily="18" charset="2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47085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6699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ym typeface="MT Extra" pitchFamily="18" charset="2"/>
            </a:endParaRPr>
          </a:p>
        </p:txBody>
      </p:sp>
      <p:sp>
        <p:nvSpPr>
          <p:cNvPr id="23583" name="Text Box 37"/>
          <p:cNvSpPr txBox="1">
            <a:spLocks noChangeArrowheads="1"/>
          </p:cNvSpPr>
          <p:nvPr/>
        </p:nvSpPr>
        <p:spPr bwMode="auto">
          <a:xfrm>
            <a:off x="304800" y="1447800"/>
            <a:ext cx="833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 Black" pitchFamily="34" charset="0"/>
              </a:rPr>
              <a:t>Find in a data set all patient with </a:t>
            </a:r>
            <a:r>
              <a:rPr lang="en-US" sz="2000">
                <a:solidFill>
                  <a:srgbClr val="00B050"/>
                </a:solidFill>
                <a:latin typeface="Arial Black" pitchFamily="34" charset="0"/>
              </a:rPr>
              <a:t>DM Type 1 </a:t>
            </a:r>
            <a:r>
              <a:rPr lang="en-US" sz="2000">
                <a:solidFill>
                  <a:srgbClr val="FF0066"/>
                </a:solidFill>
                <a:latin typeface="Arial Black" pitchFamily="34" charset="0"/>
              </a:rPr>
              <a:t>OR </a:t>
            </a:r>
            <a:r>
              <a:rPr lang="en-US" sz="2000">
                <a:solidFill>
                  <a:srgbClr val="00B050"/>
                </a:solidFill>
                <a:latin typeface="Arial Black" pitchFamily="34" charset="0"/>
              </a:rPr>
              <a:t>DM Type2</a:t>
            </a:r>
          </a:p>
        </p:txBody>
      </p:sp>
      <p:sp>
        <p:nvSpPr>
          <p:cNvPr id="23584" name="TextBox 6"/>
          <p:cNvSpPr txBox="1">
            <a:spLocks noChangeArrowheads="1"/>
          </p:cNvSpPr>
          <p:nvPr/>
        </p:nvSpPr>
        <p:spPr bwMode="auto">
          <a:xfrm>
            <a:off x="533400" y="6172200"/>
            <a:ext cx="6118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Example: 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dgn =“DM Type 1” or dgn= “DM Type 2”;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0000FF"/>
                </a:solidFill>
              </a:rPr>
              <a:t>INFILE</a:t>
            </a:r>
            <a:r>
              <a:rPr lang="en-US" sz="6000" b="1" dirty="0" smtClean="0"/>
              <a:t> definitions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err="1" smtClean="0"/>
              <a:t>tt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INFILE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DATALINES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dsd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dlm</a:t>
            </a:r>
            <a:r>
              <a:rPr lang="en-US" b="1" dirty="0" smtClean="0">
                <a:solidFill>
                  <a:srgbClr val="00B050"/>
                </a:solidFill>
              </a:rPr>
              <a:t>=‘ ‘ </a:t>
            </a:r>
            <a:r>
              <a:rPr lang="en-US" b="1" dirty="0" err="1" smtClean="0">
                <a:solidFill>
                  <a:srgbClr val="00B050"/>
                </a:solidFill>
              </a:rPr>
              <a:t>missover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 </a:t>
            </a:r>
            <a:r>
              <a:rPr lang="en-US" dirty="0" err="1" smtClean="0"/>
              <a:t>PatID</a:t>
            </a:r>
            <a:r>
              <a:rPr lang="en-US" dirty="0" smtClean="0"/>
              <a:t> </a:t>
            </a:r>
            <a:r>
              <a:rPr lang="en-US" dirty="0" err="1" smtClean="0"/>
              <a:t>Pre_hgb</a:t>
            </a:r>
            <a:r>
              <a:rPr lang="en-US" dirty="0" smtClean="0"/>
              <a:t> </a:t>
            </a:r>
            <a:r>
              <a:rPr lang="en-US" dirty="0" err="1" smtClean="0"/>
              <a:t>pst_hgb</a:t>
            </a:r>
            <a:r>
              <a:rPr lang="en-US" dirty="0" smtClean="0"/>
              <a:t> Gender $;</a:t>
            </a:r>
          </a:p>
          <a:p>
            <a:pPr>
              <a:buFontTx/>
              <a:buNone/>
            </a:pPr>
            <a:r>
              <a:rPr lang="en-US" dirty="0" err="1" smtClean="0"/>
              <a:t>Hgb_dop</a:t>
            </a:r>
            <a:r>
              <a:rPr lang="en-US" dirty="0" smtClean="0"/>
              <a:t>=</a:t>
            </a:r>
            <a:r>
              <a:rPr lang="en-US" dirty="0" err="1" smtClean="0"/>
              <a:t>pst_hgb</a:t>
            </a:r>
            <a:r>
              <a:rPr lang="en-US" dirty="0" smtClean="0"/>
              <a:t> – </a:t>
            </a:r>
            <a:r>
              <a:rPr lang="en-US" dirty="0" err="1" smtClean="0"/>
              <a:t>Pre_Hgb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DATALINES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…………….</a:t>
            </a:r>
          </a:p>
          <a:p>
            <a:pPr>
              <a:buFontTx/>
              <a:buNone/>
            </a:pP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RUN</a:t>
            </a:r>
            <a:r>
              <a:rPr lang="en-US" dirty="0" smtClean="0"/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5666371"/>
            <a:ext cx="405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dsd</a:t>
            </a:r>
            <a:r>
              <a:rPr lang="en-US" sz="2400" dirty="0" smtClean="0">
                <a:solidFill>
                  <a:srgbClr val="0000FF"/>
                </a:solidFill>
              </a:rPr>
              <a:t> – delimiter separated data 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dlm</a:t>
            </a:r>
            <a:r>
              <a:rPr lang="en-US" sz="2400" dirty="0" smtClean="0">
                <a:solidFill>
                  <a:srgbClr val="0000FF"/>
                </a:solidFill>
              </a:rPr>
              <a:t> - delimiter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66"/>
                </a:solidFill>
                <a:latin typeface="Arial Black" pitchFamily="34" charset="0"/>
              </a:rPr>
              <a:t>IF</a:t>
            </a:r>
            <a:r>
              <a:rPr lang="en-US" sz="4800" b="1" dirty="0" smtClean="0">
                <a:latin typeface="Arial Black" pitchFamily="34" charset="0"/>
              </a:rPr>
              <a:t> expression </a:t>
            </a:r>
            <a:r>
              <a:rPr lang="en-US" sz="4800" b="1" dirty="0" smtClean="0">
                <a:solidFill>
                  <a:srgbClr val="FF0066"/>
                </a:solidFill>
                <a:latin typeface="Arial Black" pitchFamily="34" charset="0"/>
              </a:rPr>
              <a:t>THEN</a:t>
            </a:r>
            <a:r>
              <a:rPr lang="en-US" sz="4800" b="1" dirty="0" smtClean="0">
                <a:latin typeface="Arial Black" pitchFamily="34" charset="0"/>
              </a:rPr>
              <a:t> statement;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b="1" dirty="0" smtClean="0">
              <a:latin typeface="Arial Black" pitchFamily="34" charset="0"/>
            </a:endParaRPr>
          </a:p>
          <a:p>
            <a:pPr lvl="1" eaLnBrk="1" hangingPunct="1">
              <a:buFontTx/>
              <a:buNone/>
            </a:pPr>
            <a:r>
              <a:rPr lang="en-US" u="sng" dirty="0" smtClean="0"/>
              <a:t>Example:</a:t>
            </a:r>
            <a:r>
              <a:rPr lang="en-US" dirty="0" smtClean="0"/>
              <a:t>     </a:t>
            </a:r>
            <a:r>
              <a:rPr lang="en-US" b="1" dirty="0" smtClean="0"/>
              <a:t>Normal BMI is 18.5 - &lt;25.0 	</a:t>
            </a:r>
          </a:p>
          <a:p>
            <a:pPr lvl="1"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b="1" dirty="0" smtClean="0"/>
              <a:t> BMI </a:t>
            </a:r>
            <a:r>
              <a:rPr lang="en-US" b="1" dirty="0" err="1" smtClean="0"/>
              <a:t>ge</a:t>
            </a:r>
            <a:r>
              <a:rPr lang="en-US" b="1" dirty="0" smtClean="0"/>
              <a:t> 18.5 and </a:t>
            </a:r>
            <a:r>
              <a:rPr lang="en-US" b="1" dirty="0" err="1" smtClean="0"/>
              <a:t>bmi</a:t>
            </a:r>
            <a:r>
              <a:rPr lang="en-US" b="1" dirty="0" smtClean="0"/>
              <a:t> </a:t>
            </a:r>
            <a:r>
              <a:rPr lang="en-US" b="1" dirty="0" err="1" smtClean="0"/>
              <a:t>lt</a:t>
            </a:r>
            <a:r>
              <a:rPr lang="en-US" b="1" dirty="0" smtClean="0"/>
              <a:t> 25.0 </a:t>
            </a:r>
            <a:r>
              <a:rPr lang="en-US" b="1" dirty="0" smtClean="0">
                <a:solidFill>
                  <a:srgbClr val="FF0000"/>
                </a:solidFill>
              </a:rPr>
              <a:t>then</a:t>
            </a:r>
            <a:r>
              <a:rPr lang="en-US" b="1" dirty="0" smtClean="0"/>
              <a:t> </a:t>
            </a:r>
            <a:r>
              <a:rPr lang="en-US" b="1" dirty="0" err="1" smtClean="0"/>
              <a:t>BMI_Cat</a:t>
            </a:r>
            <a:r>
              <a:rPr lang="en-US" b="1" dirty="0" smtClean="0"/>
              <a:t>=“Normal”;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rgbClr val="00B050"/>
                </a:solidFill>
              </a:rPr>
              <a:t>Or</a:t>
            </a:r>
          </a:p>
          <a:p>
            <a:pPr lvl="1" eaLnBrk="1" hangingPunct="1">
              <a:buFontTx/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If </a:t>
            </a:r>
            <a:r>
              <a:rPr lang="en-US" b="1" dirty="0" smtClean="0"/>
              <a:t> 18.5 le BMI </a:t>
            </a:r>
            <a:r>
              <a:rPr lang="en-US" b="1" dirty="0" err="1" smtClean="0"/>
              <a:t>lt</a:t>
            </a:r>
            <a:r>
              <a:rPr lang="en-US" b="1" dirty="0" smtClean="0"/>
              <a:t> 25.0 </a:t>
            </a:r>
            <a:r>
              <a:rPr lang="en-US" b="1" dirty="0" smtClean="0">
                <a:solidFill>
                  <a:srgbClr val="FF0000"/>
                </a:solidFill>
              </a:rPr>
              <a:t>then</a:t>
            </a:r>
            <a:r>
              <a:rPr lang="en-US" b="1" dirty="0" smtClean="0"/>
              <a:t> </a:t>
            </a:r>
            <a:r>
              <a:rPr lang="en-US" b="1" dirty="0" err="1" smtClean="0"/>
              <a:t>BMI_cat</a:t>
            </a:r>
            <a:r>
              <a:rPr lang="en-US" b="1" dirty="0" smtClean="0"/>
              <a:t>=“Normal”;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8534400" y="6172200"/>
            <a:ext cx="428625" cy="685800"/>
          </a:xfrm>
          <a:prstGeom prst="curvedLeftArrow">
            <a:avLst>
              <a:gd name="adj1" fmla="val 32000"/>
              <a:gd name="adj2" fmla="val 64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The IN operator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615" y="18288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You collected information of the Glasgow Coma Score for your trauma patient and you want to categorize them into severe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not severe injuries: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IF GCS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(1,2,3) then severity =0;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IF GCS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(4,5)    then severity =1;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453390"/>
            <a:ext cx="755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ym typeface="Wingdings"/>
              </a:rPr>
              <a:t></a:t>
            </a:r>
            <a:r>
              <a:rPr lang="en-US" dirty="0" smtClean="0"/>
              <a:t>The list of values for the in operator can be separated by commas or blanks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IF  THEN  ELSE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buFontTx/>
              <a:buNone/>
            </a:pPr>
            <a:r>
              <a:rPr lang="en-US" b="1" dirty="0" smtClean="0">
                <a:solidFill>
                  <a:srgbClr val="FF0066"/>
                </a:solidFill>
                <a:latin typeface="Arial Black" pitchFamily="34" charset="0"/>
              </a:rPr>
              <a:t>IF</a:t>
            </a:r>
            <a:r>
              <a:rPr lang="en-US" b="1" dirty="0" smtClean="0">
                <a:latin typeface="Arial Black" pitchFamily="34" charset="0"/>
              </a:rPr>
              <a:t> expression </a:t>
            </a:r>
            <a:r>
              <a:rPr lang="en-US" b="1" dirty="0" smtClean="0">
                <a:solidFill>
                  <a:srgbClr val="FF0066"/>
                </a:solidFill>
                <a:latin typeface="Arial Black" pitchFamily="34" charset="0"/>
              </a:rPr>
              <a:t>Then</a:t>
            </a:r>
            <a:r>
              <a:rPr lang="en-US" b="1" dirty="0" smtClean="0">
                <a:latin typeface="Arial Black" pitchFamily="34" charset="0"/>
              </a:rPr>
              <a:t> statement;</a:t>
            </a:r>
          </a:p>
          <a:p>
            <a:pPr algn="ctr" eaLnBrk="1" hangingPunct="1">
              <a:buFontTx/>
              <a:buNone/>
            </a:pPr>
            <a:r>
              <a:rPr lang="en-US" b="1" dirty="0" smtClean="0">
                <a:solidFill>
                  <a:srgbClr val="FF0066"/>
                </a:solidFill>
                <a:latin typeface="Arial Black" pitchFamily="34" charset="0"/>
              </a:rPr>
              <a:t>Else</a:t>
            </a:r>
            <a:r>
              <a:rPr lang="en-US" b="1" dirty="0" smtClean="0">
                <a:latin typeface="Arial Black" pitchFamily="34" charset="0"/>
              </a:rPr>
              <a:t> statement;</a:t>
            </a:r>
          </a:p>
          <a:p>
            <a:pPr lvl="1" eaLnBrk="1" hangingPunct="1">
              <a:buFontTx/>
              <a:buNone/>
            </a:pPr>
            <a:r>
              <a:rPr lang="en-US" sz="2400" u="sng" dirty="0" smtClean="0"/>
              <a:t>Example:</a:t>
            </a:r>
            <a:r>
              <a:rPr lang="en-US" sz="2400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x=1 </a:t>
            </a:r>
            <a:r>
              <a:rPr lang="en-US" sz="2400" dirty="0" smtClean="0">
                <a:solidFill>
                  <a:srgbClr val="FF0000"/>
                </a:solidFill>
              </a:rPr>
              <a:t>then</a:t>
            </a:r>
            <a:r>
              <a:rPr lang="en-US" sz="2400" dirty="0" smtClean="0"/>
              <a:t> y=1;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Else</a:t>
            </a:r>
            <a:r>
              <a:rPr lang="en-US" sz="2400" dirty="0" smtClean="0"/>
              <a:t> Y=2;</a:t>
            </a:r>
          </a:p>
          <a:p>
            <a:pPr lvl="1" eaLnBrk="1" hangingPunct="1">
              <a:buFontTx/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age &lt; 18  </a:t>
            </a:r>
            <a:r>
              <a:rPr lang="en-US" sz="2400" dirty="0" smtClean="0">
                <a:solidFill>
                  <a:srgbClr val="FF0000"/>
                </a:solidFill>
              </a:rPr>
              <a:t>then</a:t>
            </a:r>
            <a:r>
              <a:rPr lang="en-US" sz="2400" dirty="0" smtClean="0"/>
              <a:t> </a:t>
            </a:r>
            <a:r>
              <a:rPr lang="en-US" sz="2400" dirty="0" err="1" smtClean="0"/>
              <a:t>age_category</a:t>
            </a:r>
            <a:r>
              <a:rPr lang="en-US" sz="2400" dirty="0" smtClean="0"/>
              <a:t>=‘Pediatric’;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Else if </a:t>
            </a:r>
            <a:r>
              <a:rPr lang="en-US" sz="2400" dirty="0" smtClean="0"/>
              <a:t>age &gt;= 18 </a:t>
            </a:r>
            <a:r>
              <a:rPr lang="en-US" sz="2400" dirty="0" smtClean="0">
                <a:solidFill>
                  <a:srgbClr val="FF0000"/>
                </a:solidFill>
              </a:rPr>
              <a:t>then </a:t>
            </a:r>
            <a:r>
              <a:rPr lang="en-US" sz="2400" dirty="0" err="1" smtClean="0"/>
              <a:t>age_category</a:t>
            </a:r>
            <a:r>
              <a:rPr lang="en-US" sz="2400" dirty="0" smtClean="0"/>
              <a:t>=“Adult’;</a:t>
            </a:r>
          </a:p>
          <a:p>
            <a:pPr lvl="1" eaLnBrk="1" hangingPunct="1">
              <a:buFontTx/>
              <a:buNone/>
            </a:pPr>
            <a:endParaRPr lang="en-US" sz="2400" dirty="0" smtClean="0"/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age ne . </a:t>
            </a:r>
            <a:r>
              <a:rPr lang="en-US" sz="2400" dirty="0" smtClean="0">
                <a:solidFill>
                  <a:srgbClr val="FF0000"/>
                </a:solidFill>
              </a:rPr>
              <a:t>and</a:t>
            </a:r>
            <a:r>
              <a:rPr lang="en-US" sz="2400" dirty="0" smtClean="0"/>
              <a:t> age &lt; 18  </a:t>
            </a:r>
            <a:r>
              <a:rPr lang="en-US" sz="2400" dirty="0" smtClean="0">
                <a:solidFill>
                  <a:srgbClr val="FF0000"/>
                </a:solidFill>
              </a:rPr>
              <a:t>then</a:t>
            </a:r>
            <a:r>
              <a:rPr lang="en-US" sz="2400" dirty="0" smtClean="0"/>
              <a:t> </a:t>
            </a:r>
            <a:r>
              <a:rPr lang="en-US" sz="2400" dirty="0" err="1" smtClean="0"/>
              <a:t>age_category</a:t>
            </a:r>
            <a:r>
              <a:rPr lang="en-US" sz="2400" dirty="0" smtClean="0"/>
              <a:t>=‘Pediatric’;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Else if </a:t>
            </a:r>
            <a:r>
              <a:rPr lang="en-US" sz="2400" dirty="0" smtClean="0"/>
              <a:t>age &gt;= 18 </a:t>
            </a:r>
            <a:r>
              <a:rPr lang="en-US" sz="2400" dirty="0" smtClean="0">
                <a:solidFill>
                  <a:srgbClr val="FF0000"/>
                </a:solidFill>
              </a:rPr>
              <a:t>then </a:t>
            </a:r>
            <a:r>
              <a:rPr lang="en-US" sz="2400" dirty="0" err="1" smtClean="0"/>
              <a:t>age_category</a:t>
            </a:r>
            <a:r>
              <a:rPr lang="en-US" sz="2400" smtClean="0"/>
              <a:t>=“Adult”;</a:t>
            </a:r>
            <a:endParaRPr lang="en-US" sz="2400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096000" y="38862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7000" y="4191000"/>
            <a:ext cx="21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May produce errors!!</a:t>
            </a:r>
            <a:endParaRPr lang="en-US" i="1" dirty="0"/>
          </a:p>
        </p:txBody>
      </p:sp>
      <p:sp>
        <p:nvSpPr>
          <p:cNvPr id="6" name="Right Brace 5"/>
          <p:cNvSpPr/>
          <p:nvPr/>
        </p:nvSpPr>
        <p:spPr>
          <a:xfrm>
            <a:off x="6858000" y="51816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86600" y="54102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Correct way!!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Example Blood Volume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458200" cy="4068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Nadler’s Formula</a:t>
            </a:r>
          </a:p>
          <a:p>
            <a:pPr lvl="1"/>
            <a:r>
              <a:rPr lang="en-US" dirty="0" smtClean="0"/>
              <a:t>For males: </a:t>
            </a:r>
          </a:p>
          <a:p>
            <a:pPr lvl="2"/>
            <a:r>
              <a:rPr lang="en-US" dirty="0" smtClean="0"/>
              <a:t>BV= 0.3669*Height[m] </a:t>
            </a:r>
            <a:r>
              <a:rPr lang="en-US" baseline="30000" dirty="0" smtClean="0"/>
              <a:t>3</a:t>
            </a:r>
            <a:r>
              <a:rPr lang="en-US" dirty="0" smtClean="0"/>
              <a:t>+ 0.03219*Weight[kg] +0.6041</a:t>
            </a:r>
          </a:p>
          <a:p>
            <a:pPr lvl="1"/>
            <a:r>
              <a:rPr lang="en-US" dirty="0" smtClean="0"/>
              <a:t>For females</a:t>
            </a:r>
            <a:endParaRPr lang="en-US" dirty="0"/>
          </a:p>
          <a:p>
            <a:pPr lvl="2"/>
            <a:r>
              <a:rPr lang="en-US" dirty="0"/>
              <a:t>BV= </a:t>
            </a:r>
            <a:r>
              <a:rPr lang="en-US" dirty="0" smtClean="0"/>
              <a:t>0.3561*Height[m</a:t>
            </a:r>
            <a:r>
              <a:rPr lang="en-US" dirty="0"/>
              <a:t>] </a:t>
            </a:r>
            <a:r>
              <a:rPr lang="en-US" baseline="30000" dirty="0"/>
              <a:t>3</a:t>
            </a:r>
            <a:r>
              <a:rPr lang="en-US" dirty="0"/>
              <a:t>+ </a:t>
            </a:r>
            <a:r>
              <a:rPr lang="en-US" dirty="0" smtClean="0"/>
              <a:t>0.03308*Weight[kg</a:t>
            </a:r>
            <a:r>
              <a:rPr lang="en-US" dirty="0"/>
              <a:t>] +</a:t>
            </a:r>
            <a:r>
              <a:rPr lang="en-US" dirty="0" smtClean="0"/>
              <a:t>0.18331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6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Example Blood Volume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458200" cy="4068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bmi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Set my.bmi1;</a:t>
            </a:r>
          </a:p>
          <a:p>
            <a:pPr marL="457200" lvl="1" indent="0">
              <a:buNone/>
            </a:pPr>
            <a:r>
              <a:rPr lang="en-US" dirty="0" smtClean="0"/>
              <a:t>If gender = ‘M’ then </a:t>
            </a:r>
          </a:p>
          <a:p>
            <a:pPr marL="914400" lvl="2" indent="0">
              <a:buNone/>
            </a:pPr>
            <a:r>
              <a:rPr lang="en-US" dirty="0" smtClean="0"/>
              <a:t>BV= 0.3669*</a:t>
            </a:r>
            <a:r>
              <a:rPr lang="en-US" dirty="0" err="1" smtClean="0"/>
              <a:t>Hgt</a:t>
            </a:r>
            <a:r>
              <a:rPr lang="en-US" dirty="0" smtClean="0"/>
              <a:t>**3+ 0.03219*</a:t>
            </a:r>
            <a:r>
              <a:rPr lang="en-US" dirty="0" err="1" smtClean="0"/>
              <a:t>wgt</a:t>
            </a:r>
            <a:r>
              <a:rPr lang="en-US" dirty="0" smtClean="0"/>
              <a:t> +0.6041;</a:t>
            </a:r>
          </a:p>
          <a:p>
            <a:pPr marL="457200" lvl="1" indent="0">
              <a:buNone/>
            </a:pPr>
            <a:r>
              <a:rPr lang="en-US" dirty="0" smtClean="0"/>
              <a:t>Else if gender=‘F’ then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BV= </a:t>
            </a:r>
            <a:r>
              <a:rPr lang="en-US" dirty="0" smtClean="0"/>
              <a:t>0.3561*</a:t>
            </a:r>
            <a:r>
              <a:rPr lang="en-US" dirty="0" err="1" smtClean="0"/>
              <a:t>Hgt</a:t>
            </a:r>
            <a:r>
              <a:rPr lang="en-US" dirty="0" smtClean="0"/>
              <a:t>** </a:t>
            </a:r>
            <a:r>
              <a:rPr lang="en-US" dirty="0"/>
              <a:t>3+ </a:t>
            </a:r>
            <a:r>
              <a:rPr lang="en-US" dirty="0" smtClean="0"/>
              <a:t>0.03308*</a:t>
            </a:r>
            <a:r>
              <a:rPr lang="en-US" dirty="0" err="1" smtClean="0"/>
              <a:t>Wgt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0.18331;</a:t>
            </a:r>
          </a:p>
          <a:p>
            <a:pPr marL="0" lvl="2" indent="0">
              <a:buNone/>
            </a:pPr>
            <a:r>
              <a:rPr lang="en-US" dirty="0" smtClean="0"/>
              <a:t>Run;</a:t>
            </a:r>
            <a:endParaRPr lang="en-US" dirty="0"/>
          </a:p>
          <a:p>
            <a:pPr marL="0" lvl="2" indent="0">
              <a:buNone/>
            </a:pPr>
            <a:r>
              <a:rPr lang="en-US" dirty="0" smtClean="0"/>
              <a:t>Proc print data=</a:t>
            </a:r>
            <a:r>
              <a:rPr lang="en-US" dirty="0" err="1" smtClean="0"/>
              <a:t>bmi</a:t>
            </a:r>
            <a:r>
              <a:rPr lang="en-US" dirty="0" smtClean="0"/>
              <a:t>;</a:t>
            </a:r>
          </a:p>
          <a:p>
            <a:pPr marL="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Hgt</a:t>
            </a:r>
            <a:r>
              <a:rPr lang="en-US" dirty="0" smtClean="0"/>
              <a:t> </a:t>
            </a:r>
            <a:r>
              <a:rPr lang="en-US" dirty="0" err="1" smtClean="0"/>
              <a:t>Wgt</a:t>
            </a:r>
            <a:r>
              <a:rPr lang="en-US" dirty="0" smtClean="0"/>
              <a:t> BV;</a:t>
            </a:r>
          </a:p>
          <a:p>
            <a:pPr marL="0" lvl="2" indent="0">
              <a:buNone/>
            </a:pPr>
            <a:r>
              <a:rPr lang="en-US" dirty="0" smtClean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34152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Arial Black" pitchFamily="34" charset="0"/>
              </a:rPr>
              <a:t>Missing DATA </a:t>
            </a:r>
            <a:endParaRPr lang="en-US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9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Missing Values in SAS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Numeric missing values</a:t>
            </a:r>
          </a:p>
          <a:p>
            <a:pPr lvl="1" eaLnBrk="1" hangingPunct="1">
              <a:defRPr/>
            </a:pPr>
            <a:r>
              <a:rPr lang="en-US" dirty="0" smtClean="0"/>
              <a:t>For data input it is marked with a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period</a:t>
            </a:r>
            <a:r>
              <a:rPr lang="en-US" dirty="0" smtClean="0"/>
              <a:t> or for formatted or delimited input it can be blank</a:t>
            </a:r>
          </a:p>
          <a:p>
            <a:pPr lvl="1" eaLnBrk="1" hangingPunct="1">
              <a:defRPr/>
            </a:pPr>
            <a:r>
              <a:rPr lang="en-US" dirty="0" smtClean="0"/>
              <a:t>Is internally stored as the smallest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possible number 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Character string missing (empty)</a:t>
            </a:r>
          </a:p>
          <a:p>
            <a:pPr lvl="1" eaLnBrk="1" hangingPunct="1">
              <a:defRPr/>
            </a:pPr>
            <a:r>
              <a:rPr lang="en-US" dirty="0" smtClean="0"/>
              <a:t>Is entered as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blanks</a:t>
            </a:r>
          </a:p>
        </p:txBody>
      </p:sp>
    </p:spTree>
    <p:extLst>
      <p:ext uri="{BB962C8B-B14F-4D97-AF65-F5344CB8AC3E}">
        <p14:creationId xmlns:p14="http://schemas.microsoft.com/office/powerpoint/2010/main" val="22814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000" dirty="0" smtClean="0"/>
              <a:t>title1 '-- Computation of the Body Mass Index BMI --';</a:t>
            </a:r>
          </a:p>
          <a:p>
            <a:pPr>
              <a:buFontTx/>
              <a:buNone/>
            </a:pPr>
            <a:r>
              <a:rPr lang="en-US" sz="2000" b="1" dirty="0" smtClean="0"/>
              <a:t>data BMI12;</a:t>
            </a:r>
          </a:p>
          <a:p>
            <a:pPr>
              <a:buFontTx/>
              <a:buNone/>
            </a:pPr>
            <a:r>
              <a:rPr lang="en-US" sz="2000" dirty="0" smtClean="0"/>
              <a:t>set  BMI11;</a:t>
            </a:r>
          </a:p>
          <a:p>
            <a:pPr>
              <a:buFontTx/>
              <a:buNone/>
            </a:pPr>
            <a:r>
              <a:rPr lang="en-US" sz="2000" dirty="0" smtClean="0"/>
              <a:t>/* categorize the BMI       */</a:t>
            </a:r>
          </a:p>
          <a:p>
            <a:pPr>
              <a:buFontTx/>
              <a:buNone/>
            </a:pPr>
            <a:r>
              <a:rPr lang="en-US" sz="2000" dirty="0" smtClean="0"/>
              <a:t>/* delete younger patients  */</a:t>
            </a:r>
          </a:p>
          <a:p>
            <a:pPr>
              <a:buFontTx/>
              <a:buNone/>
            </a:pPr>
            <a:r>
              <a:rPr lang="en-US" sz="2000" dirty="0" smtClean="0"/>
              <a:t>if age &lt; </a:t>
            </a:r>
            <a:r>
              <a:rPr lang="en-US" sz="2000" b="1" dirty="0" smtClean="0"/>
              <a:t>21 then delete;</a:t>
            </a:r>
          </a:p>
          <a:p>
            <a:pPr>
              <a:buFontTx/>
              <a:buNone/>
            </a:pPr>
            <a:r>
              <a:rPr lang="en-US" sz="2000" dirty="0" smtClean="0"/>
              <a:t>/*__________________________*/</a:t>
            </a:r>
          </a:p>
          <a:p>
            <a:pPr>
              <a:buFontTx/>
              <a:buNone/>
            </a:pPr>
            <a:r>
              <a:rPr lang="en-US" sz="2000" dirty="0" smtClean="0"/>
              <a:t>If </a:t>
            </a:r>
            <a:r>
              <a:rPr lang="en-US" sz="2000" dirty="0" err="1" smtClean="0"/>
              <a:t>bmi</a:t>
            </a:r>
            <a:r>
              <a:rPr lang="en-US" sz="2000" dirty="0" smtClean="0"/>
              <a:t> &lt; </a:t>
            </a:r>
            <a:r>
              <a:rPr lang="en-US" sz="2000" b="1" dirty="0" smtClean="0"/>
              <a:t>18.5 then weight="Underweight";</a:t>
            </a:r>
          </a:p>
          <a:p>
            <a:pPr>
              <a:buFontTx/>
              <a:buNone/>
            </a:pPr>
            <a:r>
              <a:rPr lang="en-US" sz="2000" dirty="0" smtClean="0"/>
              <a:t>if </a:t>
            </a:r>
            <a:r>
              <a:rPr lang="en-US" sz="2000" dirty="0" err="1" smtClean="0"/>
              <a:t>bmi</a:t>
            </a:r>
            <a:r>
              <a:rPr lang="en-US" sz="2000" dirty="0" smtClean="0"/>
              <a:t> </a:t>
            </a:r>
            <a:r>
              <a:rPr lang="en-US" sz="2000" dirty="0" err="1" smtClean="0"/>
              <a:t>ge</a:t>
            </a:r>
            <a:r>
              <a:rPr lang="en-US" sz="2000" dirty="0" smtClean="0"/>
              <a:t> </a:t>
            </a:r>
            <a:r>
              <a:rPr lang="en-US" sz="2000" b="1" dirty="0" smtClean="0"/>
              <a:t>18.5 and </a:t>
            </a:r>
            <a:r>
              <a:rPr lang="en-US" sz="2000" b="1" dirty="0" err="1" smtClean="0"/>
              <a:t>bmi</a:t>
            </a:r>
            <a:r>
              <a:rPr lang="en-US" sz="2000" b="1" dirty="0" smtClean="0"/>
              <a:t> &lt; 25 then weight="Normal";</a:t>
            </a:r>
          </a:p>
          <a:p>
            <a:pPr>
              <a:buFontTx/>
              <a:buNone/>
            </a:pPr>
            <a:r>
              <a:rPr lang="en-US" sz="2000" dirty="0" smtClean="0"/>
              <a:t>if </a:t>
            </a:r>
            <a:r>
              <a:rPr lang="en-US" sz="2000" dirty="0" err="1" smtClean="0"/>
              <a:t>bmi</a:t>
            </a:r>
            <a:r>
              <a:rPr lang="en-US" sz="2000" dirty="0" smtClean="0"/>
              <a:t> </a:t>
            </a:r>
            <a:r>
              <a:rPr lang="en-US" sz="2000" dirty="0" err="1" smtClean="0"/>
              <a:t>ge</a:t>
            </a:r>
            <a:r>
              <a:rPr lang="en-US" sz="2000" dirty="0" smtClean="0"/>
              <a:t> </a:t>
            </a:r>
            <a:r>
              <a:rPr lang="en-US" sz="2000" b="1" dirty="0" smtClean="0"/>
              <a:t>25.0 and </a:t>
            </a:r>
            <a:r>
              <a:rPr lang="en-US" sz="2000" b="1" dirty="0" err="1" smtClean="0"/>
              <a:t>bmi</a:t>
            </a:r>
            <a:r>
              <a:rPr lang="en-US" sz="2000" b="1" dirty="0" smtClean="0"/>
              <a:t> &lt; 30 then weight="Overweight";</a:t>
            </a:r>
          </a:p>
          <a:p>
            <a:pPr>
              <a:buFontTx/>
              <a:buNone/>
            </a:pPr>
            <a:r>
              <a:rPr lang="en-US" sz="2000" dirty="0" smtClean="0"/>
              <a:t>if </a:t>
            </a:r>
            <a:r>
              <a:rPr lang="en-US" sz="2000" dirty="0" err="1" smtClean="0"/>
              <a:t>bmi</a:t>
            </a:r>
            <a:r>
              <a:rPr lang="en-US" sz="2000" dirty="0" smtClean="0"/>
              <a:t> </a:t>
            </a:r>
            <a:r>
              <a:rPr lang="en-US" sz="2000" dirty="0" err="1" smtClean="0"/>
              <a:t>ge</a:t>
            </a:r>
            <a:r>
              <a:rPr lang="en-US" sz="2000" dirty="0" smtClean="0"/>
              <a:t> </a:t>
            </a:r>
            <a:r>
              <a:rPr lang="en-US" sz="2000" b="1" dirty="0" smtClean="0"/>
              <a:t>30.0 then weight="Obese";</a:t>
            </a:r>
          </a:p>
          <a:p>
            <a:pPr>
              <a:buFontTx/>
              <a:buNone/>
            </a:pPr>
            <a:r>
              <a:rPr lang="en-US" sz="2000" b="1" dirty="0" smtClean="0"/>
              <a:t>run;</a:t>
            </a:r>
          </a:p>
          <a:p>
            <a:pPr>
              <a:buFontTx/>
              <a:buNone/>
            </a:pPr>
            <a:r>
              <a:rPr lang="pl-PL" sz="2000" b="1" dirty="0" smtClean="0"/>
              <a:t>proc print data =bmi12 (obs=20);</a:t>
            </a:r>
          </a:p>
          <a:p>
            <a:pPr>
              <a:buFontTx/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px_id</a:t>
            </a:r>
            <a:r>
              <a:rPr lang="en-US" sz="2000" dirty="0" smtClean="0"/>
              <a:t> </a:t>
            </a:r>
            <a:r>
              <a:rPr lang="en-US" sz="2000" dirty="0" err="1" smtClean="0"/>
              <a:t>hgt_cm</a:t>
            </a:r>
            <a:r>
              <a:rPr lang="en-US" sz="2000" dirty="0" smtClean="0"/>
              <a:t> </a:t>
            </a:r>
            <a:r>
              <a:rPr lang="en-US" sz="2000" dirty="0" err="1" smtClean="0"/>
              <a:t>wgt_kg</a:t>
            </a:r>
            <a:r>
              <a:rPr lang="en-US" sz="2000" dirty="0" smtClean="0"/>
              <a:t> </a:t>
            </a:r>
            <a:r>
              <a:rPr lang="en-US" sz="2000" dirty="0" err="1" smtClean="0"/>
              <a:t>bmi</a:t>
            </a:r>
            <a:r>
              <a:rPr lang="en-US" sz="2000" dirty="0" smtClean="0"/>
              <a:t> weight;</a:t>
            </a:r>
          </a:p>
          <a:p>
            <a:pPr>
              <a:buFontTx/>
              <a:buNone/>
            </a:pPr>
            <a:r>
              <a:rPr lang="en-US" sz="2000" b="1" dirty="0" smtClean="0"/>
              <a:t>run;</a:t>
            </a:r>
          </a:p>
          <a:p>
            <a:pPr>
              <a:buFontTx/>
              <a:buNone/>
            </a:pPr>
            <a:endParaRPr lang="en-US" sz="2000" dirty="0" smtClean="0"/>
          </a:p>
        </p:txBody>
      </p:sp>
      <p:sp>
        <p:nvSpPr>
          <p:cNvPr id="2" name="Right Brace 1"/>
          <p:cNvSpPr/>
          <p:nvPr/>
        </p:nvSpPr>
        <p:spPr>
          <a:xfrm>
            <a:off x="5943600" y="2286000"/>
            <a:ext cx="533400" cy="1752600"/>
          </a:xfrm>
          <a:prstGeom prst="righ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53200" y="2977634"/>
            <a:ext cx="22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000" dirty="0" smtClean="0"/>
              <a:t>title1 '-- Computation of the Body Mass Index BMI --';</a:t>
            </a:r>
          </a:p>
          <a:p>
            <a:pPr>
              <a:buFontTx/>
              <a:buNone/>
            </a:pPr>
            <a:r>
              <a:rPr lang="en-US" sz="2000" b="1" dirty="0" smtClean="0"/>
              <a:t>data BMI12;</a:t>
            </a:r>
          </a:p>
          <a:p>
            <a:pPr>
              <a:buFontTx/>
              <a:buNone/>
            </a:pPr>
            <a:r>
              <a:rPr lang="en-US" sz="2000" dirty="0" smtClean="0"/>
              <a:t>set  BMI11;</a:t>
            </a:r>
          </a:p>
          <a:p>
            <a:pPr>
              <a:buFontTx/>
              <a:buNone/>
            </a:pPr>
            <a:r>
              <a:rPr lang="en-US" sz="2000" dirty="0" smtClean="0"/>
              <a:t>/* categorize the BMI       */</a:t>
            </a:r>
          </a:p>
          <a:p>
            <a:pPr>
              <a:buFontTx/>
              <a:buNone/>
            </a:pPr>
            <a:r>
              <a:rPr lang="en-US" sz="2000" dirty="0" smtClean="0"/>
              <a:t>/* delete younger patients  */</a:t>
            </a:r>
          </a:p>
          <a:p>
            <a:pPr>
              <a:buFontTx/>
              <a:buNone/>
            </a:pPr>
            <a:r>
              <a:rPr lang="en-US" sz="2000" dirty="0" smtClean="0"/>
              <a:t>if age &lt; </a:t>
            </a:r>
            <a:r>
              <a:rPr lang="en-US" sz="2000" b="1" dirty="0" smtClean="0"/>
              <a:t>21 then delete;</a:t>
            </a:r>
          </a:p>
          <a:p>
            <a:pPr>
              <a:buFontTx/>
              <a:buNone/>
            </a:pPr>
            <a:r>
              <a:rPr lang="en-US" sz="2000" dirty="0" smtClean="0"/>
              <a:t>/*__________________________*/</a:t>
            </a:r>
          </a:p>
          <a:p>
            <a:pPr>
              <a:buFontTx/>
              <a:buNone/>
            </a:pPr>
            <a:r>
              <a:rPr lang="en-US" sz="2000" dirty="0" smtClean="0"/>
              <a:t>If 0 &lt; </a:t>
            </a:r>
            <a:r>
              <a:rPr lang="en-US" sz="2000" dirty="0" err="1" smtClean="0"/>
              <a:t>bmi</a:t>
            </a:r>
            <a:r>
              <a:rPr lang="en-US" sz="2000" dirty="0" smtClean="0"/>
              <a:t> &lt; </a:t>
            </a:r>
            <a:r>
              <a:rPr lang="en-US" sz="2000" b="1" dirty="0" smtClean="0"/>
              <a:t>18.5 then weight="Underweight";</a:t>
            </a:r>
          </a:p>
          <a:p>
            <a:pPr>
              <a:buFontTx/>
              <a:buNone/>
            </a:pPr>
            <a:r>
              <a:rPr lang="en-US" sz="2000" dirty="0" smtClean="0"/>
              <a:t>Else If </a:t>
            </a:r>
            <a:r>
              <a:rPr lang="en-US" sz="2000" b="1" dirty="0" smtClean="0"/>
              <a:t>18.5 le </a:t>
            </a:r>
            <a:r>
              <a:rPr lang="en-US" sz="2000" b="1" dirty="0" err="1" smtClean="0"/>
              <a:t>bmi</a:t>
            </a:r>
            <a:r>
              <a:rPr lang="en-US" sz="2000" b="1" dirty="0" smtClean="0"/>
              <a:t> &lt; 25 then weight="Normal";</a:t>
            </a:r>
          </a:p>
          <a:p>
            <a:pPr>
              <a:buFontTx/>
              <a:buNone/>
            </a:pPr>
            <a:r>
              <a:rPr lang="en-US" sz="2000" dirty="0" smtClean="0"/>
              <a:t>Else If </a:t>
            </a:r>
            <a:r>
              <a:rPr lang="en-US" sz="2000" b="1" dirty="0" smtClean="0"/>
              <a:t>25.0 le </a:t>
            </a:r>
            <a:r>
              <a:rPr lang="en-US" sz="2000" b="1" dirty="0" err="1" smtClean="0"/>
              <a:t>bmi</a:t>
            </a:r>
            <a:r>
              <a:rPr lang="en-US" sz="2000" b="1" dirty="0" smtClean="0"/>
              <a:t> &lt; 30 then weight="Overweight";</a:t>
            </a:r>
          </a:p>
          <a:p>
            <a:pPr>
              <a:buFontTx/>
              <a:buNone/>
            </a:pPr>
            <a:r>
              <a:rPr lang="en-US" sz="2000" dirty="0" smtClean="0"/>
              <a:t>Else if </a:t>
            </a:r>
            <a:r>
              <a:rPr lang="en-US" sz="2000" dirty="0" err="1" smtClean="0"/>
              <a:t>bmi</a:t>
            </a:r>
            <a:r>
              <a:rPr lang="en-US" sz="2000" dirty="0" smtClean="0"/>
              <a:t> </a:t>
            </a:r>
            <a:r>
              <a:rPr lang="en-US" sz="2000" dirty="0" err="1" smtClean="0"/>
              <a:t>ge</a:t>
            </a:r>
            <a:r>
              <a:rPr lang="en-US" sz="2000" dirty="0" smtClean="0"/>
              <a:t> </a:t>
            </a:r>
            <a:r>
              <a:rPr lang="en-US" sz="2000" b="1" dirty="0" smtClean="0"/>
              <a:t>30.0 then weight="Obese";</a:t>
            </a:r>
          </a:p>
          <a:p>
            <a:pPr>
              <a:buFontTx/>
              <a:buNone/>
            </a:pPr>
            <a:r>
              <a:rPr lang="en-US" sz="2000" b="1" dirty="0" smtClean="0"/>
              <a:t>run;</a:t>
            </a:r>
          </a:p>
          <a:p>
            <a:pPr>
              <a:buFontTx/>
              <a:buNone/>
            </a:pPr>
            <a:r>
              <a:rPr lang="pl-PL" sz="2000" b="1" dirty="0" smtClean="0"/>
              <a:t>proc print data =bmi12 (obs=20);</a:t>
            </a:r>
          </a:p>
          <a:p>
            <a:pPr>
              <a:buFontTx/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px_id</a:t>
            </a:r>
            <a:r>
              <a:rPr lang="en-US" sz="2000" dirty="0" smtClean="0"/>
              <a:t> </a:t>
            </a:r>
            <a:r>
              <a:rPr lang="en-US" sz="2000" dirty="0" err="1" smtClean="0"/>
              <a:t>hgt_cm</a:t>
            </a:r>
            <a:r>
              <a:rPr lang="en-US" sz="2000" dirty="0" smtClean="0"/>
              <a:t> </a:t>
            </a:r>
            <a:r>
              <a:rPr lang="en-US" sz="2000" dirty="0" err="1" smtClean="0"/>
              <a:t>wgt_kg</a:t>
            </a:r>
            <a:r>
              <a:rPr lang="en-US" sz="2000" dirty="0" smtClean="0"/>
              <a:t> </a:t>
            </a:r>
            <a:r>
              <a:rPr lang="en-US" sz="2000" dirty="0" err="1" smtClean="0"/>
              <a:t>bmi</a:t>
            </a:r>
            <a:r>
              <a:rPr lang="en-US" sz="2000" dirty="0" smtClean="0"/>
              <a:t> weight;</a:t>
            </a:r>
          </a:p>
          <a:p>
            <a:pPr>
              <a:buFontTx/>
              <a:buNone/>
            </a:pPr>
            <a:r>
              <a:rPr lang="en-US" sz="2000" b="1" dirty="0" smtClean="0"/>
              <a:t>run;</a:t>
            </a:r>
          </a:p>
          <a:p>
            <a:pPr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000" dirty="0" smtClean="0"/>
              <a:t>title1 '-- Computation of the Body Mass Index BMI --';</a:t>
            </a:r>
          </a:p>
          <a:p>
            <a:pPr>
              <a:buFontTx/>
              <a:buNone/>
            </a:pPr>
            <a:r>
              <a:rPr lang="en-US" sz="2000" b="1" dirty="0" smtClean="0"/>
              <a:t>data BMI13;</a:t>
            </a:r>
          </a:p>
          <a:p>
            <a:pPr>
              <a:buFontTx/>
              <a:buNone/>
            </a:pPr>
            <a:r>
              <a:rPr lang="en-US" sz="2000" dirty="0" smtClean="0"/>
              <a:t>set  BMI11;</a:t>
            </a:r>
          </a:p>
          <a:p>
            <a:pPr>
              <a:buFontTx/>
              <a:buNone/>
            </a:pPr>
            <a:r>
              <a:rPr lang="en-US" sz="2000" dirty="0" smtClean="0"/>
              <a:t>/* categorize the BMI       */</a:t>
            </a:r>
          </a:p>
          <a:p>
            <a:pPr>
              <a:buFontTx/>
              <a:buNone/>
            </a:pPr>
            <a:r>
              <a:rPr lang="en-US" sz="2000" dirty="0" smtClean="0"/>
              <a:t>/* delete younger patients  */</a:t>
            </a:r>
          </a:p>
          <a:p>
            <a:pPr>
              <a:buFontTx/>
              <a:buNone/>
            </a:pPr>
            <a:r>
              <a:rPr lang="en-US" sz="2000" dirty="0" smtClean="0"/>
              <a:t>if age &lt; </a:t>
            </a:r>
            <a:r>
              <a:rPr lang="en-US" sz="2000" b="1" dirty="0" smtClean="0"/>
              <a:t>21 then delete;</a:t>
            </a:r>
          </a:p>
          <a:p>
            <a:pPr>
              <a:buFontTx/>
              <a:buNone/>
            </a:pPr>
            <a:r>
              <a:rPr lang="en-US" sz="2000" dirty="0" smtClean="0"/>
              <a:t>/*__________________________*/</a:t>
            </a:r>
          </a:p>
          <a:p>
            <a:pPr>
              <a:buFontTx/>
              <a:buNone/>
            </a:pPr>
            <a:r>
              <a:rPr lang="en-US" sz="2000" dirty="0" smtClean="0"/>
              <a:t>If </a:t>
            </a:r>
            <a:r>
              <a:rPr lang="en-US" sz="2000" dirty="0" err="1" smtClean="0"/>
              <a:t>bmi</a:t>
            </a:r>
            <a:r>
              <a:rPr lang="en-US" sz="2000" dirty="0" smtClean="0"/>
              <a:t> </a:t>
            </a:r>
            <a:r>
              <a:rPr lang="en-US" sz="2000" dirty="0" err="1" smtClean="0"/>
              <a:t>gt</a:t>
            </a:r>
            <a:r>
              <a:rPr lang="en-US" sz="2000" dirty="0" smtClean="0"/>
              <a:t>  </a:t>
            </a:r>
            <a:r>
              <a:rPr lang="en-US" sz="2000" b="1" dirty="0" smtClean="0"/>
              <a:t>0       then weight = "Underweight";</a:t>
            </a:r>
          </a:p>
          <a:p>
            <a:pPr>
              <a:buFontTx/>
              <a:buNone/>
            </a:pPr>
            <a:r>
              <a:rPr lang="en-US" sz="2000" dirty="0" smtClean="0"/>
              <a:t>if </a:t>
            </a:r>
            <a:r>
              <a:rPr lang="en-US" sz="2000" dirty="0" err="1" smtClean="0"/>
              <a:t>bmi</a:t>
            </a:r>
            <a:r>
              <a:rPr lang="en-US" sz="2000" dirty="0" smtClean="0"/>
              <a:t> </a:t>
            </a:r>
            <a:r>
              <a:rPr lang="en-US" sz="2000" dirty="0" err="1" smtClean="0"/>
              <a:t>ge</a:t>
            </a:r>
            <a:r>
              <a:rPr lang="en-US" sz="2000" dirty="0" smtClean="0"/>
              <a:t> </a:t>
            </a:r>
            <a:r>
              <a:rPr lang="en-US" sz="2000" b="1" dirty="0" smtClean="0"/>
              <a:t>18.5 then weight = "Normal";</a:t>
            </a:r>
          </a:p>
          <a:p>
            <a:pPr>
              <a:buFontTx/>
              <a:buNone/>
            </a:pPr>
            <a:r>
              <a:rPr lang="en-US" sz="2000" dirty="0" smtClean="0"/>
              <a:t>if </a:t>
            </a:r>
            <a:r>
              <a:rPr lang="en-US" sz="2000" dirty="0" err="1" smtClean="0"/>
              <a:t>bmi</a:t>
            </a:r>
            <a:r>
              <a:rPr lang="en-US" sz="2000" dirty="0" smtClean="0"/>
              <a:t> </a:t>
            </a:r>
            <a:r>
              <a:rPr lang="en-US" sz="2000" dirty="0" err="1" smtClean="0"/>
              <a:t>ge</a:t>
            </a:r>
            <a:r>
              <a:rPr lang="en-US" sz="2000" dirty="0" smtClean="0"/>
              <a:t> </a:t>
            </a:r>
            <a:r>
              <a:rPr lang="en-US" sz="2000" b="1" dirty="0" smtClean="0"/>
              <a:t>25.0 then weight = "Overweight";</a:t>
            </a:r>
          </a:p>
          <a:p>
            <a:pPr>
              <a:buFontTx/>
              <a:buNone/>
            </a:pPr>
            <a:r>
              <a:rPr lang="en-US" sz="2000" dirty="0" smtClean="0"/>
              <a:t>if </a:t>
            </a:r>
            <a:r>
              <a:rPr lang="en-US" sz="2000" dirty="0" err="1" smtClean="0"/>
              <a:t>bmi</a:t>
            </a:r>
            <a:r>
              <a:rPr lang="en-US" sz="2000" dirty="0" smtClean="0"/>
              <a:t> </a:t>
            </a:r>
            <a:r>
              <a:rPr lang="en-US" sz="2000" dirty="0" err="1" smtClean="0"/>
              <a:t>ge</a:t>
            </a:r>
            <a:r>
              <a:rPr lang="en-US" sz="2000" dirty="0" smtClean="0"/>
              <a:t> </a:t>
            </a:r>
            <a:r>
              <a:rPr lang="en-US" sz="2000" b="1" dirty="0" smtClean="0"/>
              <a:t>30.0 then weight = "Obese";</a:t>
            </a:r>
          </a:p>
          <a:p>
            <a:pPr>
              <a:buFontTx/>
              <a:buNone/>
            </a:pPr>
            <a:r>
              <a:rPr lang="en-US" sz="2000" b="1" dirty="0" smtClean="0"/>
              <a:t>run;</a:t>
            </a:r>
          </a:p>
          <a:p>
            <a:pPr>
              <a:buFontTx/>
              <a:buNone/>
            </a:pPr>
            <a:r>
              <a:rPr lang="pl-PL" sz="2000" b="1" dirty="0" smtClean="0"/>
              <a:t>proc print data =bmi1</a:t>
            </a:r>
            <a:r>
              <a:rPr lang="en-US" sz="2000" b="1" dirty="0" smtClean="0"/>
              <a:t>3</a:t>
            </a:r>
            <a:r>
              <a:rPr lang="pl-PL" sz="2000" b="1" dirty="0" smtClean="0"/>
              <a:t> (obs=20);</a:t>
            </a:r>
          </a:p>
          <a:p>
            <a:pPr>
              <a:buFontTx/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px_id</a:t>
            </a:r>
            <a:r>
              <a:rPr lang="en-US" sz="2000" dirty="0" smtClean="0"/>
              <a:t> </a:t>
            </a:r>
            <a:r>
              <a:rPr lang="en-US" sz="2000" dirty="0" err="1" smtClean="0"/>
              <a:t>hgt_cm</a:t>
            </a:r>
            <a:r>
              <a:rPr lang="en-US" sz="2000" dirty="0" smtClean="0"/>
              <a:t> </a:t>
            </a:r>
            <a:r>
              <a:rPr lang="en-US" sz="2000" dirty="0" err="1" smtClean="0"/>
              <a:t>wgt_kg</a:t>
            </a:r>
            <a:r>
              <a:rPr lang="en-US" sz="2000" dirty="0" smtClean="0"/>
              <a:t> </a:t>
            </a:r>
            <a:r>
              <a:rPr lang="en-US" sz="2000" dirty="0" err="1" smtClean="0"/>
              <a:t>bmi</a:t>
            </a:r>
            <a:r>
              <a:rPr lang="en-US" sz="2000" dirty="0" smtClean="0"/>
              <a:t> weight;</a:t>
            </a:r>
          </a:p>
          <a:p>
            <a:pPr>
              <a:buFontTx/>
              <a:buNone/>
            </a:pPr>
            <a:r>
              <a:rPr lang="en-US" sz="2000" b="1" dirty="0" smtClean="0"/>
              <a:t>run;</a:t>
            </a:r>
          </a:p>
          <a:p>
            <a:pPr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More Data Input Formats</a:t>
            </a:r>
            <a:br>
              <a:rPr lang="en-US" sz="4800" b="1" dirty="0" smtClean="0"/>
            </a:br>
            <a:r>
              <a:rPr lang="en-US" sz="4800" b="1" dirty="0" smtClean="0"/>
              <a:t>from external locations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  <a:latin typeface="Arial Black" pitchFamily="34" charset="0"/>
              </a:rPr>
              <a:t>IF</a:t>
            </a:r>
            <a:r>
              <a:rPr lang="en-US" smtClean="0">
                <a:latin typeface="Arial Black" pitchFamily="34" charset="0"/>
              </a:rPr>
              <a:t> in combination with </a:t>
            </a:r>
            <a:r>
              <a:rPr lang="en-US" smtClean="0">
                <a:solidFill>
                  <a:srgbClr val="FF0000"/>
                </a:solidFill>
                <a:latin typeface="Arial Black" pitchFamily="34" charset="0"/>
              </a:rPr>
              <a:t>DO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&lt;expression&gt; </a:t>
            </a:r>
            <a:r>
              <a:rPr lang="en-US" b="1" dirty="0" smtClean="0">
                <a:solidFill>
                  <a:srgbClr val="FF0000"/>
                </a:solidFill>
              </a:rPr>
              <a:t>THEN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DO</a:t>
            </a:r>
            <a:r>
              <a:rPr lang="en-US" dirty="0" smtClean="0"/>
              <a:t>;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………action(s)…………;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;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i="1" dirty="0" smtClean="0"/>
              <a:t>Example: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If </a:t>
            </a:r>
            <a:r>
              <a:rPr lang="en-US" sz="2800" dirty="0" smtClean="0"/>
              <a:t> </a:t>
            </a:r>
            <a:r>
              <a:rPr lang="en-US" sz="2800" dirty="0" err="1" smtClean="0"/>
              <a:t>tx_year</a:t>
            </a:r>
            <a:r>
              <a:rPr lang="en-US" sz="2800" dirty="0" smtClean="0"/>
              <a:t> &lt; 2000 </a:t>
            </a:r>
            <a:r>
              <a:rPr lang="en-US" sz="2800" dirty="0" smtClean="0">
                <a:solidFill>
                  <a:srgbClr val="00B050"/>
                </a:solidFill>
              </a:rPr>
              <a:t>then do</a:t>
            </a:r>
            <a:r>
              <a:rPr lang="en-US" sz="2800" dirty="0" smtClean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	period=0;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	therapy=0;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00B050"/>
                </a:solidFill>
              </a:rPr>
              <a:t>end</a:t>
            </a:r>
            <a:r>
              <a:rPr lang="en-US" sz="2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Select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Data BMI;</a:t>
            </a:r>
          </a:p>
          <a:p>
            <a:pPr>
              <a:buNone/>
            </a:pPr>
            <a:r>
              <a:rPr lang="en-US" sz="2800" dirty="0" smtClean="0"/>
              <a:t>Set My.BMI;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Select</a:t>
            </a:r>
            <a:r>
              <a:rPr lang="en-US" sz="2800" dirty="0" smtClean="0"/>
              <a:t> (gender);</a:t>
            </a:r>
          </a:p>
          <a:p>
            <a:pPr>
              <a:buNone/>
            </a:pPr>
            <a:r>
              <a:rPr lang="en-US" sz="2800" dirty="0" smtClean="0"/>
              <a:t>	When (“F”)  then </a:t>
            </a:r>
            <a:r>
              <a:rPr lang="en-US" sz="2800" dirty="0" err="1" smtClean="0"/>
              <a:t>cutpoint</a:t>
            </a:r>
            <a:r>
              <a:rPr lang="en-US" sz="2800" dirty="0" smtClean="0"/>
              <a:t>=40;</a:t>
            </a:r>
          </a:p>
          <a:p>
            <a:pPr>
              <a:buNone/>
            </a:pPr>
            <a:r>
              <a:rPr lang="en-US" sz="2800" dirty="0" smtClean="0"/>
              <a:t>	When (“M”) then </a:t>
            </a:r>
            <a:r>
              <a:rPr lang="en-US" sz="2800" dirty="0" err="1" smtClean="0"/>
              <a:t>cutpoint</a:t>
            </a:r>
            <a:r>
              <a:rPr lang="en-US" sz="2800" dirty="0" smtClean="0"/>
              <a:t> =60;</a:t>
            </a:r>
          </a:p>
          <a:p>
            <a:pPr>
              <a:buNone/>
            </a:pPr>
            <a:r>
              <a:rPr lang="en-US" sz="2800" dirty="0" smtClean="0"/>
              <a:t>	Otherwise;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End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Run;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Select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…………………………………….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(a); 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	when (1) x=x*10; 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	when (2); 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	when (3,4,5) x=x*100; 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	otherwise; 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………………………………………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Select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Data BMI;</a:t>
            </a:r>
          </a:p>
          <a:p>
            <a:pPr>
              <a:buNone/>
            </a:pPr>
            <a:r>
              <a:rPr lang="en-US" sz="2800" dirty="0" smtClean="0"/>
              <a:t>Set My.BMI;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Select</a:t>
            </a:r>
            <a:r>
              <a:rPr lang="en-US" sz="2800" b="1" dirty="0" smtClean="0"/>
              <a:t>;</a:t>
            </a:r>
          </a:p>
          <a:p>
            <a:pPr>
              <a:buNone/>
            </a:pPr>
            <a:r>
              <a:rPr lang="en-US" sz="2800" dirty="0" smtClean="0"/>
              <a:t>	When (0 le age </a:t>
            </a:r>
            <a:r>
              <a:rPr lang="en-US" sz="2800" dirty="0" err="1" smtClean="0"/>
              <a:t>lt</a:t>
            </a:r>
            <a:r>
              <a:rPr lang="en-US" sz="2800" dirty="0" smtClean="0"/>
              <a:t> 18) then </a:t>
            </a:r>
            <a:r>
              <a:rPr lang="en-US" sz="2800" dirty="0" err="1" smtClean="0"/>
              <a:t>age_category</a:t>
            </a:r>
            <a:r>
              <a:rPr lang="en-US" sz="2800" dirty="0" smtClean="0"/>
              <a:t>=“Pediatric”;</a:t>
            </a:r>
          </a:p>
          <a:p>
            <a:pPr>
              <a:buNone/>
            </a:pPr>
            <a:r>
              <a:rPr lang="en-US" sz="2800" dirty="0" smtClean="0"/>
              <a:t>	When (age </a:t>
            </a:r>
            <a:r>
              <a:rPr lang="en-US" sz="2800" dirty="0" err="1" smtClean="0"/>
              <a:t>ge</a:t>
            </a:r>
            <a:r>
              <a:rPr lang="en-US" sz="2800" dirty="0" smtClean="0"/>
              <a:t> 18) then </a:t>
            </a:r>
            <a:r>
              <a:rPr lang="en-US" sz="2800" dirty="0" err="1" smtClean="0"/>
              <a:t>age_category</a:t>
            </a:r>
            <a:r>
              <a:rPr lang="en-US" sz="2800" dirty="0" smtClean="0"/>
              <a:t>      =“Adult      “;</a:t>
            </a:r>
          </a:p>
          <a:p>
            <a:pPr>
              <a:buNone/>
            </a:pPr>
            <a:r>
              <a:rPr lang="en-US" sz="2800" dirty="0" smtClean="0"/>
              <a:t>	Otherwise;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End;</a:t>
            </a:r>
          </a:p>
          <a:p>
            <a:pPr>
              <a:buNone/>
            </a:pPr>
            <a:r>
              <a:rPr lang="en-US" sz="2800" dirty="0" smtClean="0"/>
              <a:t>Run;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800" dirty="0" smtClean="0">
                <a:latin typeface="+mj-lt"/>
              </a:rPr>
              <a:t>The where statement is used to easily define a subset of your data set </a:t>
            </a:r>
            <a:r>
              <a:rPr lang="en-US" sz="2800" i="1" dirty="0" smtClean="0">
                <a:latin typeface="+mj-lt"/>
              </a:rPr>
              <a:t>(in a data step as well as in a proc step)</a:t>
            </a:r>
            <a:r>
              <a:rPr lang="en-US" sz="2800" dirty="0" smtClean="0">
                <a:latin typeface="+mj-lt"/>
              </a:rPr>
              <a:t>.</a:t>
            </a:r>
          </a:p>
          <a:p>
            <a:pPr>
              <a:buFontTx/>
              <a:buNone/>
              <a:defRPr/>
            </a:pPr>
            <a:r>
              <a:rPr lang="en-US" i="1" u="sng" dirty="0" smtClean="0"/>
              <a:t>Example:</a:t>
            </a:r>
            <a:r>
              <a:rPr lang="en-US" u="sng" dirty="0" smtClean="0"/>
              <a:t>	</a:t>
            </a:r>
            <a:r>
              <a:rPr lang="en-US" dirty="0" smtClean="0"/>
              <a:t>	</a:t>
            </a:r>
          </a:p>
          <a:p>
            <a:pPr marL="0">
              <a:spcBef>
                <a:spcPts val="0"/>
              </a:spcBef>
              <a:buFontTx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				Data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female</a:t>
            </a:r>
            <a:r>
              <a:rPr lang="en-US" sz="2800" dirty="0" smtClean="0"/>
              <a:t>;</a:t>
            </a:r>
          </a:p>
          <a:p>
            <a:pPr marL="0">
              <a:spcBef>
                <a:spcPts val="0"/>
              </a:spcBef>
              <a:buFontTx/>
              <a:buNone/>
              <a:defRPr/>
            </a:pPr>
            <a:r>
              <a:rPr lang="en-US" sz="2800" dirty="0" smtClean="0"/>
              <a:t>				</a:t>
            </a:r>
            <a:r>
              <a:rPr lang="en-US" sz="2800" dirty="0" smtClean="0">
                <a:solidFill>
                  <a:srgbClr val="FF0000"/>
                </a:solidFill>
              </a:rPr>
              <a:t>Set</a:t>
            </a:r>
            <a:r>
              <a:rPr lang="en-US" sz="2800" dirty="0" smtClean="0"/>
              <a:t> </a:t>
            </a:r>
            <a:r>
              <a:rPr lang="en-US" sz="2800" dirty="0" err="1" smtClean="0"/>
              <a:t>my.test</a:t>
            </a:r>
            <a:r>
              <a:rPr lang="en-US" sz="2800" dirty="0" smtClean="0"/>
              <a:t>;</a:t>
            </a:r>
          </a:p>
          <a:p>
            <a:pPr marL="0">
              <a:spcBef>
                <a:spcPts val="0"/>
              </a:spcBef>
              <a:buFontTx/>
              <a:buNone/>
              <a:defRPr/>
            </a:pPr>
            <a:r>
              <a:rPr lang="en-US" sz="2800" dirty="0" smtClean="0"/>
              <a:t>				</a:t>
            </a:r>
            <a:r>
              <a:rPr lang="en-US" sz="2800" dirty="0" smtClean="0">
                <a:solidFill>
                  <a:srgbClr val="FF0000"/>
                </a:solidFill>
              </a:rPr>
              <a:t>Where</a:t>
            </a:r>
            <a:r>
              <a:rPr lang="en-US" sz="2800" dirty="0" smtClean="0"/>
              <a:t> gender=“F”;</a:t>
            </a:r>
          </a:p>
          <a:p>
            <a:pPr marL="0">
              <a:spcBef>
                <a:spcPts val="0"/>
              </a:spcBef>
              <a:buFontTx/>
              <a:buNone/>
              <a:defRPr/>
            </a:pPr>
            <a:r>
              <a:rPr lang="en-US" sz="2800" dirty="0" smtClean="0"/>
              <a:t>				</a:t>
            </a:r>
            <a:r>
              <a:rPr lang="en-US" sz="2800" dirty="0" smtClean="0">
                <a:solidFill>
                  <a:srgbClr val="FF0000"/>
                </a:solidFill>
              </a:rPr>
              <a:t>Run</a:t>
            </a:r>
            <a:r>
              <a:rPr lang="en-US" sz="2800" dirty="0" smtClean="0"/>
              <a:t>;</a:t>
            </a:r>
          </a:p>
          <a:p>
            <a:pPr marL="0">
              <a:spcBef>
                <a:spcPts val="0"/>
              </a:spcBef>
              <a:buFontTx/>
              <a:buNone/>
              <a:defRPr/>
            </a:pPr>
            <a:r>
              <a:rPr lang="en-US" sz="2800" dirty="0" smtClean="0"/>
              <a:t>		</a:t>
            </a:r>
            <a:r>
              <a:rPr lang="en-US" sz="2800" b="1" dirty="0" smtClean="0"/>
              <a:t>or</a:t>
            </a:r>
          </a:p>
          <a:p>
            <a:pPr marL="0">
              <a:spcBef>
                <a:spcPts val="0"/>
              </a:spcBef>
              <a:buFontTx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				Data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male</a:t>
            </a:r>
            <a:r>
              <a:rPr lang="en-US" sz="2800" dirty="0" smtClean="0"/>
              <a:t>;</a:t>
            </a:r>
          </a:p>
          <a:p>
            <a:pPr marL="0">
              <a:spcBef>
                <a:spcPts val="0"/>
              </a:spcBef>
              <a:buFontTx/>
              <a:buNone/>
              <a:defRPr/>
            </a:pPr>
            <a:r>
              <a:rPr lang="en-US" sz="2800" dirty="0" smtClean="0"/>
              <a:t>				</a:t>
            </a:r>
            <a:r>
              <a:rPr lang="en-US" sz="2800" dirty="0" smtClean="0">
                <a:solidFill>
                  <a:srgbClr val="FF0000"/>
                </a:solidFill>
              </a:rPr>
              <a:t>Set</a:t>
            </a:r>
            <a:r>
              <a:rPr lang="en-US" sz="2800" dirty="0" smtClean="0"/>
              <a:t> </a:t>
            </a:r>
            <a:r>
              <a:rPr lang="en-US" sz="2800" dirty="0" err="1" smtClean="0"/>
              <a:t>my.test</a:t>
            </a:r>
            <a:r>
              <a:rPr lang="en-US" sz="2800" dirty="0" smtClean="0"/>
              <a:t>;</a:t>
            </a:r>
          </a:p>
          <a:p>
            <a:pPr marL="0">
              <a:spcBef>
                <a:spcPts val="0"/>
              </a:spcBef>
              <a:buFontTx/>
              <a:buNone/>
              <a:defRPr/>
            </a:pPr>
            <a:r>
              <a:rPr lang="en-US" sz="2800" dirty="0" smtClean="0"/>
              <a:t>				</a:t>
            </a:r>
            <a:r>
              <a:rPr lang="en-US" sz="2800" dirty="0" smtClean="0">
                <a:solidFill>
                  <a:srgbClr val="FF0000"/>
                </a:solidFill>
              </a:rPr>
              <a:t>if </a:t>
            </a:r>
            <a:r>
              <a:rPr lang="en-US" sz="2800" dirty="0" smtClean="0"/>
              <a:t> gender = “F” then delete;</a:t>
            </a:r>
          </a:p>
          <a:p>
            <a:pPr marL="0">
              <a:spcBef>
                <a:spcPts val="0"/>
              </a:spcBef>
              <a:buFontTx/>
              <a:buNone/>
              <a:defRPr/>
            </a:pPr>
            <a:r>
              <a:rPr lang="en-US" sz="2800" dirty="0" smtClean="0"/>
              <a:t>				</a:t>
            </a:r>
            <a:r>
              <a:rPr lang="en-US" sz="2800" dirty="0" smtClean="0">
                <a:solidFill>
                  <a:srgbClr val="FF0000"/>
                </a:solidFill>
              </a:rPr>
              <a:t>Run</a:t>
            </a:r>
            <a:r>
              <a:rPr lang="en-US" sz="2800" dirty="0" smtClean="0"/>
              <a:t>;</a:t>
            </a:r>
          </a:p>
          <a:p>
            <a:pPr marL="0">
              <a:spcBef>
                <a:spcPts val="0"/>
              </a:spcBef>
              <a:buFontTx/>
              <a:buNone/>
              <a:defRPr/>
            </a:pPr>
            <a:endParaRPr lang="en-US" sz="2800" dirty="0" smtClean="0"/>
          </a:p>
          <a:p>
            <a:pPr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>
                <a:latin typeface="Arial Black" pitchFamily="34" charset="0"/>
              </a:rPr>
              <a:t>Example BMI</a:t>
            </a:r>
          </a:p>
        </p:txBody>
      </p:sp>
      <p:sp>
        <p:nvSpPr>
          <p:cNvPr id="18435" name="AutoShape 7"/>
          <p:cNvSpPr>
            <a:spLocks noChangeArrowheads="1"/>
          </p:cNvSpPr>
          <p:nvPr/>
        </p:nvSpPr>
        <p:spPr bwMode="auto">
          <a:xfrm>
            <a:off x="8534400" y="6324600"/>
            <a:ext cx="352425" cy="533400"/>
          </a:xfrm>
          <a:prstGeom prst="curvedLeft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838200" y="3810000"/>
            <a:ext cx="7162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/>
              <a:t>	&lt; 18.5 	</a:t>
            </a:r>
            <a:r>
              <a:rPr lang="en-US" sz="2400" b="1" dirty="0" smtClean="0"/>
              <a:t>	- </a:t>
            </a:r>
            <a:r>
              <a:rPr lang="en-US" sz="2400" b="1" dirty="0"/>
              <a:t>underweight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18.5-&lt;25.0 </a:t>
            </a:r>
            <a:r>
              <a:rPr lang="en-US" sz="2400" b="1" dirty="0"/>
              <a:t>	- normal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25.0-&lt;30.0</a:t>
            </a:r>
            <a:r>
              <a:rPr lang="en-US" sz="2400" b="1" dirty="0"/>
              <a:t>	- overweight</a:t>
            </a:r>
          </a:p>
          <a:p>
            <a:r>
              <a:rPr lang="en-US" sz="2400" b="1" dirty="0"/>
              <a:t>	≥ 30 		- obese</a:t>
            </a:r>
          </a:p>
        </p:txBody>
      </p: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685800" y="1905000"/>
            <a:ext cx="7772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B050"/>
                </a:solidFill>
                <a:latin typeface="+mj-lt"/>
              </a:rPr>
              <a:t>Create a new file for adult patients 21 years of age or older and categorize their BMI according the 4 categories below: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smtClean="0">
                <a:latin typeface="Arial Black" pitchFamily="34" charset="0"/>
              </a:rPr>
              <a:t>Subsetting IF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991600" cy="3429000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000" b="1" smtClean="0">
                <a:solidFill>
                  <a:srgbClr val="FF0066"/>
                </a:solidFill>
                <a:latin typeface="Arial Black" pitchFamily="34" charset="0"/>
              </a:rPr>
              <a:t>IF</a:t>
            </a:r>
            <a:r>
              <a:rPr lang="en-US" sz="4000" b="1" smtClean="0">
                <a:latin typeface="Arial Black" pitchFamily="34" charset="0"/>
              </a:rPr>
              <a:t> expression;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4000" b="1" smtClean="0">
              <a:latin typeface="Arial Black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Example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32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If gender=‘F’;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If age_category ne .;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If dialysis=‘Y’ and age_category=“Pediatric”;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3200" smtClean="0"/>
          </a:p>
        </p:txBody>
      </p:sp>
      <p:sp>
        <p:nvSpPr>
          <p:cNvPr id="2" name="TextBox 1"/>
          <p:cNvSpPr txBox="1"/>
          <p:nvPr/>
        </p:nvSpPr>
        <p:spPr>
          <a:xfrm>
            <a:off x="1066800" y="1415534"/>
            <a:ext cx="694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If you want to take a subset of your data you can use this special for of if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Subsetting IF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3429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latin typeface="Arial Black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/* Create a temporary SAS data set with only female patients*/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Data test_female;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Set My.test_sample_3b;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/* select all female patients */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If gender=‘F’;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Run;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PROC print;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Run;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800" b="1" dirty="0" smtClean="0"/>
              <a:t>Different Ways of raw data input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Raw data separated by spaces, commas, tabs etc.</a:t>
            </a:r>
          </a:p>
          <a:p>
            <a:pPr lvl="1" eaLnBrk="1" hangingPunct="1"/>
            <a:r>
              <a:rPr lang="en-US" dirty="0" smtClean="0"/>
              <a:t>Spaces: 	</a:t>
            </a:r>
            <a:r>
              <a:rPr lang="en-US" dirty="0" err="1" smtClean="0"/>
              <a:t>dlm</a:t>
            </a:r>
            <a:r>
              <a:rPr lang="en-US" dirty="0" smtClean="0"/>
              <a:t>=“ “	 (filename.</a:t>
            </a:r>
            <a:r>
              <a:rPr lang="en-US" dirty="0" smtClean="0">
                <a:solidFill>
                  <a:srgbClr val="FF3300"/>
                </a:solidFill>
              </a:rPr>
              <a:t>txt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Commas:  	</a:t>
            </a:r>
            <a:r>
              <a:rPr lang="en-US" dirty="0" err="1" smtClean="0"/>
              <a:t>dlm</a:t>
            </a:r>
            <a:r>
              <a:rPr lang="en-US" dirty="0" smtClean="0"/>
              <a:t>=“,”	 (filename.</a:t>
            </a:r>
            <a:r>
              <a:rPr lang="en-US" dirty="0" smtClean="0">
                <a:solidFill>
                  <a:srgbClr val="FF3300"/>
                </a:solidFill>
              </a:rPr>
              <a:t>csv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Tabs:       	</a:t>
            </a:r>
            <a:r>
              <a:rPr lang="en-US" dirty="0" err="1" smtClean="0"/>
              <a:t>dlm</a:t>
            </a:r>
            <a:r>
              <a:rPr lang="en-US" dirty="0" smtClean="0"/>
              <a:t>=“09”x	 (filename.</a:t>
            </a:r>
            <a:r>
              <a:rPr lang="en-US" dirty="0" smtClean="0">
                <a:solidFill>
                  <a:srgbClr val="FF3300"/>
                </a:solidFill>
              </a:rPr>
              <a:t>txt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Optional	</a:t>
            </a:r>
            <a:r>
              <a:rPr lang="en-US" dirty="0" err="1" smtClean="0"/>
              <a:t>dlm</a:t>
            </a:r>
            <a:r>
              <a:rPr lang="en-US" dirty="0" smtClean="0"/>
              <a:t>=‘x’	</a:t>
            </a:r>
            <a:r>
              <a:rPr lang="en-US" i="1" dirty="0" smtClean="0"/>
              <a:t>any character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Raw data with </a:t>
            </a:r>
            <a:r>
              <a:rPr lang="en-US" b="1" dirty="0" smtClean="0"/>
              <a:t>fixed format</a:t>
            </a:r>
            <a:r>
              <a:rPr lang="en-US" dirty="0" smtClean="0"/>
              <a:t>; data arranged in columns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6000" b="1" dirty="0" smtClean="0"/>
              <a:t>Example 1A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DATA</a:t>
            </a:r>
            <a:r>
              <a:rPr lang="en-US" sz="2200" dirty="0" smtClean="0"/>
              <a:t> Hemoglobin;</a:t>
            </a:r>
          </a:p>
          <a:p>
            <a:pPr>
              <a:buFontTx/>
              <a:buNone/>
            </a:pPr>
            <a:r>
              <a:rPr lang="en-US" sz="2200" dirty="0" smtClean="0"/>
              <a:t>/* estimate of blood loss after surgery*/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</a:rPr>
              <a:t>INFILE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FF0000"/>
                </a:solidFill>
              </a:rPr>
              <a:t>DATALINES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dsd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dlm</a:t>
            </a:r>
            <a:r>
              <a:rPr lang="en-US" sz="2200" b="1" dirty="0" smtClean="0">
                <a:solidFill>
                  <a:srgbClr val="00B050"/>
                </a:solidFill>
              </a:rPr>
              <a:t>=‘, </a:t>
            </a:r>
            <a:r>
              <a:rPr lang="en-US" sz="2200" b="1" dirty="0">
                <a:solidFill>
                  <a:srgbClr val="00B050"/>
                </a:solidFill>
              </a:rPr>
              <a:t>‘ </a:t>
            </a:r>
            <a:r>
              <a:rPr lang="en-US" sz="2200" b="1" dirty="0" err="1">
                <a:solidFill>
                  <a:srgbClr val="00B050"/>
                </a:solidFill>
              </a:rPr>
              <a:t>missover</a:t>
            </a:r>
            <a:r>
              <a:rPr lang="en-US" sz="2200" dirty="0" smtClean="0"/>
              <a:t>;</a:t>
            </a:r>
          </a:p>
          <a:p>
            <a:pPr>
              <a:buFontTx/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INPUT</a:t>
            </a:r>
            <a:r>
              <a:rPr lang="en-US" sz="2200" dirty="0" smtClean="0"/>
              <a:t> </a:t>
            </a:r>
            <a:r>
              <a:rPr lang="en-US" sz="2200" dirty="0" err="1" smtClean="0"/>
              <a:t>PatID</a:t>
            </a:r>
            <a:r>
              <a:rPr lang="en-US" sz="2200" dirty="0" smtClean="0"/>
              <a:t> </a:t>
            </a:r>
            <a:r>
              <a:rPr lang="en-US" sz="2200" dirty="0" err="1" smtClean="0"/>
              <a:t>Pre_hgb</a:t>
            </a:r>
            <a:r>
              <a:rPr lang="en-US" sz="2200" dirty="0" smtClean="0"/>
              <a:t> </a:t>
            </a:r>
            <a:r>
              <a:rPr lang="en-US" sz="2200" dirty="0" err="1" smtClean="0"/>
              <a:t>pst_hgb</a:t>
            </a:r>
            <a:r>
              <a:rPr lang="en-US" sz="2200" dirty="0" smtClean="0"/>
              <a:t> gender $;</a:t>
            </a:r>
          </a:p>
          <a:p>
            <a:pPr>
              <a:buFontTx/>
              <a:buNone/>
            </a:pPr>
            <a:r>
              <a:rPr lang="en-US" sz="2200" dirty="0" err="1" smtClean="0"/>
              <a:t>Hgb_dop</a:t>
            </a:r>
            <a:r>
              <a:rPr lang="en-US" sz="2200" dirty="0" smtClean="0"/>
              <a:t>=</a:t>
            </a:r>
            <a:r>
              <a:rPr lang="en-US" sz="2200" dirty="0" err="1" smtClean="0"/>
              <a:t>pst_hgb</a:t>
            </a:r>
            <a:r>
              <a:rPr lang="en-US" sz="2200" dirty="0" smtClean="0"/>
              <a:t> – </a:t>
            </a:r>
            <a:r>
              <a:rPr lang="en-US" sz="2200" dirty="0" err="1" smtClean="0"/>
              <a:t>Pre_Hgb</a:t>
            </a:r>
            <a:r>
              <a:rPr lang="en-US" sz="2200" dirty="0" smtClean="0"/>
              <a:t>;</a:t>
            </a:r>
          </a:p>
          <a:p>
            <a:pPr>
              <a:buFontTx/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DATALINES;</a:t>
            </a:r>
          </a:p>
          <a:p>
            <a:pPr>
              <a:buFontTx/>
              <a:buNone/>
            </a:pPr>
            <a:r>
              <a:rPr lang="en-US" sz="2200" dirty="0" smtClean="0"/>
              <a:t>1,12.4, 8.6,M</a:t>
            </a:r>
          </a:p>
          <a:p>
            <a:pPr>
              <a:buFontTx/>
              <a:buNone/>
            </a:pPr>
            <a:r>
              <a:rPr lang="en-US" sz="2200" dirty="0" smtClean="0"/>
              <a:t>2,14.3,9.4,F</a:t>
            </a:r>
          </a:p>
          <a:p>
            <a:pPr>
              <a:buFontTx/>
              <a:buNone/>
            </a:pPr>
            <a:r>
              <a:rPr lang="en-US" sz="2200" dirty="0" smtClean="0"/>
              <a:t>3,10.2, ,M</a:t>
            </a:r>
          </a:p>
          <a:p>
            <a:pPr>
              <a:buFontTx/>
              <a:buNone/>
            </a:pPr>
            <a:r>
              <a:rPr lang="en-US" sz="2200" dirty="0" smtClean="0"/>
              <a:t>4,13.2,12.0,M</a:t>
            </a:r>
          </a:p>
          <a:p>
            <a:pPr>
              <a:buFontTx/>
              <a:buNone/>
            </a:pPr>
            <a:r>
              <a:rPr lang="en-US" sz="2200" b="1" dirty="0" smtClean="0"/>
              <a:t>;</a:t>
            </a:r>
          </a:p>
          <a:p>
            <a:pPr>
              <a:buFontTx/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RUN</a:t>
            </a:r>
            <a:r>
              <a:rPr lang="en-US" sz="2200" dirty="0" smtClean="0"/>
              <a:t>;</a:t>
            </a:r>
          </a:p>
          <a:p>
            <a:pPr>
              <a:buFontTx/>
              <a:buNone/>
            </a:pPr>
            <a:r>
              <a:rPr lang="en-US" sz="2200" dirty="0" smtClean="0"/>
              <a:t>PROC PRINT data=hemoglobin;</a:t>
            </a:r>
          </a:p>
          <a:p>
            <a:pPr>
              <a:buFontTx/>
              <a:buNone/>
            </a:pPr>
            <a:r>
              <a:rPr lang="en-US" sz="2200" dirty="0" smtClean="0"/>
              <a:t>RUN;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6600" y="6172200"/>
            <a:ext cx="1034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Test_input0</a:t>
            </a:r>
          </a:p>
        </p:txBody>
      </p:sp>
    </p:spTree>
    <p:extLst>
      <p:ext uri="{BB962C8B-B14F-4D97-AF65-F5344CB8AC3E}">
        <p14:creationId xmlns:p14="http://schemas.microsoft.com/office/powerpoint/2010/main" val="15562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6600" b="1" dirty="0" smtClean="0"/>
              <a:t>External files - </a:t>
            </a:r>
            <a:r>
              <a:rPr lang="en-US" sz="6600" b="1" dirty="0" smtClean="0">
                <a:solidFill>
                  <a:srgbClr val="FF3300"/>
                </a:solidFill>
              </a:rPr>
              <a:t>INFILE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/*             Example 1B              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3300"/>
                </a:solidFill>
              </a:rPr>
              <a:t>DATA</a:t>
            </a:r>
            <a:r>
              <a:rPr lang="en-US" sz="2400" dirty="0" smtClean="0"/>
              <a:t> </a:t>
            </a:r>
            <a:r>
              <a:rPr lang="en-US" sz="2400" dirty="0" err="1" smtClean="0"/>
              <a:t>tt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3300"/>
                </a:solidFill>
              </a:rPr>
              <a:t>INFILE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'c:\data\KPR.txt’  </a:t>
            </a:r>
            <a:r>
              <a:rPr lang="en-US" sz="2400" dirty="0" err="1" smtClean="0"/>
              <a:t>lrecl</a:t>
            </a:r>
            <a:r>
              <a:rPr lang="en-US" sz="2400" dirty="0" smtClean="0"/>
              <a:t>=1304 </a:t>
            </a:r>
            <a:r>
              <a:rPr lang="en-US" sz="2400" dirty="0" err="1" smtClean="0"/>
              <a:t>missover</a:t>
            </a:r>
            <a:r>
              <a:rPr lang="en-US" sz="2400" dirty="0" smtClean="0"/>
              <a:t> </a:t>
            </a:r>
            <a:r>
              <a:rPr lang="en-US" sz="2400" dirty="0" err="1" smtClean="0"/>
              <a:t>dsd</a:t>
            </a:r>
            <a:r>
              <a:rPr lang="en-US" sz="2400" dirty="0" smtClean="0"/>
              <a:t> </a:t>
            </a:r>
            <a:r>
              <a:rPr lang="en-US" sz="2400" dirty="0" err="1" smtClean="0"/>
              <a:t>dlm</a:t>
            </a:r>
            <a:r>
              <a:rPr lang="en-US" sz="2400" dirty="0" smtClean="0"/>
              <a:t>='09'x;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3300"/>
                </a:solidFill>
              </a:rPr>
              <a:t>INPUT</a:t>
            </a:r>
            <a:r>
              <a:rPr lang="en-US" sz="2400" dirty="0" smtClean="0"/>
              <a:t> </a:t>
            </a:r>
            <a:r>
              <a:rPr lang="en-US" sz="2400" dirty="0" err="1" smtClean="0"/>
              <a:t>px_ID</a:t>
            </a:r>
            <a:r>
              <a:rPr lang="en-US" sz="2400" dirty="0" smtClean="0"/>
              <a:t>  </a:t>
            </a:r>
            <a:r>
              <a:rPr lang="en-US" sz="2400" dirty="0" err="1" smtClean="0"/>
              <a:t>r_dob</a:t>
            </a:r>
            <a:r>
              <a:rPr lang="en-US" sz="2400" dirty="0" smtClean="0"/>
              <a:t> </a:t>
            </a:r>
            <a:r>
              <a:rPr lang="en-US" sz="2400" dirty="0" err="1" smtClean="0"/>
              <a:t>r_name</a:t>
            </a:r>
            <a:r>
              <a:rPr lang="en-US" sz="2400" dirty="0" smtClean="0"/>
              <a:t> $ </a:t>
            </a:r>
            <a:r>
              <a:rPr lang="en-US" sz="2400" dirty="0" err="1" smtClean="0"/>
              <a:t>tx_type</a:t>
            </a:r>
            <a:r>
              <a:rPr lang="en-US" sz="2400" dirty="0" smtClean="0"/>
              <a:t> $;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……………………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/*           Example 1C 	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3300"/>
                </a:solidFill>
              </a:rPr>
              <a:t>FILENAME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KPR</a:t>
            </a:r>
            <a:r>
              <a:rPr lang="en-US" sz="2400" dirty="0" smtClean="0"/>
              <a:t> </a:t>
            </a:r>
            <a:r>
              <a:rPr lang="en-US" sz="2400" b="1" dirty="0" smtClean="0"/>
              <a:t>'c:\data\kpr.txt‘;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3300"/>
                </a:solidFill>
              </a:rPr>
              <a:t>DATA</a:t>
            </a:r>
            <a:r>
              <a:rPr lang="en-US" sz="2400" dirty="0" smtClean="0"/>
              <a:t> </a:t>
            </a:r>
            <a:r>
              <a:rPr lang="en-US" sz="2400" dirty="0" err="1" smtClean="0"/>
              <a:t>tt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3300"/>
                </a:solidFill>
              </a:rPr>
              <a:t>INFILE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KPR</a:t>
            </a:r>
            <a:r>
              <a:rPr lang="en-US" sz="2400" dirty="0" smtClean="0"/>
              <a:t> </a:t>
            </a:r>
            <a:r>
              <a:rPr lang="en-US" sz="2400" dirty="0" err="1" smtClean="0"/>
              <a:t>lrecl</a:t>
            </a:r>
            <a:r>
              <a:rPr lang="en-US" sz="2400" dirty="0" smtClean="0"/>
              <a:t>=1304 </a:t>
            </a:r>
            <a:r>
              <a:rPr lang="en-US" sz="2400" dirty="0" err="1" smtClean="0"/>
              <a:t>missover</a:t>
            </a:r>
            <a:r>
              <a:rPr lang="en-US" sz="2400" dirty="0" smtClean="0"/>
              <a:t> </a:t>
            </a:r>
            <a:r>
              <a:rPr lang="en-US" sz="2400" dirty="0" err="1" smtClean="0"/>
              <a:t>dsd</a:t>
            </a:r>
            <a:r>
              <a:rPr lang="en-US" sz="2400" dirty="0" smtClean="0"/>
              <a:t> </a:t>
            </a:r>
            <a:r>
              <a:rPr lang="en-US" sz="2400" dirty="0" err="1" smtClean="0"/>
              <a:t>dlm</a:t>
            </a:r>
            <a:r>
              <a:rPr lang="en-US" sz="2400" dirty="0" smtClean="0"/>
              <a:t>='09'x;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3300"/>
                </a:solidFill>
              </a:rPr>
              <a:t>INPUT</a:t>
            </a:r>
            <a:r>
              <a:rPr lang="en-US" sz="2400" dirty="0" smtClean="0"/>
              <a:t> </a:t>
            </a:r>
            <a:r>
              <a:rPr lang="en-US" sz="2400" dirty="0" err="1" smtClean="0"/>
              <a:t>px_ID</a:t>
            </a:r>
            <a:r>
              <a:rPr lang="en-US" sz="2400" dirty="0" smtClean="0"/>
              <a:t>  </a:t>
            </a:r>
            <a:r>
              <a:rPr lang="en-US" sz="2400" dirty="0" err="1" smtClean="0"/>
              <a:t>r_dob</a:t>
            </a:r>
            <a:r>
              <a:rPr lang="en-US" sz="2400" dirty="0" smtClean="0"/>
              <a:t> </a:t>
            </a:r>
            <a:r>
              <a:rPr lang="en-US" sz="2400" dirty="0" err="1" smtClean="0"/>
              <a:t>r_name</a:t>
            </a:r>
            <a:r>
              <a:rPr lang="en-US" sz="2400" dirty="0" smtClean="0"/>
              <a:t> $ </a:t>
            </a:r>
            <a:r>
              <a:rPr lang="en-US" sz="2400" dirty="0" err="1" smtClean="0"/>
              <a:t>tx_type</a:t>
            </a:r>
            <a:r>
              <a:rPr lang="en-US" sz="2400" dirty="0" smtClean="0"/>
              <a:t> $;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…………………………………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SAVEMESSAGETIMESTAMP" val="RXP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2439</Words>
  <Application>Microsoft Office PowerPoint</Application>
  <PresentationFormat>On-screen Show (4:3)</PresentationFormat>
  <Paragraphs>783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Basic Data Input</vt:lpstr>
      <vt:lpstr>Example 1A</vt:lpstr>
      <vt:lpstr>Example 1A</vt:lpstr>
      <vt:lpstr>What can I do when I have missing character Values?</vt:lpstr>
      <vt:lpstr>INFILE definitions</vt:lpstr>
      <vt:lpstr>More Data Input Formats from external locations</vt:lpstr>
      <vt:lpstr>Different Ways of raw data input</vt:lpstr>
      <vt:lpstr>Example 1A</vt:lpstr>
      <vt:lpstr>External files - INFILE</vt:lpstr>
      <vt:lpstr>Comma separated Input from external file</vt:lpstr>
      <vt:lpstr>Comma-separated input</vt:lpstr>
      <vt:lpstr>Tab separated Input</vt:lpstr>
      <vt:lpstr>Tab-separated input</vt:lpstr>
      <vt:lpstr>Formatted Input</vt:lpstr>
      <vt:lpstr>Formatted  input</vt:lpstr>
      <vt:lpstr>Special Character for data input</vt:lpstr>
      <vt:lpstr>Additional INFILE Options</vt:lpstr>
      <vt:lpstr>Create Libraries to store SAS datasets permanently during    </vt:lpstr>
      <vt:lpstr>Create New Library</vt:lpstr>
      <vt:lpstr>LIBNAME statement</vt:lpstr>
      <vt:lpstr>Comma Separated BMI data</vt:lpstr>
      <vt:lpstr>PowerPoint Presentation</vt:lpstr>
      <vt:lpstr>PowerPoint Presentation</vt:lpstr>
      <vt:lpstr>Fixed Format BMI data</vt:lpstr>
      <vt:lpstr>PowerPoint Presentation</vt:lpstr>
      <vt:lpstr>PowerPoint Presentation</vt:lpstr>
      <vt:lpstr>SAS Expressions</vt:lpstr>
      <vt:lpstr>SAS Operators</vt:lpstr>
      <vt:lpstr>SAS Expressions</vt:lpstr>
      <vt:lpstr>Hierarchy of Operators</vt:lpstr>
      <vt:lpstr>Example Fahrenheit </vt:lpstr>
      <vt:lpstr>Exponents</vt:lpstr>
      <vt:lpstr>How Does SAS work ?</vt:lpstr>
      <vt:lpstr>Example</vt:lpstr>
      <vt:lpstr>Program Data Vector (PDV)</vt:lpstr>
      <vt:lpstr>PROCEDURES</vt:lpstr>
      <vt:lpstr>Using existing SAS data sets</vt:lpstr>
      <vt:lpstr>PowerPoint Presentation</vt:lpstr>
      <vt:lpstr>PowerPoint Presentation</vt:lpstr>
      <vt:lpstr>Creating  New  Complex  Variables</vt:lpstr>
      <vt:lpstr>Example BMI</vt:lpstr>
      <vt:lpstr>IF - THEN</vt:lpstr>
      <vt:lpstr>Logical Comparison</vt:lpstr>
      <vt:lpstr>Boolean Operator</vt:lpstr>
      <vt:lpstr>Logical Expressions</vt:lpstr>
      <vt:lpstr>Example</vt:lpstr>
      <vt:lpstr>Logical Expressions</vt:lpstr>
      <vt:lpstr>Logical Expressions</vt:lpstr>
      <vt:lpstr>Example</vt:lpstr>
      <vt:lpstr>IF expression THEN statement;</vt:lpstr>
      <vt:lpstr>The IN operator</vt:lpstr>
      <vt:lpstr>IF  THEN  ELSE</vt:lpstr>
      <vt:lpstr>Example Blood Volume</vt:lpstr>
      <vt:lpstr>Example Blood Volume</vt:lpstr>
      <vt:lpstr>Missing DATA </vt:lpstr>
      <vt:lpstr>Missing Values in SAS</vt:lpstr>
      <vt:lpstr>PowerPoint Presentation</vt:lpstr>
      <vt:lpstr>PowerPoint Presentation</vt:lpstr>
      <vt:lpstr>PowerPoint Presentation</vt:lpstr>
      <vt:lpstr>IF in combination with DO</vt:lpstr>
      <vt:lpstr>Select </vt:lpstr>
      <vt:lpstr>Select </vt:lpstr>
      <vt:lpstr>Select</vt:lpstr>
      <vt:lpstr>Where</vt:lpstr>
      <vt:lpstr>Example BMI</vt:lpstr>
      <vt:lpstr>Subsetting IF</vt:lpstr>
      <vt:lpstr>Subsetting IF</vt:lpstr>
    </vt:vector>
  </TitlesOfParts>
  <Company>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Input</dc:title>
  <dc:creator>Angelika C Gruessner</dc:creator>
  <cp:lastModifiedBy>LaRoche, Dominic {DTIO~Tucson}</cp:lastModifiedBy>
  <cp:revision>62</cp:revision>
  <dcterms:created xsi:type="dcterms:W3CDTF">2011-08-29T23:28:47Z</dcterms:created>
  <dcterms:modified xsi:type="dcterms:W3CDTF">2014-09-10T03:59:04Z</dcterms:modified>
</cp:coreProperties>
</file>